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1"/>
  </p:notesMasterIdLst>
  <p:sldIdLst>
    <p:sldId id="256" r:id="rId2"/>
    <p:sldId id="364" r:id="rId3"/>
    <p:sldId id="413" r:id="rId4"/>
    <p:sldId id="365" r:id="rId5"/>
    <p:sldId id="366" r:id="rId6"/>
    <p:sldId id="542" r:id="rId7"/>
    <p:sldId id="368" r:id="rId8"/>
    <p:sldId id="367" r:id="rId9"/>
    <p:sldId id="588" r:id="rId10"/>
    <p:sldId id="590" r:id="rId11"/>
    <p:sldId id="369" r:id="rId12"/>
    <p:sldId id="370" r:id="rId13"/>
    <p:sldId id="545" r:id="rId14"/>
    <p:sldId id="571" r:id="rId15"/>
    <p:sldId id="572" r:id="rId16"/>
    <p:sldId id="573" r:id="rId17"/>
    <p:sldId id="257" r:id="rId18"/>
    <p:sldId id="578" r:id="rId19"/>
    <p:sldId id="579" r:id="rId20"/>
    <p:sldId id="580" r:id="rId21"/>
    <p:sldId id="581" r:id="rId22"/>
    <p:sldId id="583" r:id="rId23"/>
    <p:sldId id="584" r:id="rId24"/>
    <p:sldId id="585" r:id="rId25"/>
    <p:sldId id="586" r:id="rId26"/>
    <p:sldId id="258" r:id="rId27"/>
    <p:sldId id="259" r:id="rId28"/>
    <p:sldId id="260" r:id="rId29"/>
    <p:sldId id="261" r:id="rId30"/>
    <p:sldId id="546" r:id="rId31"/>
    <p:sldId id="392" r:id="rId32"/>
    <p:sldId id="393" r:id="rId33"/>
    <p:sldId id="309" r:id="rId34"/>
    <p:sldId id="262" r:id="rId35"/>
    <p:sldId id="314" r:id="rId36"/>
    <p:sldId id="315" r:id="rId37"/>
    <p:sldId id="357" r:id="rId38"/>
    <p:sldId id="358" r:id="rId39"/>
    <p:sldId id="359" r:id="rId40"/>
    <p:sldId id="360" r:id="rId41"/>
    <p:sldId id="263" r:id="rId42"/>
    <p:sldId id="547" r:id="rId43"/>
    <p:sldId id="264" r:id="rId44"/>
    <p:sldId id="265" r:id="rId45"/>
    <p:sldId id="266" r:id="rId46"/>
    <p:sldId id="268" r:id="rId47"/>
    <p:sldId id="269" r:id="rId48"/>
    <p:sldId id="270" r:id="rId49"/>
    <p:sldId id="271" r:id="rId50"/>
    <p:sldId id="272" r:id="rId51"/>
    <p:sldId id="273" r:id="rId52"/>
    <p:sldId id="274" r:id="rId53"/>
    <p:sldId id="275" r:id="rId54"/>
    <p:sldId id="276" r:id="rId55"/>
    <p:sldId id="318" r:id="rId56"/>
    <p:sldId id="319" r:id="rId57"/>
    <p:sldId id="548" r:id="rId58"/>
    <p:sldId id="394" r:id="rId59"/>
    <p:sldId id="395" r:id="rId60"/>
    <p:sldId id="396" r:id="rId61"/>
    <p:sldId id="397" r:id="rId62"/>
    <p:sldId id="398" r:id="rId63"/>
    <p:sldId id="399" r:id="rId64"/>
    <p:sldId id="400" r:id="rId65"/>
    <p:sldId id="401" r:id="rId66"/>
    <p:sldId id="402" r:id="rId67"/>
    <p:sldId id="407" r:id="rId68"/>
    <p:sldId id="403" r:id="rId69"/>
    <p:sldId id="594" r:id="rId70"/>
    <p:sldId id="549" r:id="rId71"/>
    <p:sldId id="292" r:id="rId72"/>
    <p:sldId id="293" r:id="rId73"/>
    <p:sldId id="295" r:id="rId74"/>
    <p:sldId id="267" r:id="rId75"/>
    <p:sldId id="418" r:id="rId76"/>
    <p:sldId id="419" r:id="rId77"/>
    <p:sldId id="422" r:id="rId78"/>
    <p:sldId id="420" r:id="rId79"/>
    <p:sldId id="424" r:id="rId80"/>
    <p:sldId id="425" r:id="rId81"/>
    <p:sldId id="426" r:id="rId82"/>
    <p:sldId id="428" r:id="rId83"/>
    <p:sldId id="430" r:id="rId84"/>
    <p:sldId id="432" r:id="rId85"/>
    <p:sldId id="434" r:id="rId86"/>
    <p:sldId id="436" r:id="rId87"/>
    <p:sldId id="437" r:id="rId88"/>
    <p:sldId id="438" r:id="rId89"/>
    <p:sldId id="439" r:id="rId90"/>
    <p:sldId id="440" r:id="rId91"/>
    <p:sldId id="441" r:id="rId92"/>
    <p:sldId id="442" r:id="rId93"/>
    <p:sldId id="443" r:id="rId94"/>
    <p:sldId id="550" r:id="rId95"/>
    <p:sldId id="296" r:id="rId96"/>
    <p:sldId id="444" r:id="rId97"/>
    <p:sldId id="297" r:id="rId98"/>
    <p:sldId id="298" r:id="rId99"/>
    <p:sldId id="299" r:id="rId100"/>
    <p:sldId id="445" r:id="rId101"/>
    <p:sldId id="300" r:id="rId102"/>
    <p:sldId id="301" r:id="rId103"/>
    <p:sldId id="302" r:id="rId104"/>
    <p:sldId id="303" r:id="rId105"/>
    <p:sldId id="446" r:id="rId106"/>
    <p:sldId id="472" r:id="rId107"/>
    <p:sldId id="475" r:id="rId108"/>
    <p:sldId id="476" r:id="rId109"/>
    <p:sldId id="478" r:id="rId110"/>
    <p:sldId id="479" r:id="rId111"/>
    <p:sldId id="480" r:id="rId112"/>
    <p:sldId id="565" r:id="rId113"/>
    <p:sldId id="481" r:id="rId114"/>
    <p:sldId id="482" r:id="rId115"/>
    <p:sldId id="483" r:id="rId116"/>
    <p:sldId id="494" r:id="rId117"/>
    <p:sldId id="449" r:id="rId118"/>
    <p:sldId id="450" r:id="rId119"/>
    <p:sldId id="451" r:id="rId120"/>
    <p:sldId id="452" r:id="rId121"/>
    <p:sldId id="453" r:id="rId122"/>
    <p:sldId id="454" r:id="rId123"/>
    <p:sldId id="566" r:id="rId124"/>
    <p:sldId id="551" r:id="rId125"/>
    <p:sldId id="305" r:id="rId126"/>
    <p:sldId id="455" r:id="rId127"/>
    <p:sldId id="456" r:id="rId128"/>
    <p:sldId id="306" r:id="rId129"/>
    <p:sldId id="457" r:id="rId130"/>
    <p:sldId id="277" r:id="rId131"/>
    <p:sldId id="278" r:id="rId132"/>
    <p:sldId id="458" r:id="rId133"/>
    <p:sldId id="279" r:id="rId134"/>
    <p:sldId id="568" r:id="rId135"/>
    <p:sldId id="280" r:id="rId136"/>
    <p:sldId id="459" r:id="rId137"/>
    <p:sldId id="555" r:id="rId138"/>
    <p:sldId id="557" r:id="rId139"/>
    <p:sldId id="556" r:id="rId140"/>
    <p:sldId id="558" r:id="rId141"/>
    <p:sldId id="559" r:id="rId142"/>
    <p:sldId id="560" r:id="rId143"/>
    <p:sldId id="561" r:id="rId144"/>
    <p:sldId id="281" r:id="rId145"/>
    <p:sldId id="282" r:id="rId146"/>
    <p:sldId id="569" r:id="rId147"/>
    <p:sldId id="497" r:id="rId148"/>
    <p:sldId id="498" r:id="rId149"/>
    <p:sldId id="499" r:id="rId150"/>
    <p:sldId id="283" r:id="rId151"/>
    <p:sldId id="284" r:id="rId152"/>
    <p:sldId id="285" r:id="rId153"/>
    <p:sldId id="330" r:id="rId154"/>
    <p:sldId id="350" r:id="rId155"/>
    <p:sldId id="351" r:id="rId156"/>
    <p:sldId id="331" r:id="rId157"/>
    <p:sldId id="333" r:id="rId158"/>
    <p:sldId id="335" r:id="rId159"/>
    <p:sldId id="337" r:id="rId160"/>
    <p:sldId id="339" r:id="rId161"/>
    <p:sldId id="286" r:id="rId162"/>
    <p:sldId id="341" r:id="rId163"/>
    <p:sldId id="343" r:id="rId164"/>
    <p:sldId id="345" r:id="rId165"/>
    <p:sldId id="347" r:id="rId166"/>
    <p:sldId id="349" r:id="rId167"/>
    <p:sldId id="287" r:id="rId168"/>
    <p:sldId id="288" r:id="rId169"/>
    <p:sldId id="591" r:id="rId170"/>
    <p:sldId id="289" r:id="rId171"/>
    <p:sldId id="592" r:id="rId172"/>
    <p:sldId id="290" r:id="rId173"/>
    <p:sldId id="593" r:id="rId174"/>
    <p:sldId id="291" r:id="rId175"/>
    <p:sldId id="460" r:id="rId176"/>
    <p:sldId id="461" r:id="rId177"/>
    <p:sldId id="462" r:id="rId178"/>
    <p:sldId id="463" r:id="rId179"/>
    <p:sldId id="464" r:id="rId180"/>
    <p:sldId id="465" r:id="rId181"/>
    <p:sldId id="466" r:id="rId182"/>
    <p:sldId id="500" r:id="rId183"/>
    <p:sldId id="501" r:id="rId184"/>
    <p:sldId id="502" r:id="rId185"/>
    <p:sldId id="503" r:id="rId186"/>
    <p:sldId id="504" r:id="rId187"/>
    <p:sldId id="505" r:id="rId188"/>
    <p:sldId id="506" r:id="rId189"/>
    <p:sldId id="507" r:id="rId190"/>
    <p:sldId id="508" r:id="rId191"/>
    <p:sldId id="509" r:id="rId192"/>
    <p:sldId id="510" r:id="rId193"/>
    <p:sldId id="511" r:id="rId194"/>
    <p:sldId id="512" r:id="rId195"/>
    <p:sldId id="513" r:id="rId196"/>
    <p:sldId id="514" r:id="rId197"/>
    <p:sldId id="515" r:id="rId198"/>
    <p:sldId id="516" r:id="rId199"/>
    <p:sldId id="517" r:id="rId200"/>
    <p:sldId id="518" r:id="rId201"/>
    <p:sldId id="552" r:id="rId202"/>
    <p:sldId id="519" r:id="rId203"/>
    <p:sldId id="520" r:id="rId204"/>
    <p:sldId id="521" r:id="rId205"/>
    <p:sldId id="522" r:id="rId206"/>
    <p:sldId id="523" r:id="rId207"/>
    <p:sldId id="524" r:id="rId208"/>
    <p:sldId id="525" r:id="rId209"/>
    <p:sldId id="526" r:id="rId210"/>
    <p:sldId id="527" r:id="rId211"/>
    <p:sldId id="528" r:id="rId212"/>
    <p:sldId id="529" r:id="rId213"/>
    <p:sldId id="553" r:id="rId214"/>
    <p:sldId id="530" r:id="rId215"/>
    <p:sldId id="531" r:id="rId216"/>
    <p:sldId id="532" r:id="rId217"/>
    <p:sldId id="533" r:id="rId218"/>
    <p:sldId id="534" r:id="rId219"/>
    <p:sldId id="535" r:id="rId220"/>
    <p:sldId id="536" r:id="rId221"/>
    <p:sldId id="537" r:id="rId222"/>
    <p:sldId id="538" r:id="rId223"/>
    <p:sldId id="539" r:id="rId224"/>
    <p:sldId id="540" r:id="rId225"/>
    <p:sldId id="541" r:id="rId226"/>
    <p:sldId id="554" r:id="rId227"/>
    <p:sldId id="310" r:id="rId228"/>
    <p:sldId id="328" r:id="rId229"/>
    <p:sldId id="311" r:id="rId230"/>
    <p:sldId id="321" r:id="rId231"/>
    <p:sldId id="355" r:id="rId232"/>
    <p:sldId id="356" r:id="rId233"/>
    <p:sldId id="322" r:id="rId234"/>
    <p:sldId id="327" r:id="rId235"/>
    <p:sldId id="323" r:id="rId236"/>
    <p:sldId id="324" r:id="rId237"/>
    <p:sldId id="325" r:id="rId238"/>
    <p:sldId id="326" r:id="rId239"/>
    <p:sldId id="354" r:id="rId24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useppe Tramontana" initials="GT" lastIdx="1" clrIdx="0">
    <p:extLst>
      <p:ext uri="{19B8F6BF-5375-455C-9EA6-DF929625EA0E}">
        <p15:presenceInfo xmlns:p15="http://schemas.microsoft.com/office/powerpoint/2012/main" userId="a56b7352fb1f70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42AE9D-F73A-4C7B-A7C2-7EB40E4C277F}" v="7" dt="2021-10-17T08:03:08.91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94660"/>
  </p:normalViewPr>
  <p:slideViewPr>
    <p:cSldViewPr>
      <p:cViewPr varScale="1">
        <p:scale>
          <a:sx n="81" d="100"/>
          <a:sy n="81" d="100"/>
        </p:scale>
        <p:origin x="1421"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microsoft.com/office/2016/11/relationships/changesInfo" Target="changesInfos/changesInfo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microsoft.com/office/2015/10/relationships/revisionInfo" Target="revisionInfo.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theme" Target="theme/theme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notesMaster" Target="notesMasters/notesMaster1.xml"/><Relationship Id="rId246"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commentAuthors" Target="commentAuthor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useppe Tramontana" userId="a56b7352fb1f703c" providerId="LiveId" clId="{6142AE9D-F73A-4C7B-A7C2-7EB40E4C277F}"/>
    <pc:docChg chg="custSel addSld delSld modSld">
      <pc:chgData name="Giuseppe Tramontana" userId="a56b7352fb1f703c" providerId="LiveId" clId="{6142AE9D-F73A-4C7B-A7C2-7EB40E4C277F}" dt="2021-11-13T17:01:12.141" v="772" actId="2696"/>
      <pc:docMkLst>
        <pc:docMk/>
      </pc:docMkLst>
      <pc:sldChg chg="modSp mod">
        <pc:chgData name="Giuseppe Tramontana" userId="a56b7352fb1f703c" providerId="LiveId" clId="{6142AE9D-F73A-4C7B-A7C2-7EB40E4C277F}" dt="2021-10-09T17:58:59.731" v="4" actId="123"/>
        <pc:sldMkLst>
          <pc:docMk/>
          <pc:sldMk cId="0" sldId="257"/>
        </pc:sldMkLst>
        <pc:spChg chg="mod">
          <ac:chgData name="Giuseppe Tramontana" userId="a56b7352fb1f703c" providerId="LiveId" clId="{6142AE9D-F73A-4C7B-A7C2-7EB40E4C277F}" dt="2021-10-09T17:58:59.731" v="4" actId="123"/>
          <ac:spMkLst>
            <pc:docMk/>
            <pc:sldMk cId="0" sldId="257"/>
            <ac:spMk id="3" creationId="{00000000-0000-0000-0000-000000000000}"/>
          </ac:spMkLst>
        </pc:spChg>
      </pc:sldChg>
      <pc:sldChg chg="modSp mod">
        <pc:chgData name="Giuseppe Tramontana" userId="a56b7352fb1f703c" providerId="LiveId" clId="{6142AE9D-F73A-4C7B-A7C2-7EB40E4C277F}" dt="2021-10-10T09:46:44.594" v="179" actId="27636"/>
        <pc:sldMkLst>
          <pc:docMk/>
          <pc:sldMk cId="3274635306" sldId="259"/>
        </pc:sldMkLst>
        <pc:spChg chg="mod">
          <ac:chgData name="Giuseppe Tramontana" userId="a56b7352fb1f703c" providerId="LiveId" clId="{6142AE9D-F73A-4C7B-A7C2-7EB40E4C277F}" dt="2021-10-10T09:46:44.594" v="179" actId="27636"/>
          <ac:spMkLst>
            <pc:docMk/>
            <pc:sldMk cId="3274635306" sldId="259"/>
            <ac:spMk id="3" creationId="{6B5850E6-F199-4C91-A57E-5580C30C39C0}"/>
          </ac:spMkLst>
        </pc:spChg>
      </pc:sldChg>
      <pc:sldChg chg="modSp mod">
        <pc:chgData name="Giuseppe Tramontana" userId="a56b7352fb1f703c" providerId="LiveId" clId="{6142AE9D-F73A-4C7B-A7C2-7EB40E4C277F}" dt="2021-10-15T04:08:59.460" v="234" actId="113"/>
        <pc:sldMkLst>
          <pc:docMk/>
          <pc:sldMk cId="936162600" sldId="262"/>
        </pc:sldMkLst>
        <pc:spChg chg="mod">
          <ac:chgData name="Giuseppe Tramontana" userId="a56b7352fb1f703c" providerId="LiveId" clId="{6142AE9D-F73A-4C7B-A7C2-7EB40E4C277F}" dt="2021-10-15T04:08:59.460" v="234" actId="113"/>
          <ac:spMkLst>
            <pc:docMk/>
            <pc:sldMk cId="936162600" sldId="262"/>
            <ac:spMk id="3" creationId="{4760CDAB-1830-48C3-A23B-B3F1215DDD9A}"/>
          </ac:spMkLst>
        </pc:spChg>
      </pc:sldChg>
      <pc:sldChg chg="del">
        <pc:chgData name="Giuseppe Tramontana" userId="a56b7352fb1f703c" providerId="LiveId" clId="{6142AE9D-F73A-4C7B-A7C2-7EB40E4C277F}" dt="2021-10-10T09:50:43.290" v="182" actId="2696"/>
        <pc:sldMkLst>
          <pc:docMk/>
          <pc:sldMk cId="1668240061" sldId="294"/>
        </pc:sldMkLst>
      </pc:sldChg>
      <pc:sldChg chg="modSp mod">
        <pc:chgData name="Giuseppe Tramontana" userId="a56b7352fb1f703c" providerId="LiveId" clId="{6142AE9D-F73A-4C7B-A7C2-7EB40E4C277F}" dt="2021-11-01T08:01:29.697" v="686" actId="123"/>
        <pc:sldMkLst>
          <pc:docMk/>
          <pc:sldMk cId="3055995833" sldId="296"/>
        </pc:sldMkLst>
        <pc:spChg chg="mod">
          <ac:chgData name="Giuseppe Tramontana" userId="a56b7352fb1f703c" providerId="LiveId" clId="{6142AE9D-F73A-4C7B-A7C2-7EB40E4C277F}" dt="2021-11-01T08:01:29.697" v="686" actId="123"/>
          <ac:spMkLst>
            <pc:docMk/>
            <pc:sldMk cId="3055995833" sldId="296"/>
            <ac:spMk id="3" creationId="{9FBC582C-ADAB-4AC4-A1B9-359DEA0F219C}"/>
          </ac:spMkLst>
        </pc:spChg>
      </pc:sldChg>
      <pc:sldChg chg="modSp mod">
        <pc:chgData name="Giuseppe Tramontana" userId="a56b7352fb1f703c" providerId="LiveId" clId="{6142AE9D-F73A-4C7B-A7C2-7EB40E4C277F}" dt="2021-11-13T16:58:27.689" v="769" actId="123"/>
        <pc:sldMkLst>
          <pc:docMk/>
          <pc:sldMk cId="2743874556" sldId="297"/>
        </pc:sldMkLst>
        <pc:spChg chg="mod">
          <ac:chgData name="Giuseppe Tramontana" userId="a56b7352fb1f703c" providerId="LiveId" clId="{6142AE9D-F73A-4C7B-A7C2-7EB40E4C277F}" dt="2021-11-01T11:13:20.423" v="697" actId="20577"/>
          <ac:spMkLst>
            <pc:docMk/>
            <pc:sldMk cId="2743874556" sldId="297"/>
            <ac:spMk id="2" creationId="{846D9AE8-6597-4437-8FBA-5B139FBD4B7A}"/>
          </ac:spMkLst>
        </pc:spChg>
        <pc:spChg chg="mod">
          <ac:chgData name="Giuseppe Tramontana" userId="a56b7352fb1f703c" providerId="LiveId" clId="{6142AE9D-F73A-4C7B-A7C2-7EB40E4C277F}" dt="2021-11-13T16:58:27.689" v="769" actId="123"/>
          <ac:spMkLst>
            <pc:docMk/>
            <pc:sldMk cId="2743874556" sldId="297"/>
            <ac:spMk id="3" creationId="{488EF993-8B24-49A8-BBAC-4AA81559FD03}"/>
          </ac:spMkLst>
        </pc:spChg>
      </pc:sldChg>
      <pc:sldChg chg="modSp mod">
        <pc:chgData name="Giuseppe Tramontana" userId="a56b7352fb1f703c" providerId="LiveId" clId="{6142AE9D-F73A-4C7B-A7C2-7EB40E4C277F}" dt="2021-11-01T11:13:54.832" v="701" actId="123"/>
        <pc:sldMkLst>
          <pc:docMk/>
          <pc:sldMk cId="748767724" sldId="298"/>
        </pc:sldMkLst>
        <pc:spChg chg="mod">
          <ac:chgData name="Giuseppe Tramontana" userId="a56b7352fb1f703c" providerId="LiveId" clId="{6142AE9D-F73A-4C7B-A7C2-7EB40E4C277F}" dt="2021-11-01T11:13:54.832" v="701" actId="123"/>
          <ac:spMkLst>
            <pc:docMk/>
            <pc:sldMk cId="748767724" sldId="298"/>
            <ac:spMk id="3" creationId="{DF9DB278-63DF-49A3-864B-47CA88349B9F}"/>
          </ac:spMkLst>
        </pc:spChg>
      </pc:sldChg>
      <pc:sldChg chg="modSp mod">
        <pc:chgData name="Giuseppe Tramontana" userId="a56b7352fb1f703c" providerId="LiveId" clId="{6142AE9D-F73A-4C7B-A7C2-7EB40E4C277F}" dt="2021-11-01T11:15:25.831" v="706" actId="123"/>
        <pc:sldMkLst>
          <pc:docMk/>
          <pc:sldMk cId="3066005542" sldId="303"/>
        </pc:sldMkLst>
        <pc:spChg chg="mod">
          <ac:chgData name="Giuseppe Tramontana" userId="a56b7352fb1f703c" providerId="LiveId" clId="{6142AE9D-F73A-4C7B-A7C2-7EB40E4C277F}" dt="2021-11-01T11:15:25.831" v="706" actId="123"/>
          <ac:spMkLst>
            <pc:docMk/>
            <pc:sldMk cId="3066005542" sldId="303"/>
            <ac:spMk id="3" creationId="{50999BC3-20AF-4B23-A30E-057A1661BAA9}"/>
          </ac:spMkLst>
        </pc:spChg>
      </pc:sldChg>
      <pc:sldChg chg="modSp">
        <pc:chgData name="Giuseppe Tramontana" userId="a56b7352fb1f703c" providerId="LiveId" clId="{6142AE9D-F73A-4C7B-A7C2-7EB40E4C277F}" dt="2021-10-09T18:40:29.737" v="68" actId="123"/>
        <pc:sldMkLst>
          <pc:docMk/>
          <pc:sldMk cId="0" sldId="345"/>
        </pc:sldMkLst>
        <pc:spChg chg="mod">
          <ac:chgData name="Giuseppe Tramontana" userId="a56b7352fb1f703c" providerId="LiveId" clId="{6142AE9D-F73A-4C7B-A7C2-7EB40E4C277F}" dt="2021-10-09T18:40:29.737" v="68" actId="123"/>
          <ac:spMkLst>
            <pc:docMk/>
            <pc:sldMk cId="0" sldId="345"/>
            <ac:spMk id="2" creationId="{87B59E62-C548-486C-BC7B-A34EFF2FD14E}"/>
          </ac:spMkLst>
        </pc:spChg>
      </pc:sldChg>
      <pc:sldChg chg="modSp mod">
        <pc:chgData name="Giuseppe Tramontana" userId="a56b7352fb1f703c" providerId="LiveId" clId="{6142AE9D-F73A-4C7B-A7C2-7EB40E4C277F}" dt="2021-10-15T04:10:01.327" v="235" actId="113"/>
        <pc:sldMkLst>
          <pc:docMk/>
          <pc:sldMk cId="2883140837" sldId="357"/>
        </pc:sldMkLst>
        <pc:spChg chg="mod">
          <ac:chgData name="Giuseppe Tramontana" userId="a56b7352fb1f703c" providerId="LiveId" clId="{6142AE9D-F73A-4C7B-A7C2-7EB40E4C277F}" dt="2021-10-15T04:10:01.327" v="235" actId="113"/>
          <ac:spMkLst>
            <pc:docMk/>
            <pc:sldMk cId="2883140837" sldId="357"/>
            <ac:spMk id="3" creationId="{99688E0E-8375-4C25-91CF-87BE36A3B91A}"/>
          </ac:spMkLst>
        </pc:spChg>
      </pc:sldChg>
      <pc:sldChg chg="modSp mod">
        <pc:chgData name="Giuseppe Tramontana" userId="a56b7352fb1f703c" providerId="LiveId" clId="{6142AE9D-F73A-4C7B-A7C2-7EB40E4C277F}" dt="2021-10-15T04:10:12.944" v="236" actId="113"/>
        <pc:sldMkLst>
          <pc:docMk/>
          <pc:sldMk cId="2389574442" sldId="358"/>
        </pc:sldMkLst>
        <pc:spChg chg="mod">
          <ac:chgData name="Giuseppe Tramontana" userId="a56b7352fb1f703c" providerId="LiveId" clId="{6142AE9D-F73A-4C7B-A7C2-7EB40E4C277F}" dt="2021-10-15T04:10:12.944" v="236" actId="113"/>
          <ac:spMkLst>
            <pc:docMk/>
            <pc:sldMk cId="2389574442" sldId="358"/>
            <ac:spMk id="3" creationId="{DE1FFB5E-EDE3-420D-BAF1-F3BF8FBBB904}"/>
          </ac:spMkLst>
        </pc:spChg>
      </pc:sldChg>
      <pc:sldChg chg="modSp del mod">
        <pc:chgData name="Giuseppe Tramontana" userId="a56b7352fb1f703c" providerId="LiveId" clId="{6142AE9D-F73A-4C7B-A7C2-7EB40E4C277F}" dt="2021-10-17T07:53:37.417" v="312" actId="2696"/>
        <pc:sldMkLst>
          <pc:docMk/>
          <pc:sldMk cId="1004389516" sldId="361"/>
        </pc:sldMkLst>
        <pc:spChg chg="mod">
          <ac:chgData name="Giuseppe Tramontana" userId="a56b7352fb1f703c" providerId="LiveId" clId="{6142AE9D-F73A-4C7B-A7C2-7EB40E4C277F}" dt="2021-10-15T04:11:02.458" v="251" actId="20577"/>
          <ac:spMkLst>
            <pc:docMk/>
            <pc:sldMk cId="1004389516" sldId="361"/>
            <ac:spMk id="3" creationId="{5834D8F2-C95F-473A-B680-94A94C2B27CF}"/>
          </ac:spMkLst>
        </pc:spChg>
      </pc:sldChg>
      <pc:sldChg chg="del">
        <pc:chgData name="Giuseppe Tramontana" userId="a56b7352fb1f703c" providerId="LiveId" clId="{6142AE9D-F73A-4C7B-A7C2-7EB40E4C277F}" dt="2021-10-17T07:53:39.798" v="313" actId="2696"/>
        <pc:sldMkLst>
          <pc:docMk/>
          <pc:sldMk cId="2465849975" sldId="362"/>
        </pc:sldMkLst>
      </pc:sldChg>
      <pc:sldChg chg="del">
        <pc:chgData name="Giuseppe Tramontana" userId="a56b7352fb1f703c" providerId="LiveId" clId="{6142AE9D-F73A-4C7B-A7C2-7EB40E4C277F}" dt="2021-10-17T07:53:42.513" v="314" actId="2696"/>
        <pc:sldMkLst>
          <pc:docMk/>
          <pc:sldMk cId="88045126" sldId="363"/>
        </pc:sldMkLst>
      </pc:sldChg>
      <pc:sldChg chg="del">
        <pc:chgData name="Giuseppe Tramontana" userId="a56b7352fb1f703c" providerId="LiveId" clId="{6142AE9D-F73A-4C7B-A7C2-7EB40E4C277F}" dt="2021-10-16T18:48:12.513" v="279" actId="2696"/>
        <pc:sldMkLst>
          <pc:docMk/>
          <pc:sldMk cId="2499421425" sldId="371"/>
        </pc:sldMkLst>
      </pc:sldChg>
      <pc:sldChg chg="del">
        <pc:chgData name="Giuseppe Tramontana" userId="a56b7352fb1f703c" providerId="LiveId" clId="{6142AE9D-F73A-4C7B-A7C2-7EB40E4C277F}" dt="2021-10-12T04:53:41.842" v="203" actId="2696"/>
        <pc:sldMkLst>
          <pc:docMk/>
          <pc:sldMk cId="2605316949" sldId="373"/>
        </pc:sldMkLst>
      </pc:sldChg>
      <pc:sldChg chg="del">
        <pc:chgData name="Giuseppe Tramontana" userId="a56b7352fb1f703c" providerId="LiveId" clId="{6142AE9D-F73A-4C7B-A7C2-7EB40E4C277F}" dt="2021-10-12T04:53:43.822" v="204" actId="2696"/>
        <pc:sldMkLst>
          <pc:docMk/>
          <pc:sldMk cId="271870916" sldId="374"/>
        </pc:sldMkLst>
      </pc:sldChg>
      <pc:sldChg chg="del">
        <pc:chgData name="Giuseppe Tramontana" userId="a56b7352fb1f703c" providerId="LiveId" clId="{6142AE9D-F73A-4C7B-A7C2-7EB40E4C277F}" dt="2021-10-12T04:53:46.489" v="205" actId="2696"/>
        <pc:sldMkLst>
          <pc:docMk/>
          <pc:sldMk cId="1271990709" sldId="375"/>
        </pc:sldMkLst>
      </pc:sldChg>
      <pc:sldChg chg="del">
        <pc:chgData name="Giuseppe Tramontana" userId="a56b7352fb1f703c" providerId="LiveId" clId="{6142AE9D-F73A-4C7B-A7C2-7EB40E4C277F}" dt="2021-10-12T04:53:49.122" v="206" actId="2696"/>
        <pc:sldMkLst>
          <pc:docMk/>
          <pc:sldMk cId="3955405451" sldId="376"/>
        </pc:sldMkLst>
      </pc:sldChg>
      <pc:sldChg chg="del">
        <pc:chgData name="Giuseppe Tramontana" userId="a56b7352fb1f703c" providerId="LiveId" clId="{6142AE9D-F73A-4C7B-A7C2-7EB40E4C277F}" dt="2021-10-17T07:37:48.513" v="286" actId="2696"/>
        <pc:sldMkLst>
          <pc:docMk/>
          <pc:sldMk cId="785152614" sldId="377"/>
        </pc:sldMkLst>
      </pc:sldChg>
      <pc:sldChg chg="del">
        <pc:chgData name="Giuseppe Tramontana" userId="a56b7352fb1f703c" providerId="LiveId" clId="{6142AE9D-F73A-4C7B-A7C2-7EB40E4C277F}" dt="2021-10-10T09:07:51.293" v="70" actId="2696"/>
        <pc:sldMkLst>
          <pc:docMk/>
          <pc:sldMk cId="3295998868" sldId="378"/>
        </pc:sldMkLst>
      </pc:sldChg>
      <pc:sldChg chg="del">
        <pc:chgData name="Giuseppe Tramontana" userId="a56b7352fb1f703c" providerId="LiveId" clId="{6142AE9D-F73A-4C7B-A7C2-7EB40E4C277F}" dt="2021-10-09T17:56:54.175" v="3" actId="2696"/>
        <pc:sldMkLst>
          <pc:docMk/>
          <pc:sldMk cId="801176315" sldId="379"/>
        </pc:sldMkLst>
      </pc:sldChg>
      <pc:sldChg chg="del">
        <pc:chgData name="Giuseppe Tramontana" userId="a56b7352fb1f703c" providerId="LiveId" clId="{6142AE9D-F73A-4C7B-A7C2-7EB40E4C277F}" dt="2021-10-12T05:09:12.444" v="227" actId="2696"/>
        <pc:sldMkLst>
          <pc:docMk/>
          <pc:sldMk cId="3960236850" sldId="380"/>
        </pc:sldMkLst>
      </pc:sldChg>
      <pc:sldChg chg="del">
        <pc:chgData name="Giuseppe Tramontana" userId="a56b7352fb1f703c" providerId="LiveId" clId="{6142AE9D-F73A-4C7B-A7C2-7EB40E4C277F}" dt="2021-10-12T05:09:15.623" v="228" actId="2696"/>
        <pc:sldMkLst>
          <pc:docMk/>
          <pc:sldMk cId="558517342" sldId="381"/>
        </pc:sldMkLst>
      </pc:sldChg>
      <pc:sldChg chg="del">
        <pc:chgData name="Giuseppe Tramontana" userId="a56b7352fb1f703c" providerId="LiveId" clId="{6142AE9D-F73A-4C7B-A7C2-7EB40E4C277F}" dt="2021-10-17T07:37:54.563" v="288" actId="2696"/>
        <pc:sldMkLst>
          <pc:docMk/>
          <pc:sldMk cId="510939675" sldId="382"/>
        </pc:sldMkLst>
      </pc:sldChg>
      <pc:sldChg chg="del">
        <pc:chgData name="Giuseppe Tramontana" userId="a56b7352fb1f703c" providerId="LiveId" clId="{6142AE9D-F73A-4C7B-A7C2-7EB40E4C277F}" dt="2021-10-17T07:37:57.829" v="289" actId="2696"/>
        <pc:sldMkLst>
          <pc:docMk/>
          <pc:sldMk cId="1261188120" sldId="383"/>
        </pc:sldMkLst>
      </pc:sldChg>
      <pc:sldChg chg="del">
        <pc:chgData name="Giuseppe Tramontana" userId="a56b7352fb1f703c" providerId="LiveId" clId="{6142AE9D-F73A-4C7B-A7C2-7EB40E4C277F}" dt="2021-10-17T07:38:00.251" v="290" actId="2696"/>
        <pc:sldMkLst>
          <pc:docMk/>
          <pc:sldMk cId="3795049502" sldId="384"/>
        </pc:sldMkLst>
      </pc:sldChg>
      <pc:sldChg chg="del">
        <pc:chgData name="Giuseppe Tramontana" userId="a56b7352fb1f703c" providerId="LiveId" clId="{6142AE9D-F73A-4C7B-A7C2-7EB40E4C277F}" dt="2021-10-17T07:38:03.777" v="291" actId="2696"/>
        <pc:sldMkLst>
          <pc:docMk/>
          <pc:sldMk cId="2779940066" sldId="385"/>
        </pc:sldMkLst>
      </pc:sldChg>
      <pc:sldChg chg="del">
        <pc:chgData name="Giuseppe Tramontana" userId="a56b7352fb1f703c" providerId="LiveId" clId="{6142AE9D-F73A-4C7B-A7C2-7EB40E4C277F}" dt="2021-10-17T07:38:07.264" v="292" actId="2696"/>
        <pc:sldMkLst>
          <pc:docMk/>
          <pc:sldMk cId="263326545" sldId="386"/>
        </pc:sldMkLst>
      </pc:sldChg>
      <pc:sldChg chg="del">
        <pc:chgData name="Giuseppe Tramontana" userId="a56b7352fb1f703c" providerId="LiveId" clId="{6142AE9D-F73A-4C7B-A7C2-7EB40E4C277F}" dt="2021-10-10T09:10:24.469" v="72" actId="2696"/>
        <pc:sldMkLst>
          <pc:docMk/>
          <pc:sldMk cId="4011012146" sldId="387"/>
        </pc:sldMkLst>
      </pc:sldChg>
      <pc:sldChg chg="del">
        <pc:chgData name="Giuseppe Tramontana" userId="a56b7352fb1f703c" providerId="LiveId" clId="{6142AE9D-F73A-4C7B-A7C2-7EB40E4C277F}" dt="2021-10-10T09:10:27.170" v="73" actId="2696"/>
        <pc:sldMkLst>
          <pc:docMk/>
          <pc:sldMk cId="574509130" sldId="388"/>
        </pc:sldMkLst>
      </pc:sldChg>
      <pc:sldChg chg="del">
        <pc:chgData name="Giuseppe Tramontana" userId="a56b7352fb1f703c" providerId="LiveId" clId="{6142AE9D-F73A-4C7B-A7C2-7EB40E4C277F}" dt="2021-10-10T09:10:30.887" v="74" actId="2696"/>
        <pc:sldMkLst>
          <pc:docMk/>
          <pc:sldMk cId="852796997" sldId="389"/>
        </pc:sldMkLst>
      </pc:sldChg>
      <pc:sldChg chg="del">
        <pc:chgData name="Giuseppe Tramontana" userId="a56b7352fb1f703c" providerId="LiveId" clId="{6142AE9D-F73A-4C7B-A7C2-7EB40E4C277F}" dt="2021-10-10T09:10:33.640" v="75" actId="2696"/>
        <pc:sldMkLst>
          <pc:docMk/>
          <pc:sldMk cId="1550911550" sldId="390"/>
        </pc:sldMkLst>
      </pc:sldChg>
      <pc:sldChg chg="del">
        <pc:chgData name="Giuseppe Tramontana" userId="a56b7352fb1f703c" providerId="LiveId" clId="{6142AE9D-F73A-4C7B-A7C2-7EB40E4C277F}" dt="2021-10-10T09:10:36.470" v="76" actId="2696"/>
        <pc:sldMkLst>
          <pc:docMk/>
          <pc:sldMk cId="2711849441" sldId="391"/>
        </pc:sldMkLst>
      </pc:sldChg>
      <pc:sldChg chg="modSp mod">
        <pc:chgData name="Giuseppe Tramontana" userId="a56b7352fb1f703c" providerId="LiveId" clId="{6142AE9D-F73A-4C7B-A7C2-7EB40E4C277F}" dt="2021-10-10T09:12:29.527" v="78" actId="20577"/>
        <pc:sldMkLst>
          <pc:docMk/>
          <pc:sldMk cId="2507247124" sldId="392"/>
        </pc:sldMkLst>
        <pc:spChg chg="mod">
          <ac:chgData name="Giuseppe Tramontana" userId="a56b7352fb1f703c" providerId="LiveId" clId="{6142AE9D-F73A-4C7B-A7C2-7EB40E4C277F}" dt="2021-10-10T09:12:29.527" v="78" actId="20577"/>
          <ac:spMkLst>
            <pc:docMk/>
            <pc:sldMk cId="2507247124" sldId="392"/>
            <ac:spMk id="3" creationId="{9FA1315B-7149-40B1-860B-2AEFED1E1F95}"/>
          </ac:spMkLst>
        </pc:spChg>
      </pc:sldChg>
      <pc:sldChg chg="modSp mod">
        <pc:chgData name="Giuseppe Tramontana" userId="a56b7352fb1f703c" providerId="LiveId" clId="{6142AE9D-F73A-4C7B-A7C2-7EB40E4C277F}" dt="2021-10-09T18:04:18.772" v="27" actId="123"/>
        <pc:sldMkLst>
          <pc:docMk/>
          <pc:sldMk cId="2522390497" sldId="398"/>
        </pc:sldMkLst>
        <pc:spChg chg="mod">
          <ac:chgData name="Giuseppe Tramontana" userId="a56b7352fb1f703c" providerId="LiveId" clId="{6142AE9D-F73A-4C7B-A7C2-7EB40E4C277F}" dt="2021-10-09T18:04:18.772" v="27" actId="123"/>
          <ac:spMkLst>
            <pc:docMk/>
            <pc:sldMk cId="2522390497" sldId="398"/>
            <ac:spMk id="3" creationId="{E0AC3B91-DF32-4CF6-94EB-B9AC94E02932}"/>
          </ac:spMkLst>
        </pc:spChg>
      </pc:sldChg>
      <pc:sldChg chg="modSp mod">
        <pc:chgData name="Giuseppe Tramontana" userId="a56b7352fb1f703c" providerId="LiveId" clId="{6142AE9D-F73A-4C7B-A7C2-7EB40E4C277F}" dt="2021-10-09T18:04:00.457" v="26" actId="20577"/>
        <pc:sldMkLst>
          <pc:docMk/>
          <pc:sldMk cId="1250411350" sldId="399"/>
        </pc:sldMkLst>
        <pc:spChg chg="mod">
          <ac:chgData name="Giuseppe Tramontana" userId="a56b7352fb1f703c" providerId="LiveId" clId="{6142AE9D-F73A-4C7B-A7C2-7EB40E4C277F}" dt="2021-10-09T18:04:00.457" v="26" actId="20577"/>
          <ac:spMkLst>
            <pc:docMk/>
            <pc:sldMk cId="1250411350" sldId="399"/>
            <ac:spMk id="3" creationId="{94699B8B-B419-4357-BC82-3DFE8B153C9F}"/>
          </ac:spMkLst>
        </pc:spChg>
      </pc:sldChg>
      <pc:sldChg chg="modSp mod">
        <pc:chgData name="Giuseppe Tramontana" userId="a56b7352fb1f703c" providerId="LiveId" clId="{6142AE9D-F73A-4C7B-A7C2-7EB40E4C277F}" dt="2021-10-09T18:04:52.908" v="29" actId="123"/>
        <pc:sldMkLst>
          <pc:docMk/>
          <pc:sldMk cId="1652745888" sldId="400"/>
        </pc:sldMkLst>
        <pc:spChg chg="mod">
          <ac:chgData name="Giuseppe Tramontana" userId="a56b7352fb1f703c" providerId="LiveId" clId="{6142AE9D-F73A-4C7B-A7C2-7EB40E4C277F}" dt="2021-10-09T18:04:52.908" v="29" actId="123"/>
          <ac:spMkLst>
            <pc:docMk/>
            <pc:sldMk cId="1652745888" sldId="400"/>
            <ac:spMk id="3" creationId="{F5AEC931-542D-4760-820C-1C256F4971B8}"/>
          </ac:spMkLst>
        </pc:spChg>
      </pc:sldChg>
      <pc:sldChg chg="del">
        <pc:chgData name="Giuseppe Tramontana" userId="a56b7352fb1f703c" providerId="LiveId" clId="{6142AE9D-F73A-4C7B-A7C2-7EB40E4C277F}" dt="2021-10-12T05:10:48.046" v="229" actId="2696"/>
        <pc:sldMkLst>
          <pc:docMk/>
          <pc:sldMk cId="829609401" sldId="404"/>
        </pc:sldMkLst>
      </pc:sldChg>
      <pc:sldChg chg="modSp del mod">
        <pc:chgData name="Giuseppe Tramontana" userId="a56b7352fb1f703c" providerId="LiveId" clId="{6142AE9D-F73A-4C7B-A7C2-7EB40E4C277F}" dt="2021-10-12T05:10:50.314" v="230" actId="2696"/>
        <pc:sldMkLst>
          <pc:docMk/>
          <pc:sldMk cId="146618081" sldId="405"/>
        </pc:sldMkLst>
        <pc:spChg chg="mod">
          <ac:chgData name="Giuseppe Tramontana" userId="a56b7352fb1f703c" providerId="LiveId" clId="{6142AE9D-F73A-4C7B-A7C2-7EB40E4C277F}" dt="2021-10-10T09:14:41.270" v="80" actId="20577"/>
          <ac:spMkLst>
            <pc:docMk/>
            <pc:sldMk cId="146618081" sldId="405"/>
            <ac:spMk id="3" creationId="{975CE453-8844-4299-917F-45056CDD79EF}"/>
          </ac:spMkLst>
        </pc:spChg>
      </pc:sldChg>
      <pc:sldChg chg="del">
        <pc:chgData name="Giuseppe Tramontana" userId="a56b7352fb1f703c" providerId="LiveId" clId="{6142AE9D-F73A-4C7B-A7C2-7EB40E4C277F}" dt="2021-10-17T07:55:59.940" v="315" actId="2696"/>
        <pc:sldMkLst>
          <pc:docMk/>
          <pc:sldMk cId="780297738" sldId="406"/>
        </pc:sldMkLst>
      </pc:sldChg>
      <pc:sldChg chg="del">
        <pc:chgData name="Giuseppe Tramontana" userId="a56b7352fb1f703c" providerId="LiveId" clId="{6142AE9D-F73A-4C7B-A7C2-7EB40E4C277F}" dt="2021-10-17T08:09:03.660" v="664" actId="2696"/>
        <pc:sldMkLst>
          <pc:docMk/>
          <pc:sldMk cId="1509103201" sldId="408"/>
        </pc:sldMkLst>
      </pc:sldChg>
      <pc:sldChg chg="del">
        <pc:chgData name="Giuseppe Tramontana" userId="a56b7352fb1f703c" providerId="LiveId" clId="{6142AE9D-F73A-4C7B-A7C2-7EB40E4C277F}" dt="2021-10-12T04:52:15.853" v="199" actId="2696"/>
        <pc:sldMkLst>
          <pc:docMk/>
          <pc:sldMk cId="349046968" sldId="409"/>
        </pc:sldMkLst>
      </pc:sldChg>
      <pc:sldChg chg="del">
        <pc:chgData name="Giuseppe Tramontana" userId="a56b7352fb1f703c" providerId="LiveId" clId="{6142AE9D-F73A-4C7B-A7C2-7EB40E4C277F}" dt="2021-10-12T04:52:20.575" v="200" actId="2696"/>
        <pc:sldMkLst>
          <pc:docMk/>
          <pc:sldMk cId="1460901243" sldId="410"/>
        </pc:sldMkLst>
      </pc:sldChg>
      <pc:sldChg chg="del">
        <pc:chgData name="Giuseppe Tramontana" userId="a56b7352fb1f703c" providerId="LiveId" clId="{6142AE9D-F73A-4C7B-A7C2-7EB40E4C277F}" dt="2021-10-12T04:52:24.231" v="201" actId="2696"/>
        <pc:sldMkLst>
          <pc:docMk/>
          <pc:sldMk cId="3298695442" sldId="411"/>
        </pc:sldMkLst>
      </pc:sldChg>
      <pc:sldChg chg="del">
        <pc:chgData name="Giuseppe Tramontana" userId="a56b7352fb1f703c" providerId="LiveId" clId="{6142AE9D-F73A-4C7B-A7C2-7EB40E4C277F}" dt="2021-10-12T04:52:27.606" v="202" actId="2696"/>
        <pc:sldMkLst>
          <pc:docMk/>
          <pc:sldMk cId="1168261019" sldId="412"/>
        </pc:sldMkLst>
      </pc:sldChg>
      <pc:sldChg chg="del">
        <pc:chgData name="Giuseppe Tramontana" userId="a56b7352fb1f703c" providerId="LiveId" clId="{6142AE9D-F73A-4C7B-A7C2-7EB40E4C277F}" dt="2021-10-09T17:56:23.026" v="0" actId="2696"/>
        <pc:sldMkLst>
          <pc:docMk/>
          <pc:sldMk cId="4161549435" sldId="414"/>
        </pc:sldMkLst>
      </pc:sldChg>
      <pc:sldChg chg="del">
        <pc:chgData name="Giuseppe Tramontana" userId="a56b7352fb1f703c" providerId="LiveId" clId="{6142AE9D-F73A-4C7B-A7C2-7EB40E4C277F}" dt="2021-10-09T17:56:26.074" v="1" actId="2696"/>
        <pc:sldMkLst>
          <pc:docMk/>
          <pc:sldMk cId="2145582353" sldId="415"/>
        </pc:sldMkLst>
      </pc:sldChg>
      <pc:sldChg chg="del">
        <pc:chgData name="Giuseppe Tramontana" userId="a56b7352fb1f703c" providerId="LiveId" clId="{6142AE9D-F73A-4C7B-A7C2-7EB40E4C277F}" dt="2021-10-09T17:56:28.935" v="2" actId="2696"/>
        <pc:sldMkLst>
          <pc:docMk/>
          <pc:sldMk cId="1870309726" sldId="417"/>
        </pc:sldMkLst>
      </pc:sldChg>
      <pc:sldChg chg="modSp mod">
        <pc:chgData name="Giuseppe Tramontana" userId="a56b7352fb1f703c" providerId="LiveId" clId="{6142AE9D-F73A-4C7B-A7C2-7EB40E4C277F}" dt="2021-10-16T18:50:08.859" v="281" actId="20577"/>
        <pc:sldMkLst>
          <pc:docMk/>
          <pc:sldMk cId="1938421022" sldId="418"/>
        </pc:sldMkLst>
        <pc:spChg chg="mod">
          <ac:chgData name="Giuseppe Tramontana" userId="a56b7352fb1f703c" providerId="LiveId" clId="{6142AE9D-F73A-4C7B-A7C2-7EB40E4C277F}" dt="2021-10-16T18:50:08.859" v="281" actId="20577"/>
          <ac:spMkLst>
            <pc:docMk/>
            <pc:sldMk cId="1938421022" sldId="418"/>
            <ac:spMk id="2" creationId="{93E881A7-51A4-442F-B0D7-02BCE32D0E8F}"/>
          </ac:spMkLst>
        </pc:spChg>
      </pc:sldChg>
      <pc:sldChg chg="del">
        <pc:chgData name="Giuseppe Tramontana" userId="a56b7352fb1f703c" providerId="LiveId" clId="{6142AE9D-F73A-4C7B-A7C2-7EB40E4C277F}" dt="2021-11-13T05:41:34.136" v="736" actId="2696"/>
        <pc:sldMkLst>
          <pc:docMk/>
          <pc:sldMk cId="2894301750" sldId="421"/>
        </pc:sldMkLst>
      </pc:sldChg>
      <pc:sldChg chg="del">
        <pc:chgData name="Giuseppe Tramontana" userId="a56b7352fb1f703c" providerId="LiveId" clId="{6142AE9D-F73A-4C7B-A7C2-7EB40E4C277F}" dt="2021-11-13T05:41:49.784" v="737" actId="2696"/>
        <pc:sldMkLst>
          <pc:docMk/>
          <pc:sldMk cId="1638435524" sldId="423"/>
        </pc:sldMkLst>
      </pc:sldChg>
      <pc:sldChg chg="modSp mod">
        <pc:chgData name="Giuseppe Tramontana" userId="a56b7352fb1f703c" providerId="LiveId" clId="{6142AE9D-F73A-4C7B-A7C2-7EB40E4C277F}" dt="2021-10-09T18:12:06.144" v="32" actId="20577"/>
        <pc:sldMkLst>
          <pc:docMk/>
          <pc:sldMk cId="1794146632" sldId="424"/>
        </pc:sldMkLst>
        <pc:spChg chg="mod">
          <ac:chgData name="Giuseppe Tramontana" userId="a56b7352fb1f703c" providerId="LiveId" clId="{6142AE9D-F73A-4C7B-A7C2-7EB40E4C277F}" dt="2021-10-09T18:12:06.144" v="32" actId="20577"/>
          <ac:spMkLst>
            <pc:docMk/>
            <pc:sldMk cId="1794146632" sldId="424"/>
            <ac:spMk id="3" creationId="{27BBA05E-F9F1-40F6-99CE-232393E963D3}"/>
          </ac:spMkLst>
        </pc:spChg>
      </pc:sldChg>
      <pc:sldChg chg="modSp mod">
        <pc:chgData name="Giuseppe Tramontana" userId="a56b7352fb1f703c" providerId="LiveId" clId="{6142AE9D-F73A-4C7B-A7C2-7EB40E4C277F}" dt="2021-10-15T04:34:08.421" v="252" actId="123"/>
        <pc:sldMkLst>
          <pc:docMk/>
          <pc:sldMk cId="471655887" sldId="425"/>
        </pc:sldMkLst>
        <pc:spChg chg="mod">
          <ac:chgData name="Giuseppe Tramontana" userId="a56b7352fb1f703c" providerId="LiveId" clId="{6142AE9D-F73A-4C7B-A7C2-7EB40E4C277F}" dt="2021-10-15T04:34:08.421" v="252" actId="123"/>
          <ac:spMkLst>
            <pc:docMk/>
            <pc:sldMk cId="471655887" sldId="425"/>
            <ac:spMk id="3" creationId="{FE620BDA-1B69-40FF-9225-62A36D30EA09}"/>
          </ac:spMkLst>
        </pc:spChg>
      </pc:sldChg>
      <pc:sldChg chg="modSp del mod">
        <pc:chgData name="Giuseppe Tramontana" userId="a56b7352fb1f703c" providerId="LiveId" clId="{6142AE9D-F73A-4C7B-A7C2-7EB40E4C277F}" dt="2021-11-13T05:42:23.405" v="738" actId="2696"/>
        <pc:sldMkLst>
          <pc:docMk/>
          <pc:sldMk cId="2104272824" sldId="427"/>
        </pc:sldMkLst>
        <pc:spChg chg="mod">
          <ac:chgData name="Giuseppe Tramontana" userId="a56b7352fb1f703c" providerId="LiveId" clId="{6142AE9D-F73A-4C7B-A7C2-7EB40E4C277F}" dt="2021-10-09T18:13:48.713" v="40" actId="20577"/>
          <ac:spMkLst>
            <pc:docMk/>
            <pc:sldMk cId="2104272824" sldId="427"/>
            <ac:spMk id="3" creationId="{B16CD275-DF92-4563-8FE1-F6CCA064D3A8}"/>
          </ac:spMkLst>
        </pc:spChg>
      </pc:sldChg>
      <pc:sldChg chg="modSp del mod">
        <pc:chgData name="Giuseppe Tramontana" userId="a56b7352fb1f703c" providerId="LiveId" clId="{6142AE9D-F73A-4C7B-A7C2-7EB40E4C277F}" dt="2021-11-01T07:58:15.072" v="673" actId="2696"/>
        <pc:sldMkLst>
          <pc:docMk/>
          <pc:sldMk cId="321945315" sldId="429"/>
        </pc:sldMkLst>
        <pc:spChg chg="mod">
          <ac:chgData name="Giuseppe Tramontana" userId="a56b7352fb1f703c" providerId="LiveId" clId="{6142AE9D-F73A-4C7B-A7C2-7EB40E4C277F}" dt="2021-10-09T18:14:44.240" v="50" actId="20577"/>
          <ac:spMkLst>
            <pc:docMk/>
            <pc:sldMk cId="321945315" sldId="429"/>
            <ac:spMk id="3" creationId="{76ADF58F-E0FC-4937-8216-4DD2C4B8062E}"/>
          </ac:spMkLst>
        </pc:spChg>
      </pc:sldChg>
      <pc:sldChg chg="modSp del mod">
        <pc:chgData name="Giuseppe Tramontana" userId="a56b7352fb1f703c" providerId="LiveId" clId="{6142AE9D-F73A-4C7B-A7C2-7EB40E4C277F}" dt="2021-11-13T05:42:47.321" v="739" actId="2696"/>
        <pc:sldMkLst>
          <pc:docMk/>
          <pc:sldMk cId="3441937545" sldId="431"/>
        </pc:sldMkLst>
        <pc:spChg chg="mod">
          <ac:chgData name="Giuseppe Tramontana" userId="a56b7352fb1f703c" providerId="LiveId" clId="{6142AE9D-F73A-4C7B-A7C2-7EB40E4C277F}" dt="2021-10-15T04:36:01.187" v="278" actId="13926"/>
          <ac:spMkLst>
            <pc:docMk/>
            <pc:sldMk cId="3441937545" sldId="431"/>
            <ac:spMk id="3" creationId="{28DD6739-1EDB-4A9E-9A31-BFB46A0A83BB}"/>
          </ac:spMkLst>
        </pc:spChg>
      </pc:sldChg>
      <pc:sldChg chg="del">
        <pc:chgData name="Giuseppe Tramontana" userId="a56b7352fb1f703c" providerId="LiveId" clId="{6142AE9D-F73A-4C7B-A7C2-7EB40E4C277F}" dt="2021-10-16T18:52:03.721" v="282" actId="2696"/>
        <pc:sldMkLst>
          <pc:docMk/>
          <pc:sldMk cId="2219132348" sldId="433"/>
        </pc:sldMkLst>
      </pc:sldChg>
      <pc:sldChg chg="modSp del mod">
        <pc:chgData name="Giuseppe Tramontana" userId="a56b7352fb1f703c" providerId="LiveId" clId="{6142AE9D-F73A-4C7B-A7C2-7EB40E4C277F}" dt="2021-11-01T07:58:58.207" v="674" actId="2696"/>
        <pc:sldMkLst>
          <pc:docMk/>
          <pc:sldMk cId="848959935" sldId="435"/>
        </pc:sldMkLst>
        <pc:spChg chg="mod">
          <ac:chgData name="Giuseppe Tramontana" userId="a56b7352fb1f703c" providerId="LiveId" clId="{6142AE9D-F73A-4C7B-A7C2-7EB40E4C277F}" dt="2021-10-09T18:16:18.501" v="53" actId="20577"/>
          <ac:spMkLst>
            <pc:docMk/>
            <pc:sldMk cId="848959935" sldId="435"/>
            <ac:spMk id="3" creationId="{BB61EB57-B176-48F5-B825-AF8E11ABA11A}"/>
          </ac:spMkLst>
        </pc:spChg>
      </pc:sldChg>
      <pc:sldChg chg="modSp mod">
        <pc:chgData name="Giuseppe Tramontana" userId="a56b7352fb1f703c" providerId="LiveId" clId="{6142AE9D-F73A-4C7B-A7C2-7EB40E4C277F}" dt="2021-10-16T18:52:26.924" v="284" actId="20577"/>
        <pc:sldMkLst>
          <pc:docMk/>
          <pc:sldMk cId="1196910795" sldId="437"/>
        </pc:sldMkLst>
        <pc:spChg chg="mod">
          <ac:chgData name="Giuseppe Tramontana" userId="a56b7352fb1f703c" providerId="LiveId" clId="{6142AE9D-F73A-4C7B-A7C2-7EB40E4C277F}" dt="2021-10-16T18:52:26.924" v="284" actId="20577"/>
          <ac:spMkLst>
            <pc:docMk/>
            <pc:sldMk cId="1196910795" sldId="437"/>
            <ac:spMk id="3" creationId="{2E237372-F20A-41CC-ACD5-0941493ACC76}"/>
          </ac:spMkLst>
        </pc:spChg>
      </pc:sldChg>
      <pc:sldChg chg="modSp mod">
        <pc:chgData name="Giuseppe Tramontana" userId="a56b7352fb1f703c" providerId="LiveId" clId="{6142AE9D-F73A-4C7B-A7C2-7EB40E4C277F}" dt="2021-11-01T07:59:47.048" v="677" actId="113"/>
        <pc:sldMkLst>
          <pc:docMk/>
          <pc:sldMk cId="1060222205" sldId="439"/>
        </pc:sldMkLst>
        <pc:spChg chg="mod">
          <ac:chgData name="Giuseppe Tramontana" userId="a56b7352fb1f703c" providerId="LiveId" clId="{6142AE9D-F73A-4C7B-A7C2-7EB40E4C277F}" dt="2021-11-01T07:59:47.048" v="677" actId="113"/>
          <ac:spMkLst>
            <pc:docMk/>
            <pc:sldMk cId="1060222205" sldId="439"/>
            <ac:spMk id="3" creationId="{C610F5FB-B410-4830-B60C-126B883C0FFD}"/>
          </ac:spMkLst>
        </pc:spChg>
      </pc:sldChg>
      <pc:sldChg chg="modSp mod">
        <pc:chgData name="Giuseppe Tramontana" userId="a56b7352fb1f703c" providerId="LiveId" clId="{6142AE9D-F73A-4C7B-A7C2-7EB40E4C277F}" dt="2021-11-13T05:53:37.184" v="759" actId="20577"/>
        <pc:sldMkLst>
          <pc:docMk/>
          <pc:sldMk cId="4271927836" sldId="443"/>
        </pc:sldMkLst>
        <pc:spChg chg="mod">
          <ac:chgData name="Giuseppe Tramontana" userId="a56b7352fb1f703c" providerId="LiveId" clId="{6142AE9D-F73A-4C7B-A7C2-7EB40E4C277F}" dt="2021-11-13T05:53:37.184" v="759" actId="20577"/>
          <ac:spMkLst>
            <pc:docMk/>
            <pc:sldMk cId="4271927836" sldId="443"/>
            <ac:spMk id="3" creationId="{DEB2C9E1-14A2-4C86-A093-1F0E0B92AFE9}"/>
          </ac:spMkLst>
        </pc:spChg>
      </pc:sldChg>
      <pc:sldChg chg="modSp mod">
        <pc:chgData name="Giuseppe Tramontana" userId="a56b7352fb1f703c" providerId="LiveId" clId="{6142AE9D-F73A-4C7B-A7C2-7EB40E4C277F}" dt="2021-11-01T11:14:19.526" v="703" actId="20577"/>
        <pc:sldMkLst>
          <pc:docMk/>
          <pc:sldMk cId="1055487752" sldId="445"/>
        </pc:sldMkLst>
        <pc:spChg chg="mod">
          <ac:chgData name="Giuseppe Tramontana" userId="a56b7352fb1f703c" providerId="LiveId" clId="{6142AE9D-F73A-4C7B-A7C2-7EB40E4C277F}" dt="2021-11-01T11:14:19.526" v="703" actId="20577"/>
          <ac:spMkLst>
            <pc:docMk/>
            <pc:sldMk cId="1055487752" sldId="445"/>
            <ac:spMk id="3" creationId="{34787EAF-AC37-42C9-BC60-67D667B57DC0}"/>
          </ac:spMkLst>
        </pc:spChg>
      </pc:sldChg>
      <pc:sldChg chg="modSp mod">
        <pc:chgData name="Giuseppe Tramontana" userId="a56b7352fb1f703c" providerId="LiveId" clId="{6142AE9D-F73A-4C7B-A7C2-7EB40E4C277F}" dt="2021-11-13T05:52:49.483" v="751" actId="5793"/>
        <pc:sldMkLst>
          <pc:docMk/>
          <pc:sldMk cId="1808584429" sldId="446"/>
        </pc:sldMkLst>
        <pc:spChg chg="mod">
          <ac:chgData name="Giuseppe Tramontana" userId="a56b7352fb1f703c" providerId="LiveId" clId="{6142AE9D-F73A-4C7B-A7C2-7EB40E4C277F}" dt="2021-11-13T05:52:49.483" v="751" actId="5793"/>
          <ac:spMkLst>
            <pc:docMk/>
            <pc:sldMk cId="1808584429" sldId="446"/>
            <ac:spMk id="3" creationId="{0A4A8ACD-8FCD-47CD-92B7-6C09A2B1FD4A}"/>
          </ac:spMkLst>
        </pc:spChg>
      </pc:sldChg>
      <pc:sldChg chg="del">
        <pc:chgData name="Giuseppe Tramontana" userId="a56b7352fb1f703c" providerId="LiveId" clId="{6142AE9D-F73A-4C7B-A7C2-7EB40E4C277F}" dt="2021-11-13T17:01:06.326" v="770" actId="2696"/>
        <pc:sldMkLst>
          <pc:docMk/>
          <pc:sldMk cId="1533241158" sldId="447"/>
        </pc:sldMkLst>
      </pc:sldChg>
      <pc:sldChg chg="del">
        <pc:chgData name="Giuseppe Tramontana" userId="a56b7352fb1f703c" providerId="LiveId" clId="{6142AE9D-F73A-4C7B-A7C2-7EB40E4C277F}" dt="2021-11-13T05:48:35.595" v="742" actId="2696"/>
        <pc:sldMkLst>
          <pc:docMk/>
          <pc:sldMk cId="1352524640" sldId="448"/>
        </pc:sldMkLst>
      </pc:sldChg>
      <pc:sldChg chg="modSp mod">
        <pc:chgData name="Giuseppe Tramontana" userId="a56b7352fb1f703c" providerId="LiveId" clId="{6142AE9D-F73A-4C7B-A7C2-7EB40E4C277F}" dt="2021-10-17T08:16:52.341" v="671" actId="20577"/>
        <pc:sldMkLst>
          <pc:docMk/>
          <pc:sldMk cId="920794606" sldId="449"/>
        </pc:sldMkLst>
        <pc:spChg chg="mod">
          <ac:chgData name="Giuseppe Tramontana" userId="a56b7352fb1f703c" providerId="LiveId" clId="{6142AE9D-F73A-4C7B-A7C2-7EB40E4C277F}" dt="2021-10-17T08:16:52.341" v="671" actId="20577"/>
          <ac:spMkLst>
            <pc:docMk/>
            <pc:sldMk cId="920794606" sldId="449"/>
            <ac:spMk id="3" creationId="{1BFE1DCA-D670-431E-924C-531D74966A6A}"/>
          </ac:spMkLst>
        </pc:spChg>
      </pc:sldChg>
      <pc:sldChg chg="modSp mod">
        <pc:chgData name="Giuseppe Tramontana" userId="a56b7352fb1f703c" providerId="LiveId" clId="{6142AE9D-F73A-4C7B-A7C2-7EB40E4C277F}" dt="2021-11-01T08:07:53.811" v="687" actId="20577"/>
        <pc:sldMkLst>
          <pc:docMk/>
          <pc:sldMk cId="859704760" sldId="451"/>
        </pc:sldMkLst>
        <pc:spChg chg="mod">
          <ac:chgData name="Giuseppe Tramontana" userId="a56b7352fb1f703c" providerId="LiveId" clId="{6142AE9D-F73A-4C7B-A7C2-7EB40E4C277F}" dt="2021-11-01T08:07:53.811" v="687" actId="20577"/>
          <ac:spMkLst>
            <pc:docMk/>
            <pc:sldMk cId="859704760" sldId="451"/>
            <ac:spMk id="3" creationId="{AEFBCB0E-FE36-431D-A39D-B83C993264BF}"/>
          </ac:spMkLst>
        </pc:spChg>
      </pc:sldChg>
      <pc:sldChg chg="modSp mod">
        <pc:chgData name="Giuseppe Tramontana" userId="a56b7352fb1f703c" providerId="LiveId" clId="{6142AE9D-F73A-4C7B-A7C2-7EB40E4C277F}" dt="2021-10-16T19:01:02.637" v="285" actId="20577"/>
        <pc:sldMkLst>
          <pc:docMk/>
          <pc:sldMk cId="581834671" sldId="456"/>
        </pc:sldMkLst>
        <pc:spChg chg="mod">
          <ac:chgData name="Giuseppe Tramontana" userId="a56b7352fb1f703c" providerId="LiveId" clId="{6142AE9D-F73A-4C7B-A7C2-7EB40E4C277F}" dt="2021-10-16T19:01:02.637" v="285" actId="20577"/>
          <ac:spMkLst>
            <pc:docMk/>
            <pc:sldMk cId="581834671" sldId="456"/>
            <ac:spMk id="3" creationId="{9CE7BE08-563E-4C67-90E1-85BE0A3FDA48}"/>
          </ac:spMkLst>
        </pc:spChg>
      </pc:sldChg>
      <pc:sldChg chg="del">
        <pc:chgData name="Giuseppe Tramontana" userId="a56b7352fb1f703c" providerId="LiveId" clId="{6142AE9D-F73A-4C7B-A7C2-7EB40E4C277F}" dt="2021-10-10T09:18:15.251" v="82" actId="2696"/>
        <pc:sldMkLst>
          <pc:docMk/>
          <pc:sldMk cId="4007488762" sldId="467"/>
        </pc:sldMkLst>
      </pc:sldChg>
      <pc:sldChg chg="del">
        <pc:chgData name="Giuseppe Tramontana" userId="a56b7352fb1f703c" providerId="LiveId" clId="{6142AE9D-F73A-4C7B-A7C2-7EB40E4C277F}" dt="2021-10-10T09:18:18.597" v="83" actId="2696"/>
        <pc:sldMkLst>
          <pc:docMk/>
          <pc:sldMk cId="116388705" sldId="469"/>
        </pc:sldMkLst>
      </pc:sldChg>
      <pc:sldChg chg="modSp del mod">
        <pc:chgData name="Giuseppe Tramontana" userId="a56b7352fb1f703c" providerId="LiveId" clId="{6142AE9D-F73A-4C7B-A7C2-7EB40E4C277F}" dt="2021-11-13T17:01:09.192" v="771" actId="2696"/>
        <pc:sldMkLst>
          <pc:docMk/>
          <pc:sldMk cId="3177172075" sldId="470"/>
        </pc:sldMkLst>
        <pc:spChg chg="mod">
          <ac:chgData name="Giuseppe Tramontana" userId="a56b7352fb1f703c" providerId="LiveId" clId="{6142AE9D-F73A-4C7B-A7C2-7EB40E4C277F}" dt="2021-11-13T06:01:52.502" v="766" actId="20577"/>
          <ac:spMkLst>
            <pc:docMk/>
            <pc:sldMk cId="3177172075" sldId="470"/>
            <ac:spMk id="3" creationId="{C2FD2FB9-92F7-4F3B-9E4C-CFA9095A74B2}"/>
          </ac:spMkLst>
        </pc:spChg>
      </pc:sldChg>
      <pc:sldChg chg="modSp del mod">
        <pc:chgData name="Giuseppe Tramontana" userId="a56b7352fb1f703c" providerId="LiveId" clId="{6142AE9D-F73A-4C7B-A7C2-7EB40E4C277F}" dt="2021-11-13T17:01:12.141" v="772" actId="2696"/>
        <pc:sldMkLst>
          <pc:docMk/>
          <pc:sldMk cId="1902429640" sldId="471"/>
        </pc:sldMkLst>
        <pc:spChg chg="mod">
          <ac:chgData name="Giuseppe Tramontana" userId="a56b7352fb1f703c" providerId="LiveId" clId="{6142AE9D-F73A-4C7B-A7C2-7EB40E4C277F}" dt="2021-11-13T06:01:59.855" v="767" actId="20577"/>
          <ac:spMkLst>
            <pc:docMk/>
            <pc:sldMk cId="1902429640" sldId="471"/>
            <ac:spMk id="3" creationId="{36D76556-8B06-4C29-93F2-91BA11376FEB}"/>
          </ac:spMkLst>
        </pc:spChg>
      </pc:sldChg>
      <pc:sldChg chg="modSp del mod">
        <pc:chgData name="Giuseppe Tramontana" userId="a56b7352fb1f703c" providerId="LiveId" clId="{6142AE9D-F73A-4C7B-A7C2-7EB40E4C277F}" dt="2021-11-13T06:00:14.900" v="762" actId="2696"/>
        <pc:sldMkLst>
          <pc:docMk/>
          <pc:sldMk cId="4219022888" sldId="473"/>
        </pc:sldMkLst>
        <pc:spChg chg="mod">
          <ac:chgData name="Giuseppe Tramontana" userId="a56b7352fb1f703c" providerId="LiveId" clId="{6142AE9D-F73A-4C7B-A7C2-7EB40E4C277F}" dt="2021-11-01T08:09:25.249" v="694" actId="20577"/>
          <ac:spMkLst>
            <pc:docMk/>
            <pc:sldMk cId="4219022888" sldId="473"/>
            <ac:spMk id="3" creationId="{6EAACAA8-5E7E-4915-9445-3E6382D685A0}"/>
          </ac:spMkLst>
        </pc:spChg>
      </pc:sldChg>
      <pc:sldChg chg="modSp del mod">
        <pc:chgData name="Giuseppe Tramontana" userId="a56b7352fb1f703c" providerId="LiveId" clId="{6142AE9D-F73A-4C7B-A7C2-7EB40E4C277F}" dt="2021-11-13T05:45:04.462" v="740" actId="2696"/>
        <pc:sldMkLst>
          <pc:docMk/>
          <pc:sldMk cId="2077283247" sldId="474"/>
        </pc:sldMkLst>
        <pc:spChg chg="mod">
          <ac:chgData name="Giuseppe Tramontana" userId="a56b7352fb1f703c" providerId="LiveId" clId="{6142AE9D-F73A-4C7B-A7C2-7EB40E4C277F}" dt="2021-10-12T04:44:52.626" v="189" actId="20577"/>
          <ac:spMkLst>
            <pc:docMk/>
            <pc:sldMk cId="2077283247" sldId="474"/>
            <ac:spMk id="3" creationId="{D70CEEF6-1210-4BA9-A2CC-212F0136E0E0}"/>
          </ac:spMkLst>
        </pc:spChg>
      </pc:sldChg>
      <pc:sldChg chg="modSp mod">
        <pc:chgData name="Giuseppe Tramontana" userId="a56b7352fb1f703c" providerId="LiveId" clId="{6142AE9D-F73A-4C7B-A7C2-7EB40E4C277F}" dt="2021-11-01T11:22:42.093" v="732" actId="20577"/>
        <pc:sldMkLst>
          <pc:docMk/>
          <pc:sldMk cId="508909774" sldId="475"/>
        </pc:sldMkLst>
        <pc:spChg chg="mod">
          <ac:chgData name="Giuseppe Tramontana" userId="a56b7352fb1f703c" providerId="LiveId" clId="{6142AE9D-F73A-4C7B-A7C2-7EB40E4C277F}" dt="2021-11-01T11:22:42.093" v="732" actId="20577"/>
          <ac:spMkLst>
            <pc:docMk/>
            <pc:sldMk cId="508909774" sldId="475"/>
            <ac:spMk id="3" creationId="{4C94B485-8CDF-420A-9F7E-6CB42CA4DD99}"/>
          </ac:spMkLst>
        </pc:spChg>
      </pc:sldChg>
      <pc:sldChg chg="modSp mod">
        <pc:chgData name="Giuseppe Tramontana" userId="a56b7352fb1f703c" providerId="LiveId" clId="{6142AE9D-F73A-4C7B-A7C2-7EB40E4C277F}" dt="2021-11-01T11:23:09.837" v="735" actId="14100"/>
        <pc:sldMkLst>
          <pc:docMk/>
          <pc:sldMk cId="1124901875" sldId="476"/>
        </pc:sldMkLst>
        <pc:spChg chg="mod">
          <ac:chgData name="Giuseppe Tramontana" userId="a56b7352fb1f703c" providerId="LiveId" clId="{6142AE9D-F73A-4C7B-A7C2-7EB40E4C277F}" dt="2021-11-01T11:23:09.837" v="735" actId="14100"/>
          <ac:spMkLst>
            <pc:docMk/>
            <pc:sldMk cId="1124901875" sldId="476"/>
            <ac:spMk id="3" creationId="{9B900914-5F45-41DC-BE4D-55C297215DD3}"/>
          </ac:spMkLst>
        </pc:spChg>
      </pc:sldChg>
      <pc:sldChg chg="modSp mod">
        <pc:chgData name="Giuseppe Tramontana" userId="a56b7352fb1f703c" providerId="LiveId" clId="{6142AE9D-F73A-4C7B-A7C2-7EB40E4C277F}" dt="2021-10-09T18:21:08.771" v="56" actId="113"/>
        <pc:sldMkLst>
          <pc:docMk/>
          <pc:sldMk cId="1458491449" sldId="479"/>
        </pc:sldMkLst>
        <pc:spChg chg="mod">
          <ac:chgData name="Giuseppe Tramontana" userId="a56b7352fb1f703c" providerId="LiveId" clId="{6142AE9D-F73A-4C7B-A7C2-7EB40E4C277F}" dt="2021-10-09T18:21:08.771" v="56" actId="113"/>
          <ac:spMkLst>
            <pc:docMk/>
            <pc:sldMk cId="1458491449" sldId="479"/>
            <ac:spMk id="3" creationId="{ACA546CB-4188-4A63-8546-D75162D86B48}"/>
          </ac:spMkLst>
        </pc:spChg>
      </pc:sldChg>
      <pc:sldChg chg="modSp mod">
        <pc:chgData name="Giuseppe Tramontana" userId="a56b7352fb1f703c" providerId="LiveId" clId="{6142AE9D-F73A-4C7B-A7C2-7EB40E4C277F}" dt="2021-10-17T08:13:33.080" v="670" actId="20577"/>
        <pc:sldMkLst>
          <pc:docMk/>
          <pc:sldMk cId="2666830813" sldId="481"/>
        </pc:sldMkLst>
        <pc:spChg chg="mod">
          <ac:chgData name="Giuseppe Tramontana" userId="a56b7352fb1f703c" providerId="LiveId" clId="{6142AE9D-F73A-4C7B-A7C2-7EB40E4C277F}" dt="2021-10-17T08:13:33.080" v="670" actId="20577"/>
          <ac:spMkLst>
            <pc:docMk/>
            <pc:sldMk cId="2666830813" sldId="481"/>
            <ac:spMk id="3" creationId="{21556713-5F03-4B00-99DD-2951635ED3A2}"/>
          </ac:spMkLst>
        </pc:spChg>
      </pc:sldChg>
      <pc:sldChg chg="del">
        <pc:chgData name="Giuseppe Tramontana" userId="a56b7352fb1f703c" providerId="LiveId" clId="{6142AE9D-F73A-4C7B-A7C2-7EB40E4C277F}" dt="2021-11-13T05:47:07.006" v="741" actId="2696"/>
        <pc:sldMkLst>
          <pc:docMk/>
          <pc:sldMk cId="3218747402" sldId="484"/>
        </pc:sldMkLst>
      </pc:sldChg>
      <pc:sldChg chg="modSp del mod">
        <pc:chgData name="Giuseppe Tramontana" userId="a56b7352fb1f703c" providerId="LiveId" clId="{6142AE9D-F73A-4C7B-A7C2-7EB40E4C277F}" dt="2021-11-13T05:58:33.997" v="760" actId="2696"/>
        <pc:sldMkLst>
          <pc:docMk/>
          <pc:sldMk cId="4029148096" sldId="485"/>
        </pc:sldMkLst>
        <pc:spChg chg="mod">
          <ac:chgData name="Giuseppe Tramontana" userId="a56b7352fb1f703c" providerId="LiveId" clId="{6142AE9D-F73A-4C7B-A7C2-7EB40E4C277F}" dt="2021-10-10T09:20:27.376" v="84" actId="20577"/>
          <ac:spMkLst>
            <pc:docMk/>
            <pc:sldMk cId="4029148096" sldId="485"/>
            <ac:spMk id="3" creationId="{9418ECE3-CE1C-4CAF-8FC2-0C433D4386D7}"/>
          </ac:spMkLst>
        </pc:spChg>
      </pc:sldChg>
      <pc:sldChg chg="del">
        <pc:chgData name="Giuseppe Tramontana" userId="a56b7352fb1f703c" providerId="LiveId" clId="{6142AE9D-F73A-4C7B-A7C2-7EB40E4C277F}" dt="2021-11-13T05:58:44.620" v="761" actId="2696"/>
        <pc:sldMkLst>
          <pc:docMk/>
          <pc:sldMk cId="2158605594" sldId="486"/>
        </pc:sldMkLst>
      </pc:sldChg>
      <pc:sldChg chg="del">
        <pc:chgData name="Giuseppe Tramontana" userId="a56b7352fb1f703c" providerId="LiveId" clId="{6142AE9D-F73A-4C7B-A7C2-7EB40E4C277F}" dt="2021-11-13T05:50:59.534" v="744" actId="2696"/>
        <pc:sldMkLst>
          <pc:docMk/>
          <pc:sldMk cId="3865849416" sldId="488"/>
        </pc:sldMkLst>
      </pc:sldChg>
      <pc:sldChg chg="del">
        <pc:chgData name="Giuseppe Tramontana" userId="a56b7352fb1f703c" providerId="LiveId" clId="{6142AE9D-F73A-4C7B-A7C2-7EB40E4C277F}" dt="2021-10-10T09:21:23.258" v="85" actId="2696"/>
        <pc:sldMkLst>
          <pc:docMk/>
          <pc:sldMk cId="346716066" sldId="489"/>
        </pc:sldMkLst>
      </pc:sldChg>
      <pc:sldChg chg="del">
        <pc:chgData name="Giuseppe Tramontana" userId="a56b7352fb1f703c" providerId="LiveId" clId="{6142AE9D-F73A-4C7B-A7C2-7EB40E4C277F}" dt="2021-10-09T18:27:32.693" v="61" actId="2696"/>
        <pc:sldMkLst>
          <pc:docMk/>
          <pc:sldMk cId="443823747" sldId="490"/>
        </pc:sldMkLst>
      </pc:sldChg>
      <pc:sldChg chg="del">
        <pc:chgData name="Giuseppe Tramontana" userId="a56b7352fb1f703c" providerId="LiveId" clId="{6142AE9D-F73A-4C7B-A7C2-7EB40E4C277F}" dt="2021-11-13T05:51:03.530" v="745" actId="2696"/>
        <pc:sldMkLst>
          <pc:docMk/>
          <pc:sldMk cId="4289068616" sldId="491"/>
        </pc:sldMkLst>
      </pc:sldChg>
      <pc:sldChg chg="del">
        <pc:chgData name="Giuseppe Tramontana" userId="a56b7352fb1f703c" providerId="LiveId" clId="{6142AE9D-F73A-4C7B-A7C2-7EB40E4C277F}" dt="2021-11-13T05:51:06.045" v="746" actId="2696"/>
        <pc:sldMkLst>
          <pc:docMk/>
          <pc:sldMk cId="1610304565" sldId="492"/>
        </pc:sldMkLst>
      </pc:sldChg>
      <pc:sldChg chg="del">
        <pc:chgData name="Giuseppe Tramontana" userId="a56b7352fb1f703c" providerId="LiveId" clId="{6142AE9D-F73A-4C7B-A7C2-7EB40E4C277F}" dt="2021-11-13T05:51:18.652" v="747" actId="2696"/>
        <pc:sldMkLst>
          <pc:docMk/>
          <pc:sldMk cId="1522586654" sldId="493"/>
        </pc:sldMkLst>
      </pc:sldChg>
      <pc:sldChg chg="modSp del mod">
        <pc:chgData name="Giuseppe Tramontana" userId="a56b7352fb1f703c" providerId="LiveId" clId="{6142AE9D-F73A-4C7B-A7C2-7EB40E4C277F}" dt="2021-11-13T05:51:30.989" v="748" actId="2696"/>
        <pc:sldMkLst>
          <pc:docMk/>
          <pc:sldMk cId="945529644" sldId="495"/>
        </pc:sldMkLst>
        <pc:spChg chg="mod">
          <ac:chgData name="Giuseppe Tramontana" userId="a56b7352fb1f703c" providerId="LiveId" clId="{6142AE9D-F73A-4C7B-A7C2-7EB40E4C277F}" dt="2021-11-13T05:49:27.835" v="743" actId="20577"/>
          <ac:spMkLst>
            <pc:docMk/>
            <pc:sldMk cId="945529644" sldId="495"/>
            <ac:spMk id="3" creationId="{55A658AA-C83A-476E-9416-ABBBB76C563D}"/>
          </ac:spMkLst>
        </pc:spChg>
      </pc:sldChg>
      <pc:sldChg chg="modSp mod">
        <pc:chgData name="Giuseppe Tramontana" userId="a56b7352fb1f703c" providerId="LiveId" clId="{6142AE9D-F73A-4C7B-A7C2-7EB40E4C277F}" dt="2021-10-09T18:43:28.249" v="69" actId="20577"/>
        <pc:sldMkLst>
          <pc:docMk/>
          <pc:sldMk cId="754876420" sldId="510"/>
        </pc:sldMkLst>
        <pc:spChg chg="mod">
          <ac:chgData name="Giuseppe Tramontana" userId="a56b7352fb1f703c" providerId="LiveId" clId="{6142AE9D-F73A-4C7B-A7C2-7EB40E4C277F}" dt="2021-10-09T18:43:28.249" v="69" actId="20577"/>
          <ac:spMkLst>
            <pc:docMk/>
            <pc:sldMk cId="754876420" sldId="510"/>
            <ac:spMk id="3" creationId="{F05619DF-2181-4CB3-9327-B981AABC9F63}"/>
          </ac:spMkLst>
        </pc:spChg>
      </pc:sldChg>
      <pc:sldChg chg="modSp mod">
        <pc:chgData name="Giuseppe Tramontana" userId="a56b7352fb1f703c" providerId="LiveId" clId="{6142AE9D-F73A-4C7B-A7C2-7EB40E4C277F}" dt="2021-10-12T04:51:17.882" v="198" actId="20577"/>
        <pc:sldMkLst>
          <pc:docMk/>
          <pc:sldMk cId="1417200305" sldId="523"/>
        </pc:sldMkLst>
        <pc:spChg chg="mod">
          <ac:chgData name="Giuseppe Tramontana" userId="a56b7352fb1f703c" providerId="LiveId" clId="{6142AE9D-F73A-4C7B-A7C2-7EB40E4C277F}" dt="2021-10-12T04:51:17.882" v="198" actId="20577"/>
          <ac:spMkLst>
            <pc:docMk/>
            <pc:sldMk cId="1417200305" sldId="523"/>
            <ac:spMk id="3" creationId="{F79CBD64-A8C8-49F3-A025-3086CD2DDD7E}"/>
          </ac:spMkLst>
        </pc:spChg>
      </pc:sldChg>
      <pc:sldChg chg="del">
        <pc:chgData name="Giuseppe Tramontana" userId="a56b7352fb1f703c" providerId="LiveId" clId="{6142AE9D-F73A-4C7B-A7C2-7EB40E4C277F}" dt="2021-10-17T07:37:51.594" v="287" actId="2696"/>
        <pc:sldMkLst>
          <pc:docMk/>
          <pc:sldMk cId="1436513282" sldId="543"/>
        </pc:sldMkLst>
      </pc:sldChg>
      <pc:sldChg chg="del">
        <pc:chgData name="Giuseppe Tramontana" userId="a56b7352fb1f703c" providerId="LiveId" clId="{6142AE9D-F73A-4C7B-A7C2-7EB40E4C277F}" dt="2021-10-10T09:10:21.542" v="71" actId="2696"/>
        <pc:sldMkLst>
          <pc:docMk/>
          <pc:sldMk cId="2362175589" sldId="544"/>
        </pc:sldMkLst>
      </pc:sldChg>
      <pc:sldChg chg="modSp mod">
        <pc:chgData name="Giuseppe Tramontana" userId="a56b7352fb1f703c" providerId="LiveId" clId="{6142AE9D-F73A-4C7B-A7C2-7EB40E4C277F}" dt="2021-11-13T16:58:08.253" v="768" actId="20577"/>
        <pc:sldMkLst>
          <pc:docMk/>
          <pc:sldMk cId="125773119" sldId="550"/>
        </pc:sldMkLst>
        <pc:spChg chg="mod">
          <ac:chgData name="Giuseppe Tramontana" userId="a56b7352fb1f703c" providerId="LiveId" clId="{6142AE9D-F73A-4C7B-A7C2-7EB40E4C277F}" dt="2021-11-13T16:58:08.253" v="768" actId="20577"/>
          <ac:spMkLst>
            <pc:docMk/>
            <pc:sldMk cId="125773119" sldId="550"/>
            <ac:spMk id="3" creationId="{80FA1D52-16EB-476B-A2CD-896B0C32B65D}"/>
          </ac:spMkLst>
        </pc:spChg>
      </pc:sldChg>
      <pc:sldChg chg="modSp mod">
        <pc:chgData name="Giuseppe Tramontana" userId="a56b7352fb1f703c" providerId="LiveId" clId="{6142AE9D-F73A-4C7B-A7C2-7EB40E4C277F}" dt="2021-10-10T09:24:23.795" v="87" actId="13926"/>
        <pc:sldMkLst>
          <pc:docMk/>
          <pc:sldMk cId="2714794560" sldId="555"/>
        </pc:sldMkLst>
        <pc:spChg chg="mod">
          <ac:chgData name="Giuseppe Tramontana" userId="a56b7352fb1f703c" providerId="LiveId" clId="{6142AE9D-F73A-4C7B-A7C2-7EB40E4C277F}" dt="2021-10-10T09:24:23.795" v="87" actId="13926"/>
          <ac:spMkLst>
            <pc:docMk/>
            <pc:sldMk cId="2714794560" sldId="555"/>
            <ac:spMk id="2" creationId="{7EF1C0AB-8F86-4C41-A54E-F802648B11B7}"/>
          </ac:spMkLst>
        </pc:spChg>
        <pc:spChg chg="mod">
          <ac:chgData name="Giuseppe Tramontana" userId="a56b7352fb1f703c" providerId="LiveId" clId="{6142AE9D-F73A-4C7B-A7C2-7EB40E4C277F}" dt="2021-10-10T09:23:53.066" v="86" actId="1076"/>
          <ac:spMkLst>
            <pc:docMk/>
            <pc:sldMk cId="2714794560" sldId="555"/>
            <ac:spMk id="3" creationId="{1906C9D4-46A3-4645-AE80-DFEFCDA637F4}"/>
          </ac:spMkLst>
        </pc:spChg>
      </pc:sldChg>
      <pc:sldChg chg="modSp mod">
        <pc:chgData name="Giuseppe Tramontana" userId="a56b7352fb1f703c" providerId="LiveId" clId="{6142AE9D-F73A-4C7B-A7C2-7EB40E4C277F}" dt="2021-10-10T09:24:47.639" v="89" actId="13926"/>
        <pc:sldMkLst>
          <pc:docMk/>
          <pc:sldMk cId="1852258911" sldId="556"/>
        </pc:sldMkLst>
        <pc:spChg chg="mod">
          <ac:chgData name="Giuseppe Tramontana" userId="a56b7352fb1f703c" providerId="LiveId" clId="{6142AE9D-F73A-4C7B-A7C2-7EB40E4C277F}" dt="2021-10-10T09:24:47.639" v="89" actId="13926"/>
          <ac:spMkLst>
            <pc:docMk/>
            <pc:sldMk cId="1852258911" sldId="556"/>
            <ac:spMk id="2" creationId="{437EA316-A15F-4898-81A8-373075366437}"/>
          </ac:spMkLst>
        </pc:spChg>
        <pc:spChg chg="mod">
          <ac:chgData name="Giuseppe Tramontana" userId="a56b7352fb1f703c" providerId="LiveId" clId="{6142AE9D-F73A-4C7B-A7C2-7EB40E4C277F}" dt="2021-10-09T18:33:27.643" v="62" actId="255"/>
          <ac:spMkLst>
            <pc:docMk/>
            <pc:sldMk cId="1852258911" sldId="556"/>
            <ac:spMk id="3" creationId="{ED2988DC-EDAA-407E-9DB9-641B0868229C}"/>
          </ac:spMkLst>
        </pc:spChg>
      </pc:sldChg>
      <pc:sldChg chg="modSp mod">
        <pc:chgData name="Giuseppe Tramontana" userId="a56b7352fb1f703c" providerId="LiveId" clId="{6142AE9D-F73A-4C7B-A7C2-7EB40E4C277F}" dt="2021-10-10T09:24:41.414" v="88" actId="13926"/>
        <pc:sldMkLst>
          <pc:docMk/>
          <pc:sldMk cId="3814152344" sldId="557"/>
        </pc:sldMkLst>
        <pc:spChg chg="mod">
          <ac:chgData name="Giuseppe Tramontana" userId="a56b7352fb1f703c" providerId="LiveId" clId="{6142AE9D-F73A-4C7B-A7C2-7EB40E4C277F}" dt="2021-10-10T09:24:41.414" v="88" actId="13926"/>
          <ac:spMkLst>
            <pc:docMk/>
            <pc:sldMk cId="3814152344" sldId="557"/>
            <ac:spMk id="2" creationId="{1F51DBF2-8628-4D40-A03D-FBFF1306AA28}"/>
          </ac:spMkLst>
        </pc:spChg>
      </pc:sldChg>
      <pc:sldChg chg="modSp mod">
        <pc:chgData name="Giuseppe Tramontana" userId="a56b7352fb1f703c" providerId="LiveId" clId="{6142AE9D-F73A-4C7B-A7C2-7EB40E4C277F}" dt="2021-10-10T09:24:57.007" v="90" actId="13926"/>
        <pc:sldMkLst>
          <pc:docMk/>
          <pc:sldMk cId="1627656180" sldId="558"/>
        </pc:sldMkLst>
        <pc:spChg chg="mod">
          <ac:chgData name="Giuseppe Tramontana" userId="a56b7352fb1f703c" providerId="LiveId" clId="{6142AE9D-F73A-4C7B-A7C2-7EB40E4C277F}" dt="2021-10-10T09:24:57.007" v="90" actId="13926"/>
          <ac:spMkLst>
            <pc:docMk/>
            <pc:sldMk cId="1627656180" sldId="558"/>
            <ac:spMk id="2" creationId="{20D8DCC6-8B6A-4EFA-84AC-EA74ED85E32F}"/>
          </ac:spMkLst>
        </pc:spChg>
      </pc:sldChg>
      <pc:sldChg chg="modSp mod">
        <pc:chgData name="Giuseppe Tramontana" userId="a56b7352fb1f703c" providerId="LiveId" clId="{6142AE9D-F73A-4C7B-A7C2-7EB40E4C277F}" dt="2021-10-10T09:25:51.088" v="94" actId="13926"/>
        <pc:sldMkLst>
          <pc:docMk/>
          <pc:sldMk cId="3576093692" sldId="559"/>
        </pc:sldMkLst>
        <pc:spChg chg="mod">
          <ac:chgData name="Giuseppe Tramontana" userId="a56b7352fb1f703c" providerId="LiveId" clId="{6142AE9D-F73A-4C7B-A7C2-7EB40E4C277F}" dt="2021-10-10T09:25:04.160" v="91" actId="13926"/>
          <ac:spMkLst>
            <pc:docMk/>
            <pc:sldMk cId="3576093692" sldId="559"/>
            <ac:spMk id="2" creationId="{5E14388B-EAC2-4087-BE4C-5A192FA634A5}"/>
          </ac:spMkLst>
        </pc:spChg>
        <pc:spChg chg="mod">
          <ac:chgData name="Giuseppe Tramontana" userId="a56b7352fb1f703c" providerId="LiveId" clId="{6142AE9D-F73A-4C7B-A7C2-7EB40E4C277F}" dt="2021-10-10T09:25:51.088" v="94" actId="13926"/>
          <ac:spMkLst>
            <pc:docMk/>
            <pc:sldMk cId="3576093692" sldId="559"/>
            <ac:spMk id="3" creationId="{D4648CD3-60EC-4928-BAA9-1E445EDC692F}"/>
          </ac:spMkLst>
        </pc:spChg>
      </pc:sldChg>
      <pc:sldChg chg="modSp mod">
        <pc:chgData name="Giuseppe Tramontana" userId="a56b7352fb1f703c" providerId="LiveId" clId="{6142AE9D-F73A-4C7B-A7C2-7EB40E4C277F}" dt="2021-10-12T04:48:16.525" v="191" actId="20577"/>
        <pc:sldMkLst>
          <pc:docMk/>
          <pc:sldMk cId="1344422777" sldId="560"/>
        </pc:sldMkLst>
        <pc:spChg chg="mod">
          <ac:chgData name="Giuseppe Tramontana" userId="a56b7352fb1f703c" providerId="LiveId" clId="{6142AE9D-F73A-4C7B-A7C2-7EB40E4C277F}" dt="2021-10-10T09:25:11.543" v="92" actId="13926"/>
          <ac:spMkLst>
            <pc:docMk/>
            <pc:sldMk cId="1344422777" sldId="560"/>
            <ac:spMk id="2" creationId="{D5924494-0B23-41F5-9B0C-B4118E4BAB7B}"/>
          </ac:spMkLst>
        </pc:spChg>
        <pc:spChg chg="mod">
          <ac:chgData name="Giuseppe Tramontana" userId="a56b7352fb1f703c" providerId="LiveId" clId="{6142AE9D-F73A-4C7B-A7C2-7EB40E4C277F}" dt="2021-10-12T04:48:16.525" v="191" actId="20577"/>
          <ac:spMkLst>
            <pc:docMk/>
            <pc:sldMk cId="1344422777" sldId="560"/>
            <ac:spMk id="3" creationId="{2A90D2A6-C81B-441F-B1BC-0F450DA0CA32}"/>
          </ac:spMkLst>
        </pc:spChg>
      </pc:sldChg>
      <pc:sldChg chg="modSp mod">
        <pc:chgData name="Giuseppe Tramontana" userId="a56b7352fb1f703c" providerId="LiveId" clId="{6142AE9D-F73A-4C7B-A7C2-7EB40E4C277F}" dt="2021-10-10T09:27:25.334" v="107" actId="20577"/>
        <pc:sldMkLst>
          <pc:docMk/>
          <pc:sldMk cId="2052337564" sldId="561"/>
        </pc:sldMkLst>
        <pc:spChg chg="mod">
          <ac:chgData name="Giuseppe Tramontana" userId="a56b7352fb1f703c" providerId="LiveId" clId="{6142AE9D-F73A-4C7B-A7C2-7EB40E4C277F}" dt="2021-10-10T09:25:21.463" v="93" actId="13926"/>
          <ac:spMkLst>
            <pc:docMk/>
            <pc:sldMk cId="2052337564" sldId="561"/>
            <ac:spMk id="2" creationId="{A9D76D5C-B701-4994-8A54-120F519D0155}"/>
          </ac:spMkLst>
        </pc:spChg>
        <pc:spChg chg="mod">
          <ac:chgData name="Giuseppe Tramontana" userId="a56b7352fb1f703c" providerId="LiveId" clId="{6142AE9D-F73A-4C7B-A7C2-7EB40E4C277F}" dt="2021-10-10T09:27:25.334" v="107" actId="20577"/>
          <ac:spMkLst>
            <pc:docMk/>
            <pc:sldMk cId="2052337564" sldId="561"/>
            <ac:spMk id="3" creationId="{C2B4C2D0-5ABD-4D32-B623-719EBC111C76}"/>
          </ac:spMkLst>
        </pc:spChg>
      </pc:sldChg>
      <pc:sldChg chg="del">
        <pc:chgData name="Giuseppe Tramontana" userId="a56b7352fb1f703c" providerId="LiveId" clId="{6142AE9D-F73A-4C7B-A7C2-7EB40E4C277F}" dt="2021-10-10T09:46:25.943" v="158" actId="2696"/>
        <pc:sldMkLst>
          <pc:docMk/>
          <pc:sldMk cId="2769602999" sldId="562"/>
        </pc:sldMkLst>
      </pc:sldChg>
      <pc:sldChg chg="del">
        <pc:chgData name="Giuseppe Tramontana" userId="a56b7352fb1f703c" providerId="LiveId" clId="{6142AE9D-F73A-4C7B-A7C2-7EB40E4C277F}" dt="2021-10-10T09:14:55.137" v="81" actId="2696"/>
        <pc:sldMkLst>
          <pc:docMk/>
          <pc:sldMk cId="1139187662" sldId="563"/>
        </pc:sldMkLst>
      </pc:sldChg>
      <pc:sldChg chg="modSp mod">
        <pc:chgData name="Giuseppe Tramontana" userId="a56b7352fb1f703c" providerId="LiveId" clId="{6142AE9D-F73A-4C7B-A7C2-7EB40E4C277F}" dt="2021-10-09T18:21:43.039" v="58" actId="20577"/>
        <pc:sldMkLst>
          <pc:docMk/>
          <pc:sldMk cId="3823115794" sldId="565"/>
        </pc:sldMkLst>
        <pc:spChg chg="mod">
          <ac:chgData name="Giuseppe Tramontana" userId="a56b7352fb1f703c" providerId="LiveId" clId="{6142AE9D-F73A-4C7B-A7C2-7EB40E4C277F}" dt="2021-10-09T18:21:43.039" v="58" actId="20577"/>
          <ac:spMkLst>
            <pc:docMk/>
            <pc:sldMk cId="3823115794" sldId="565"/>
            <ac:spMk id="2" creationId="{4F713C50-4318-4808-9B73-FAEF921DA403}"/>
          </ac:spMkLst>
        </pc:spChg>
      </pc:sldChg>
      <pc:sldChg chg="del">
        <pc:chgData name="Giuseppe Tramontana" userId="a56b7352fb1f703c" providerId="LiveId" clId="{6142AE9D-F73A-4C7B-A7C2-7EB40E4C277F}" dt="2021-10-17T07:38:26.231" v="293" actId="2696"/>
        <pc:sldMkLst>
          <pc:docMk/>
          <pc:sldMk cId="2633290235" sldId="574"/>
        </pc:sldMkLst>
      </pc:sldChg>
      <pc:sldChg chg="del">
        <pc:chgData name="Giuseppe Tramontana" userId="a56b7352fb1f703c" providerId="LiveId" clId="{6142AE9D-F73A-4C7B-A7C2-7EB40E4C277F}" dt="2021-10-10T09:50:36.690" v="180" actId="2696"/>
        <pc:sldMkLst>
          <pc:docMk/>
          <pc:sldMk cId="4013842409" sldId="575"/>
        </pc:sldMkLst>
      </pc:sldChg>
      <pc:sldChg chg="modSp del mod">
        <pc:chgData name="Giuseppe Tramontana" userId="a56b7352fb1f703c" providerId="LiveId" clId="{6142AE9D-F73A-4C7B-A7C2-7EB40E4C277F}" dt="2021-10-10T09:50:40.757" v="181" actId="2696"/>
        <pc:sldMkLst>
          <pc:docMk/>
          <pc:sldMk cId="842189642" sldId="576"/>
        </pc:sldMkLst>
        <pc:spChg chg="mod">
          <ac:chgData name="Giuseppe Tramontana" userId="a56b7352fb1f703c" providerId="LiveId" clId="{6142AE9D-F73A-4C7B-A7C2-7EB40E4C277F}" dt="2021-10-09T18:07:16.316" v="30" actId="123"/>
          <ac:spMkLst>
            <pc:docMk/>
            <pc:sldMk cId="842189642" sldId="576"/>
            <ac:spMk id="3" creationId="{23415765-5C61-46A3-8AB8-9FF3C84087EE}"/>
          </ac:spMkLst>
        </pc:spChg>
      </pc:sldChg>
      <pc:sldChg chg="del">
        <pc:chgData name="Giuseppe Tramontana" userId="a56b7352fb1f703c" providerId="LiveId" clId="{6142AE9D-F73A-4C7B-A7C2-7EB40E4C277F}" dt="2021-10-09T18:09:38.151" v="31" actId="2696"/>
        <pc:sldMkLst>
          <pc:docMk/>
          <pc:sldMk cId="3645117355" sldId="577"/>
        </pc:sldMkLst>
      </pc:sldChg>
      <pc:sldChg chg="modSp mod">
        <pc:chgData name="Giuseppe Tramontana" userId="a56b7352fb1f703c" providerId="LiveId" clId="{6142AE9D-F73A-4C7B-A7C2-7EB40E4C277F}" dt="2021-10-12T05:02:15.413" v="208" actId="20577"/>
        <pc:sldMkLst>
          <pc:docMk/>
          <pc:sldMk cId="665922609" sldId="579"/>
        </pc:sldMkLst>
        <pc:spChg chg="mod">
          <ac:chgData name="Giuseppe Tramontana" userId="a56b7352fb1f703c" providerId="LiveId" clId="{6142AE9D-F73A-4C7B-A7C2-7EB40E4C277F}" dt="2021-10-12T05:02:15.413" v="208" actId="20577"/>
          <ac:spMkLst>
            <pc:docMk/>
            <pc:sldMk cId="665922609" sldId="579"/>
            <ac:spMk id="2" creationId="{ACF7C10E-F1D2-435D-BD98-648AC17096B9}"/>
          </ac:spMkLst>
        </pc:spChg>
      </pc:sldChg>
      <pc:sldChg chg="del">
        <pc:chgData name="Giuseppe Tramontana" userId="a56b7352fb1f703c" providerId="LiveId" clId="{6142AE9D-F73A-4C7B-A7C2-7EB40E4C277F}" dt="2021-10-10T09:44:12.972" v="108" actId="2696"/>
        <pc:sldMkLst>
          <pc:docMk/>
          <pc:sldMk cId="2676403045" sldId="582"/>
        </pc:sldMkLst>
      </pc:sldChg>
      <pc:sldChg chg="modSp mod">
        <pc:chgData name="Giuseppe Tramontana" userId="a56b7352fb1f703c" providerId="LiveId" clId="{6142AE9D-F73A-4C7B-A7C2-7EB40E4C277F}" dt="2021-10-12T05:06:53.790" v="224" actId="20577"/>
        <pc:sldMkLst>
          <pc:docMk/>
          <pc:sldMk cId="3920337794" sldId="584"/>
        </pc:sldMkLst>
        <pc:spChg chg="mod">
          <ac:chgData name="Giuseppe Tramontana" userId="a56b7352fb1f703c" providerId="LiveId" clId="{6142AE9D-F73A-4C7B-A7C2-7EB40E4C277F}" dt="2021-10-12T05:06:53.790" v="224" actId="20577"/>
          <ac:spMkLst>
            <pc:docMk/>
            <pc:sldMk cId="3920337794" sldId="584"/>
            <ac:spMk id="3" creationId="{C47F6D15-309F-46E3-9BC1-1EB44BA1116E}"/>
          </ac:spMkLst>
        </pc:spChg>
      </pc:sldChg>
      <pc:sldChg chg="modSp mod">
        <pc:chgData name="Giuseppe Tramontana" userId="a56b7352fb1f703c" providerId="LiveId" clId="{6142AE9D-F73A-4C7B-A7C2-7EB40E4C277F}" dt="2021-10-17T07:51:27.162" v="311" actId="20577"/>
        <pc:sldMkLst>
          <pc:docMk/>
          <pc:sldMk cId="835988720" sldId="585"/>
        </pc:sldMkLst>
        <pc:spChg chg="mod">
          <ac:chgData name="Giuseppe Tramontana" userId="a56b7352fb1f703c" providerId="LiveId" clId="{6142AE9D-F73A-4C7B-A7C2-7EB40E4C277F}" dt="2021-10-17T07:51:27.162" v="311" actId="20577"/>
          <ac:spMkLst>
            <pc:docMk/>
            <pc:sldMk cId="835988720" sldId="585"/>
            <ac:spMk id="3" creationId="{5F8A6278-FE54-4FA5-B80B-F781821981F7}"/>
          </ac:spMkLst>
        </pc:spChg>
      </pc:sldChg>
      <pc:sldChg chg="modSp mod">
        <pc:chgData name="Giuseppe Tramontana" userId="a56b7352fb1f703c" providerId="LiveId" clId="{6142AE9D-F73A-4C7B-A7C2-7EB40E4C277F}" dt="2021-10-17T07:49:53.526" v="295" actId="27636"/>
        <pc:sldMkLst>
          <pc:docMk/>
          <pc:sldMk cId="3534737960" sldId="590"/>
        </pc:sldMkLst>
        <pc:spChg chg="mod">
          <ac:chgData name="Giuseppe Tramontana" userId="a56b7352fb1f703c" providerId="LiveId" clId="{6142AE9D-F73A-4C7B-A7C2-7EB40E4C277F}" dt="2021-10-17T07:49:53.526" v="295" actId="27636"/>
          <ac:spMkLst>
            <pc:docMk/>
            <pc:sldMk cId="3534737960" sldId="590"/>
            <ac:spMk id="3" creationId="{431392EB-1CEA-44EA-AE8B-307731B726C0}"/>
          </ac:spMkLst>
        </pc:spChg>
      </pc:sldChg>
      <pc:sldChg chg="addSp delSp modSp new del mod">
        <pc:chgData name="Giuseppe Tramontana" userId="a56b7352fb1f703c" providerId="LiveId" clId="{6142AE9D-F73A-4C7B-A7C2-7EB40E4C277F}" dt="2021-10-17T08:01:43.730" v="326" actId="2696"/>
        <pc:sldMkLst>
          <pc:docMk/>
          <pc:sldMk cId="1691357042" sldId="594"/>
        </pc:sldMkLst>
        <pc:spChg chg="del">
          <ac:chgData name="Giuseppe Tramontana" userId="a56b7352fb1f703c" providerId="LiveId" clId="{6142AE9D-F73A-4C7B-A7C2-7EB40E4C277F}" dt="2021-10-17T08:00:23.406" v="317"/>
          <ac:spMkLst>
            <pc:docMk/>
            <pc:sldMk cId="1691357042" sldId="594"/>
            <ac:spMk id="3" creationId="{D365D82D-B8BF-49D5-9CF5-066556056D8A}"/>
          </ac:spMkLst>
        </pc:spChg>
        <pc:picChg chg="add mod">
          <ac:chgData name="Giuseppe Tramontana" userId="a56b7352fb1f703c" providerId="LiveId" clId="{6142AE9D-F73A-4C7B-A7C2-7EB40E4C277F}" dt="2021-10-17T08:00:55.122" v="325" actId="14100"/>
          <ac:picMkLst>
            <pc:docMk/>
            <pc:sldMk cId="1691357042" sldId="594"/>
            <ac:picMk id="4" creationId="{B78AC4C8-ECFD-4F50-90B1-9F182AB7837C}"/>
          </ac:picMkLst>
        </pc:picChg>
      </pc:sldChg>
      <pc:sldChg chg="modSp new mod">
        <pc:chgData name="Giuseppe Tramontana" userId="a56b7352fb1f703c" providerId="LiveId" clId="{6142AE9D-F73A-4C7B-A7C2-7EB40E4C277F}" dt="2021-10-17T08:07:35.053" v="661" actId="27636"/>
        <pc:sldMkLst>
          <pc:docMk/>
          <pc:sldMk cId="1921557971" sldId="594"/>
        </pc:sldMkLst>
        <pc:spChg chg="mod">
          <ac:chgData name="Giuseppe Tramontana" userId="a56b7352fb1f703c" providerId="LiveId" clId="{6142AE9D-F73A-4C7B-A7C2-7EB40E4C277F}" dt="2021-10-17T08:07:35.053" v="661" actId="27636"/>
          <ac:spMkLst>
            <pc:docMk/>
            <pc:sldMk cId="1921557971" sldId="594"/>
            <ac:spMk id="2" creationId="{633447EC-910C-4754-8089-BE0A18D8B818}"/>
          </ac:spMkLst>
        </pc:spChg>
        <pc:spChg chg="mod">
          <ac:chgData name="Giuseppe Tramontana" userId="a56b7352fb1f703c" providerId="LiveId" clId="{6142AE9D-F73A-4C7B-A7C2-7EB40E4C277F}" dt="2021-10-17T08:07:31.827" v="659" actId="14100"/>
          <ac:spMkLst>
            <pc:docMk/>
            <pc:sldMk cId="1921557971" sldId="594"/>
            <ac:spMk id="3" creationId="{46905CAA-8BF1-4146-AA7D-D7905720E02A}"/>
          </ac:spMkLst>
        </pc:spChg>
      </pc:sldChg>
      <pc:sldChg chg="new del">
        <pc:chgData name="Giuseppe Tramontana" userId="a56b7352fb1f703c" providerId="LiveId" clId="{6142AE9D-F73A-4C7B-A7C2-7EB40E4C277F}" dt="2021-11-01T07:57:47.573" v="672" actId="2696"/>
        <pc:sldMkLst>
          <pc:docMk/>
          <pc:sldMk cId="2918485235" sldId="595"/>
        </pc:sldMkLst>
      </pc:sldChg>
      <pc:sldChg chg="add del">
        <pc:chgData name="Giuseppe Tramontana" userId="a56b7352fb1f703c" providerId="LiveId" clId="{6142AE9D-F73A-4C7B-A7C2-7EB40E4C277F}" dt="2021-10-17T08:07:42.029" v="663" actId="2696"/>
        <pc:sldMkLst>
          <pc:docMk/>
          <pc:sldMk cId="3795879182" sldId="595"/>
        </pc:sldMkLst>
      </pc:sldChg>
      <pc:sldChg chg="add del">
        <pc:chgData name="Giuseppe Tramontana" userId="a56b7352fb1f703c" providerId="LiveId" clId="{6142AE9D-F73A-4C7B-A7C2-7EB40E4C277F}" dt="2021-10-17T08:07:38.922" v="662" actId="2696"/>
        <pc:sldMkLst>
          <pc:docMk/>
          <pc:sldMk cId="4115474357" sldId="5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EE1D7-2949-4AD1-90D1-A7CDCF5386FE}" type="datetimeFigureOut">
              <a:rPr lang="it-IT" smtClean="0"/>
              <a:t>13/11/2021</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332412-F220-4F4C-BA8B-84032AB1BEBD}" type="slidenum">
              <a:rPr lang="it-IT" smtClean="0"/>
              <a:t>‹N›</a:t>
            </a:fld>
            <a:endParaRPr lang="it-IT"/>
          </a:p>
        </p:txBody>
      </p:sp>
    </p:spTree>
    <p:extLst>
      <p:ext uri="{BB962C8B-B14F-4D97-AF65-F5344CB8AC3E}">
        <p14:creationId xmlns:p14="http://schemas.microsoft.com/office/powerpoint/2010/main" val="193199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F147F94A-CBBD-4894-961F-129244CA9E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Times New Roman" panose="02020603050405020304" pitchFamily="18" charset="0"/>
                <a:ea typeface="ヒラギノ明朝 ProN W3" charset="-128"/>
                <a:sym typeface="Times New Roman" panose="02020603050405020304" pitchFamily="18" charset="0"/>
              </a:defRPr>
            </a:lvl1pPr>
            <a:lvl2pPr marL="742950" indent="-285750">
              <a:defRPr sz="1200">
                <a:solidFill>
                  <a:srgbClr val="000000"/>
                </a:solidFill>
                <a:latin typeface="Times New Roman" panose="02020603050405020304" pitchFamily="18" charset="0"/>
                <a:ea typeface="ヒラギノ明朝 ProN W3" charset="-128"/>
                <a:sym typeface="Times New Roman" panose="02020603050405020304" pitchFamily="18" charset="0"/>
              </a:defRPr>
            </a:lvl2pPr>
            <a:lvl3pPr marL="1143000" indent="-228600">
              <a:defRPr sz="1200">
                <a:solidFill>
                  <a:srgbClr val="000000"/>
                </a:solidFill>
                <a:latin typeface="Times New Roman" panose="02020603050405020304" pitchFamily="18" charset="0"/>
                <a:ea typeface="ヒラギノ明朝 ProN W3" charset="-128"/>
                <a:sym typeface="Times New Roman" panose="02020603050405020304" pitchFamily="18" charset="0"/>
              </a:defRPr>
            </a:lvl3pPr>
            <a:lvl4pPr marL="1600200" indent="-228600">
              <a:defRPr sz="1200">
                <a:solidFill>
                  <a:srgbClr val="000000"/>
                </a:solidFill>
                <a:latin typeface="Times New Roman" panose="02020603050405020304" pitchFamily="18" charset="0"/>
                <a:ea typeface="ヒラギノ明朝 ProN W3" charset="-128"/>
                <a:sym typeface="Times New Roman" panose="02020603050405020304" pitchFamily="18" charset="0"/>
              </a:defRPr>
            </a:lvl4pPr>
            <a:lvl5pPr marL="2057400" indent="-228600">
              <a:defRPr sz="1200">
                <a:solidFill>
                  <a:srgbClr val="000000"/>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ct val="0"/>
              </a:spcBef>
              <a:spcAft>
                <a:spcPct val="0"/>
              </a:spcAft>
              <a:defRPr sz="1200">
                <a:solidFill>
                  <a:srgbClr val="000000"/>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ct val="0"/>
              </a:spcBef>
              <a:spcAft>
                <a:spcPct val="0"/>
              </a:spcAft>
              <a:defRPr sz="1200">
                <a:solidFill>
                  <a:srgbClr val="000000"/>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ct val="0"/>
              </a:spcBef>
              <a:spcAft>
                <a:spcPct val="0"/>
              </a:spcAft>
              <a:defRPr sz="1200">
                <a:solidFill>
                  <a:srgbClr val="000000"/>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ct val="0"/>
              </a:spcBef>
              <a:spcAft>
                <a:spcPct val="0"/>
              </a:spcAft>
              <a:defRPr sz="1200">
                <a:solidFill>
                  <a:srgbClr val="000000"/>
                </a:solidFill>
                <a:latin typeface="Times New Roman" panose="02020603050405020304" pitchFamily="18" charset="0"/>
                <a:ea typeface="ヒラギノ明朝 ProN W3" charset="-128"/>
                <a:sym typeface="Times New Roman" panose="02020603050405020304" pitchFamily="18" charset="0"/>
              </a:defRPr>
            </a:lvl9pPr>
          </a:lstStyle>
          <a:p>
            <a:fld id="{6E33D160-9255-452D-950E-A6D2F8202FAC}" type="slidenum">
              <a:rPr lang="it-IT" altLang="it-IT">
                <a:solidFill>
                  <a:schemeClr val="tx1"/>
                </a:solidFill>
                <a:latin typeface="Arial" panose="020B0604020202020204" pitchFamily="34" charset="0"/>
              </a:rPr>
              <a:pPr/>
              <a:t>153</a:t>
            </a:fld>
            <a:endParaRPr lang="it-IT" altLang="it-IT">
              <a:solidFill>
                <a:schemeClr val="tx1"/>
              </a:solidFill>
              <a:latin typeface="Arial" panose="020B0604020202020204" pitchFamily="34" charset="0"/>
            </a:endParaRPr>
          </a:p>
        </p:txBody>
      </p:sp>
      <p:sp>
        <p:nvSpPr>
          <p:cNvPr id="13315" name="Rectangle 2">
            <a:extLst>
              <a:ext uri="{FF2B5EF4-FFF2-40B4-BE49-F238E27FC236}">
                <a16:creationId xmlns:a16="http://schemas.microsoft.com/office/drawing/2014/main" id="{FDA58897-F610-45C1-BBA5-FA7B9F0D5B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a:extLst>
              <a:ext uri="{FF2B5EF4-FFF2-40B4-BE49-F238E27FC236}">
                <a16:creationId xmlns:a16="http://schemas.microsoft.com/office/drawing/2014/main" id="{EF285E61-E69B-4B2D-81DA-11E460D2A6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13/11/2021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13/11/2021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13/11/2021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13/11/2021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13/11/2021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B6055F8-1D02-4417-9241-55C834FD9970}" type="datetimeFigureOut">
              <a:rPr lang="it-IT" smtClean="0"/>
              <a:pPr/>
              <a:t>13/11/2021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B6055F8-1D02-4417-9241-55C834FD9970}" type="datetimeFigureOut">
              <a:rPr lang="it-IT" smtClean="0"/>
              <a:pPr/>
              <a:t>13/11/2021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B6055F8-1D02-4417-9241-55C834FD9970}" type="datetimeFigureOut">
              <a:rPr lang="it-IT" smtClean="0"/>
              <a:pPr/>
              <a:t>13/11/2021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13/11/2021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13/11/2021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13/11/2021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13/11/2021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s://en.wikisource.org/wiki/it:Italia,_Repubblica_-_Costituzione#Parte_seconda:_ordinamento_della_repubblica" TargetMode="External"/><Relationship Id="rId2" Type="http://schemas.openxmlformats.org/officeDocument/2006/relationships/hyperlink" Target="https://it.wikipedia.org/wiki/Referendum_abrogativo" TargetMode="External"/><Relationship Id="rId1" Type="http://schemas.openxmlformats.org/officeDocument/2006/relationships/slideLayout" Target="../slideLayouts/slideLayout2.xml"/><Relationship Id="rId4" Type="http://schemas.openxmlformats.org/officeDocument/2006/relationships/hyperlink" Target="https://it.wikipedia.org/w/index.php?title=Referendum_Confermativo&amp;action=edit&amp;redlink=1"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s://en.wikisource.org/wiki/it:Italia,_Repubblica_-_Costituzione#Parte_seconda:_ordinamento_della_repubblica" TargetMode="External"/><Relationship Id="rId2" Type="http://schemas.openxmlformats.org/officeDocument/2006/relationships/hyperlink" Target="https://it.wikipedia.org/w/index.php?title=Referendum_Confermativo&amp;action=edit&amp;redlink=1"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hyperlink" Target="https://it.wikipedia.org/wiki/Legge_di_iniziativa_popolare_nella_Repubblica_Italiana" TargetMode="External"/><Relationship Id="rId2" Type="http://schemas.openxmlformats.org/officeDocument/2006/relationships/hyperlink" Target="https://it.wikipedia.org/w/index.php?title=Referendum_Confermativo&amp;action=edit&amp;redlink=1" TargetMode="External"/><Relationship Id="rId1" Type="http://schemas.openxmlformats.org/officeDocument/2006/relationships/slideLayout" Target="../slideLayouts/slideLayout2.xml"/><Relationship Id="rId5" Type="http://schemas.openxmlformats.org/officeDocument/2006/relationships/hyperlink" Target="https://it.wikipedia.org/wiki/Petizione" TargetMode="External"/><Relationship Id="rId4" Type="http://schemas.openxmlformats.org/officeDocument/2006/relationships/hyperlink" Target="https://en.wikisource.org/wiki/it:Italia,_Repubblica_-_Costituzione#Parte_seconda:_ordinamento_della_repubblic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8" Type="http://schemas.openxmlformats.org/officeDocument/2006/relationships/hyperlink" Target="https://it.wikipedia.org/wiki/File:Flag_of_the_Republic_of_Venice_1848%E2%80%9349.svg" TargetMode="External"/><Relationship Id="rId13" Type="http://schemas.openxmlformats.org/officeDocument/2006/relationships/image" Target="../media/image7.png"/><Relationship Id="rId18" Type="http://schemas.openxmlformats.org/officeDocument/2006/relationships/hyperlink" Target="https://it.wikipedia.org/wiki/File:Bandiera_delle_Brigate_Garibaldi_partigiane_(1943-1945).svg" TargetMode="External"/><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s://it.wikipedia.org/wiki/File:Flag_of_Italian_Committee_of_National_Liberation.svg" TargetMode="External"/><Relationship Id="rId17" Type="http://schemas.openxmlformats.org/officeDocument/2006/relationships/image" Target="../media/image9.gif"/><Relationship Id="rId2" Type="http://schemas.openxmlformats.org/officeDocument/2006/relationships/hyperlink" Target="https://it.wikipedia.org/wiki/File:Flag_of_the_Kingdom_of_Sardinia_(1848-1851).svg" TargetMode="External"/><Relationship Id="rId16" Type="http://schemas.openxmlformats.org/officeDocument/2006/relationships/hyperlink" Target="https://it.wikipedia.org/wiki/File:Flag_of_the_Grand_Duchy_of_Tuscany_(1848).gif" TargetMode="External"/><Relationship Id="rId1" Type="http://schemas.openxmlformats.org/officeDocument/2006/relationships/slideLayout" Target="../slideLayouts/slideLayout2.xml"/><Relationship Id="rId6" Type="http://schemas.openxmlformats.org/officeDocument/2006/relationships/hyperlink" Target="https://it.wikipedia.org/wiki/File:Military_flag_of_the_Roman_Republic_(19th_century).svg" TargetMode="External"/><Relationship Id="rId11" Type="http://schemas.openxmlformats.org/officeDocument/2006/relationships/image" Target="../media/image6.jpe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hyperlink" Target="https://it.wikipedia.org/wiki/File:Bandiera_italiana_con_in_mezzo_lo_scudo_di_Savoia_(croce_bianca_in_campo_rosso).jpg" TargetMode="External"/><Relationship Id="rId19" Type="http://schemas.openxmlformats.org/officeDocument/2006/relationships/image" Target="../media/image10.png"/><Relationship Id="rId4" Type="http://schemas.openxmlformats.org/officeDocument/2006/relationships/hyperlink" Target="https://it.wikipedia.org/wiki/File:Flag_of_Sicilian_Kingdom_1848.svg" TargetMode="External"/><Relationship Id="rId9" Type="http://schemas.openxmlformats.org/officeDocument/2006/relationships/image" Target="../media/image5.png"/><Relationship Id="rId14" Type="http://schemas.openxmlformats.org/officeDocument/2006/relationships/hyperlink" Target="https://it.wikipedia.org/wiki/File:War_flag_of_the_Italian_Social_Republic.svg" TargetMode="External"/></Relationships>
</file>

<file path=ppt/slides/_rels/slide2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it.wikipedia.org/wiki/File:Flag_of_Italy_(vertical_display).svg"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hyperlink" Target="https://it.wikipedia.org/wiki/Chiesa_evangelica_luterana_in_Italia" TargetMode="External"/><Relationship Id="rId13" Type="http://schemas.openxmlformats.org/officeDocument/2006/relationships/hyperlink" Target="https://it.wikipedia.org/wiki/Unione_induista_italiana" TargetMode="External"/><Relationship Id="rId3" Type="http://schemas.openxmlformats.org/officeDocument/2006/relationships/hyperlink" Target="https://it.wikipedia.org/wiki/Chiesa_evangelica_valdese" TargetMode="External"/><Relationship Id="rId7" Type="http://schemas.openxmlformats.org/officeDocument/2006/relationships/hyperlink" Target="https://it.wikipedia.org/wiki/Unione_delle_comunit%C3%A0_ebraiche_italiane" TargetMode="External"/><Relationship Id="rId12" Type="http://schemas.openxmlformats.org/officeDocument/2006/relationships/hyperlink" Target="https://it.wikipedia.org/wiki/Unione_buddhista_italiana" TargetMode="External"/><Relationship Id="rId2" Type="http://schemas.openxmlformats.org/officeDocument/2006/relationships/hyperlink" Target="https://it.wikipedia.org/wiki/Chiesa_cattolica" TargetMode="External"/><Relationship Id="rId1" Type="http://schemas.openxmlformats.org/officeDocument/2006/relationships/slideLayout" Target="../slideLayouts/slideLayout2.xml"/><Relationship Id="rId6" Type="http://schemas.openxmlformats.org/officeDocument/2006/relationships/hyperlink" Target="https://it.wikipedia.org/wiki/Assemblee_di_Dio_in_Italia" TargetMode="External"/><Relationship Id="rId11" Type="http://schemas.openxmlformats.org/officeDocument/2006/relationships/hyperlink" Target="https://it.wikipedia.org/wiki/Chiesa_apostolica_in_Italia" TargetMode="External"/><Relationship Id="rId5" Type="http://schemas.openxmlformats.org/officeDocument/2006/relationships/hyperlink" Target="https://it.wikipedia.org/wiki/Chiesa_cristiana_avventista_del_settimo_giorno#In_Italia" TargetMode="External"/><Relationship Id="rId10" Type="http://schemas.openxmlformats.org/officeDocument/2006/relationships/hyperlink" Target="https://it.wikipedia.org/wiki/Arcidiocesi_ortodossa_d%27Italia_e_Malta" TargetMode="External"/><Relationship Id="rId4" Type="http://schemas.openxmlformats.org/officeDocument/2006/relationships/hyperlink" Target="https://it.wikipedia.org/wiki/Otto_per_mille#cite_note-5" TargetMode="External"/><Relationship Id="rId9" Type="http://schemas.openxmlformats.org/officeDocument/2006/relationships/hyperlink" Target="https://it.wikipedia.org/wiki/Unione_cristiana_evangelica_battista_d%27Italia" TargetMode="External"/><Relationship Id="rId14" Type="http://schemas.openxmlformats.org/officeDocument/2006/relationships/hyperlink" Target="https://it.wikipedia.org/wiki/Soka_Gakkai"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19672" y="800708"/>
            <a:ext cx="6336704" cy="5256584"/>
          </a:xfrm>
        </p:spPr>
        <p:txBody>
          <a:bodyPr>
            <a:normAutofit/>
          </a:bodyPr>
          <a:lstStyle/>
          <a:p>
            <a:endParaRPr lang="it-IT" sz="4400" b="1" dirty="0">
              <a:solidFill>
                <a:schemeClr val="tx1"/>
              </a:solidFill>
            </a:endParaRPr>
          </a:p>
          <a:p>
            <a:r>
              <a:rPr lang="it-IT" sz="4400" b="1" dirty="0">
                <a:solidFill>
                  <a:schemeClr val="tx1"/>
                </a:solidFill>
              </a:rPr>
              <a:t>Lezioni</a:t>
            </a:r>
          </a:p>
          <a:p>
            <a:r>
              <a:rPr lang="it-IT" sz="4400" b="1" dirty="0">
                <a:solidFill>
                  <a:schemeClr val="tx1"/>
                </a:solidFill>
              </a:rPr>
              <a:t>di  Diritto Costituzionale</a:t>
            </a:r>
          </a:p>
          <a:p>
            <a:r>
              <a:rPr lang="it-IT" sz="4400" b="1" dirty="0">
                <a:solidFill>
                  <a:schemeClr val="tx1"/>
                </a:solidFill>
              </a:rPr>
              <a:t> A. S. 2021/22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32FC9B-F5C7-4578-8FA9-A2AFD0BC0311}"/>
              </a:ext>
            </a:extLst>
          </p:cNvPr>
          <p:cNvSpPr>
            <a:spLocks noGrp="1"/>
          </p:cNvSpPr>
          <p:nvPr>
            <p:ph type="title"/>
          </p:nvPr>
        </p:nvSpPr>
        <p:spPr/>
        <p:txBody>
          <a:bodyPr/>
          <a:lstStyle/>
          <a:p>
            <a:r>
              <a:rPr lang="it-IT" b="1" dirty="0">
                <a:highlight>
                  <a:srgbClr val="FFFF00"/>
                </a:highlight>
              </a:rPr>
              <a:t>Caratteri della norma giuridica</a:t>
            </a:r>
            <a:endParaRPr lang="it-IT" dirty="0"/>
          </a:p>
        </p:txBody>
      </p:sp>
      <p:sp>
        <p:nvSpPr>
          <p:cNvPr id="3" name="Segnaposto contenuto 2">
            <a:extLst>
              <a:ext uri="{FF2B5EF4-FFF2-40B4-BE49-F238E27FC236}">
                <a16:creationId xmlns:a16="http://schemas.microsoft.com/office/drawing/2014/main" id="{431392EB-1CEA-44EA-AE8B-307731B726C0}"/>
              </a:ext>
            </a:extLst>
          </p:cNvPr>
          <p:cNvSpPr>
            <a:spLocks noGrp="1"/>
          </p:cNvSpPr>
          <p:nvPr>
            <p:ph idx="1"/>
          </p:nvPr>
        </p:nvSpPr>
        <p:spPr>
          <a:xfrm>
            <a:off x="457200" y="1268760"/>
            <a:ext cx="8229600" cy="5256584"/>
          </a:xfrm>
        </p:spPr>
        <p:txBody>
          <a:bodyPr>
            <a:normAutofit/>
          </a:bodyPr>
          <a:lstStyle/>
          <a:p>
            <a:r>
              <a:rPr lang="it-IT" b="1" dirty="0"/>
              <a:t>Novità </a:t>
            </a:r>
            <a:r>
              <a:rPr lang="it-IT" dirty="0"/>
              <a:t>(include prescrizioni che prima non esistevano)</a:t>
            </a:r>
          </a:p>
          <a:p>
            <a:r>
              <a:rPr lang="it-IT" b="1" dirty="0"/>
              <a:t>Esteriorità</a:t>
            </a:r>
            <a:r>
              <a:rPr lang="it-IT" dirty="0"/>
              <a:t> (disciplina solo i comportamenti esteriori)</a:t>
            </a:r>
          </a:p>
          <a:p>
            <a:r>
              <a:rPr lang="it-IT" b="1" dirty="0"/>
              <a:t>Positività </a:t>
            </a:r>
            <a:r>
              <a:rPr lang="it-IT" dirty="0"/>
              <a:t>(emanata in un determinato momento, in riferimento a un certo gruppo sociale, da un preciso organo secondo procedure prescritte)</a:t>
            </a:r>
          </a:p>
        </p:txBody>
      </p:sp>
    </p:spTree>
    <p:extLst>
      <p:ext uri="{BB962C8B-B14F-4D97-AF65-F5344CB8AC3E}">
        <p14:creationId xmlns:p14="http://schemas.microsoft.com/office/powerpoint/2010/main" val="35347379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8768FF-9F95-4659-AB1F-741AF4180B03}"/>
              </a:ext>
            </a:extLst>
          </p:cNvPr>
          <p:cNvSpPr>
            <a:spLocks noGrp="1"/>
          </p:cNvSpPr>
          <p:nvPr>
            <p:ph type="title"/>
          </p:nvPr>
        </p:nvSpPr>
        <p:spPr/>
        <p:txBody>
          <a:bodyPr/>
          <a:lstStyle/>
          <a:p>
            <a:r>
              <a:rPr lang="it-IT" b="1" dirty="0">
                <a:solidFill>
                  <a:schemeClr val="bg1"/>
                </a:solidFill>
                <a:highlight>
                  <a:srgbClr val="008000"/>
                </a:highlight>
              </a:rPr>
              <a:t>Diritti di libertà</a:t>
            </a:r>
            <a:endParaRPr lang="it-IT" dirty="0"/>
          </a:p>
        </p:txBody>
      </p:sp>
      <p:sp>
        <p:nvSpPr>
          <p:cNvPr id="3" name="Segnaposto contenuto 2">
            <a:extLst>
              <a:ext uri="{FF2B5EF4-FFF2-40B4-BE49-F238E27FC236}">
                <a16:creationId xmlns:a16="http://schemas.microsoft.com/office/drawing/2014/main" id="{34787EAF-AC37-42C9-BC60-67D667B57DC0}"/>
              </a:ext>
            </a:extLst>
          </p:cNvPr>
          <p:cNvSpPr>
            <a:spLocks noGrp="1"/>
          </p:cNvSpPr>
          <p:nvPr>
            <p:ph idx="1"/>
          </p:nvPr>
        </p:nvSpPr>
        <p:spPr>
          <a:xfrm>
            <a:off x="457200" y="1340768"/>
            <a:ext cx="8229600" cy="4785395"/>
          </a:xfrm>
        </p:spPr>
        <p:txBody>
          <a:bodyPr>
            <a:normAutofit fontScale="85000" lnSpcReduction="20000"/>
          </a:bodyPr>
          <a:lstStyle/>
          <a:p>
            <a:pPr marL="0" indent="0" algn="ctr">
              <a:buNone/>
            </a:pPr>
            <a:r>
              <a:rPr lang="it-IT" b="1" dirty="0">
                <a:highlight>
                  <a:srgbClr val="FFFF00"/>
                </a:highlight>
              </a:rPr>
              <a:t>Principali sanzioni penali</a:t>
            </a:r>
          </a:p>
          <a:p>
            <a:pPr marL="0" indent="0" algn="ctr">
              <a:buNone/>
            </a:pPr>
            <a:endParaRPr lang="it-IT" b="1" dirty="0">
              <a:highlight>
                <a:srgbClr val="FFFF00"/>
              </a:highlight>
            </a:endParaRPr>
          </a:p>
          <a:p>
            <a:r>
              <a:rPr lang="it-IT" b="1" dirty="0">
                <a:highlight>
                  <a:srgbClr val="00FFFF"/>
                </a:highlight>
              </a:rPr>
              <a:t>Pene detentive</a:t>
            </a:r>
          </a:p>
          <a:p>
            <a:r>
              <a:rPr lang="it-IT" b="1" dirty="0">
                <a:highlight>
                  <a:srgbClr val="00FFFF"/>
                </a:highlight>
              </a:rPr>
              <a:t>Pene pecuniarie</a:t>
            </a:r>
          </a:p>
          <a:p>
            <a:pPr algn="just"/>
            <a:r>
              <a:rPr lang="it-IT" b="1" dirty="0">
                <a:highlight>
                  <a:srgbClr val="00FFFF"/>
                </a:highlight>
              </a:rPr>
              <a:t>Pene sostitutive</a:t>
            </a:r>
            <a:r>
              <a:rPr lang="it-IT" b="1" dirty="0"/>
              <a:t>: </a:t>
            </a:r>
            <a:r>
              <a:rPr lang="it-IT" b="1" dirty="0">
                <a:highlight>
                  <a:srgbClr val="00FFFF"/>
                </a:highlight>
              </a:rPr>
              <a:t>semidetenzione</a:t>
            </a:r>
            <a:r>
              <a:rPr lang="it-IT" b="1" dirty="0"/>
              <a:t> (obbligo di permanenza in carcere limitato ad una sola parte della giornata) e </a:t>
            </a:r>
            <a:r>
              <a:rPr lang="it-IT" b="1" dirty="0">
                <a:highlight>
                  <a:srgbClr val="00FFFF"/>
                </a:highlight>
              </a:rPr>
              <a:t>libertà controllata </a:t>
            </a:r>
            <a:r>
              <a:rPr lang="it-IT" b="1" dirty="0"/>
              <a:t>(divieto di allontanarsi dal proprio Comune e obbligo di presentarsi almeno una volta al giorno negli Uffici di Polizia o Carabinieri)</a:t>
            </a:r>
          </a:p>
          <a:p>
            <a:pPr algn="just"/>
            <a:r>
              <a:rPr lang="it-IT" b="1" dirty="0">
                <a:highlight>
                  <a:srgbClr val="00FFFF"/>
                </a:highlight>
              </a:rPr>
              <a:t>Misure alternative al carcere </a:t>
            </a:r>
            <a:r>
              <a:rPr lang="it-IT" b="1" dirty="0"/>
              <a:t>(nei servizi sociali, al proprio domicilio, in istituti di cura o di assistenza)</a:t>
            </a:r>
          </a:p>
          <a:p>
            <a:endParaRPr lang="it-IT" dirty="0"/>
          </a:p>
        </p:txBody>
      </p:sp>
    </p:spTree>
    <p:extLst>
      <p:ext uri="{BB962C8B-B14F-4D97-AF65-F5344CB8AC3E}">
        <p14:creationId xmlns:p14="http://schemas.microsoft.com/office/powerpoint/2010/main" val="10554877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55DAA8-A365-44D3-AE15-68DB154CED77}"/>
              </a:ext>
            </a:extLst>
          </p:cNvPr>
          <p:cNvSpPr>
            <a:spLocks noGrp="1"/>
          </p:cNvSpPr>
          <p:nvPr>
            <p:ph type="title"/>
          </p:nvPr>
        </p:nvSpPr>
        <p:spPr/>
        <p:txBody>
          <a:bodyPr/>
          <a:lstStyle/>
          <a:p>
            <a:r>
              <a:rPr lang="it-IT" b="1" dirty="0">
                <a:solidFill>
                  <a:schemeClr val="bg1"/>
                </a:solidFill>
                <a:highlight>
                  <a:srgbClr val="008000"/>
                </a:highlight>
              </a:rPr>
              <a:t>Diritti di libertà</a:t>
            </a:r>
          </a:p>
        </p:txBody>
      </p:sp>
      <p:sp>
        <p:nvSpPr>
          <p:cNvPr id="3" name="Segnaposto contenuto 2">
            <a:extLst>
              <a:ext uri="{FF2B5EF4-FFF2-40B4-BE49-F238E27FC236}">
                <a16:creationId xmlns:a16="http://schemas.microsoft.com/office/drawing/2014/main" id="{B42B3040-985E-4EEE-B18F-27DCE63F727D}"/>
              </a:ext>
            </a:extLst>
          </p:cNvPr>
          <p:cNvSpPr>
            <a:spLocks noGrp="1"/>
          </p:cNvSpPr>
          <p:nvPr>
            <p:ph idx="1"/>
          </p:nvPr>
        </p:nvSpPr>
        <p:spPr/>
        <p:txBody>
          <a:bodyPr>
            <a:normAutofit fontScale="92500" lnSpcReduction="10000"/>
          </a:bodyPr>
          <a:lstStyle/>
          <a:p>
            <a:pPr algn="just"/>
            <a:r>
              <a:rPr lang="it-IT" b="1" dirty="0">
                <a:solidFill>
                  <a:srgbClr val="00B050"/>
                </a:solidFill>
              </a:rPr>
              <a:t>Libertà di domicilio </a:t>
            </a:r>
            <a:r>
              <a:rPr lang="it-IT" b="1" dirty="0"/>
              <a:t>(art. 14 Cost. L’inviolabilità protetta dagli artt. 614 e 615 </a:t>
            </a:r>
            <a:r>
              <a:rPr lang="it-IT" b="1" dirty="0" err="1"/>
              <a:t>cp</a:t>
            </a:r>
            <a:r>
              <a:rPr lang="it-IT" b="1" dirty="0"/>
              <a:t>. Ex art. 14, c. 2, possono prevedersi ispezioni per motivi sanitari, di pubblica incolumità, economici, e fiscali)</a:t>
            </a:r>
          </a:p>
          <a:p>
            <a:pPr algn="just"/>
            <a:r>
              <a:rPr lang="it-IT" b="1" dirty="0">
                <a:solidFill>
                  <a:srgbClr val="00B050"/>
                </a:solidFill>
              </a:rPr>
              <a:t>Libertà e segretezza della corrispondenza </a:t>
            </a:r>
            <a:r>
              <a:rPr lang="it-IT" b="1" dirty="0"/>
              <a:t>(art</a:t>
            </a:r>
            <a:r>
              <a:rPr lang="it-IT" dirty="0"/>
              <a:t>. </a:t>
            </a:r>
            <a:r>
              <a:rPr lang="it-IT" b="1" dirty="0"/>
              <a:t>15 Cost. Le eccezioni previste dall’art. 266 cpp)</a:t>
            </a:r>
          </a:p>
          <a:p>
            <a:pPr algn="just"/>
            <a:r>
              <a:rPr lang="it-IT" b="1" dirty="0">
                <a:solidFill>
                  <a:srgbClr val="00B050"/>
                </a:solidFill>
              </a:rPr>
              <a:t>Libertà di circolazione e soggiorno </a:t>
            </a:r>
            <a:r>
              <a:rPr lang="it-IT" b="1" dirty="0"/>
              <a:t>(art. 16 Cost.). Limitazioni stabilite solo per legge e solo per motivi sanitari o di sicurezza. Connessa, </a:t>
            </a:r>
            <a:r>
              <a:rPr lang="it-IT" b="1" dirty="0">
                <a:solidFill>
                  <a:srgbClr val="00B050"/>
                </a:solidFill>
              </a:rPr>
              <a:t>libertà di emigrazione</a:t>
            </a:r>
            <a:r>
              <a:rPr lang="it-IT" b="1" dirty="0"/>
              <a:t> (art. 34, c. 4 Cost.)</a:t>
            </a:r>
          </a:p>
          <a:p>
            <a:endParaRPr lang="it-IT" dirty="0"/>
          </a:p>
          <a:p>
            <a:endParaRPr lang="it-IT" dirty="0"/>
          </a:p>
        </p:txBody>
      </p:sp>
    </p:spTree>
    <p:extLst>
      <p:ext uri="{BB962C8B-B14F-4D97-AF65-F5344CB8AC3E}">
        <p14:creationId xmlns:p14="http://schemas.microsoft.com/office/powerpoint/2010/main" val="26981825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990DAF-6701-4803-A41B-466C9F66C127}"/>
              </a:ext>
            </a:extLst>
          </p:cNvPr>
          <p:cNvSpPr>
            <a:spLocks noGrp="1"/>
          </p:cNvSpPr>
          <p:nvPr>
            <p:ph type="title"/>
          </p:nvPr>
        </p:nvSpPr>
        <p:spPr/>
        <p:txBody>
          <a:bodyPr/>
          <a:lstStyle/>
          <a:p>
            <a:r>
              <a:rPr lang="it-IT" b="1" dirty="0">
                <a:solidFill>
                  <a:schemeClr val="bg1"/>
                </a:solidFill>
                <a:highlight>
                  <a:srgbClr val="008000"/>
                </a:highlight>
              </a:rPr>
              <a:t>Diritti di libertà</a:t>
            </a:r>
          </a:p>
        </p:txBody>
      </p:sp>
      <p:sp>
        <p:nvSpPr>
          <p:cNvPr id="3" name="Segnaposto contenuto 2">
            <a:extLst>
              <a:ext uri="{FF2B5EF4-FFF2-40B4-BE49-F238E27FC236}">
                <a16:creationId xmlns:a16="http://schemas.microsoft.com/office/drawing/2014/main" id="{463FE0DD-6036-48BE-AB22-53A9C1A800FD}"/>
              </a:ext>
            </a:extLst>
          </p:cNvPr>
          <p:cNvSpPr>
            <a:spLocks noGrp="1"/>
          </p:cNvSpPr>
          <p:nvPr>
            <p:ph idx="1"/>
          </p:nvPr>
        </p:nvSpPr>
        <p:spPr/>
        <p:txBody>
          <a:bodyPr/>
          <a:lstStyle/>
          <a:p>
            <a:pPr algn="just"/>
            <a:r>
              <a:rPr lang="it-IT" b="1" dirty="0">
                <a:solidFill>
                  <a:srgbClr val="00B050"/>
                </a:solidFill>
              </a:rPr>
              <a:t>Libertà di riunione </a:t>
            </a:r>
            <a:r>
              <a:rPr lang="it-IT" b="1" dirty="0"/>
              <a:t>(art. 17 Cost. Solo per riunioni in luoghi pubblici serve preavviso alle autorità)</a:t>
            </a:r>
          </a:p>
          <a:p>
            <a:pPr algn="just"/>
            <a:r>
              <a:rPr lang="it-IT" b="1" dirty="0">
                <a:solidFill>
                  <a:srgbClr val="00B050"/>
                </a:solidFill>
              </a:rPr>
              <a:t>Libertà di associazione </a:t>
            </a:r>
            <a:r>
              <a:rPr lang="it-IT" b="1" dirty="0"/>
              <a:t>(artt. 2 e 18 Cost.)</a:t>
            </a:r>
          </a:p>
          <a:p>
            <a:pPr algn="just"/>
            <a:r>
              <a:rPr lang="it-IT" b="1" dirty="0">
                <a:solidFill>
                  <a:srgbClr val="00B050"/>
                </a:solidFill>
              </a:rPr>
              <a:t>Libertà religiosa </a:t>
            </a:r>
            <a:r>
              <a:rPr lang="it-IT" b="1" dirty="0"/>
              <a:t>(art. 19 Cost.)</a:t>
            </a:r>
          </a:p>
          <a:p>
            <a:pPr algn="just"/>
            <a:r>
              <a:rPr lang="it-IT" b="1" dirty="0">
                <a:solidFill>
                  <a:srgbClr val="00B050"/>
                </a:solidFill>
              </a:rPr>
              <a:t>Libertà di pensiero </a:t>
            </a:r>
            <a:r>
              <a:rPr lang="it-IT" b="1" dirty="0"/>
              <a:t>(art. 21 Cost.: Solo limite esplicito: buon costume; limiti impliciti: rispetto dei diritti della personalità)</a:t>
            </a:r>
          </a:p>
        </p:txBody>
      </p:sp>
    </p:spTree>
    <p:extLst>
      <p:ext uri="{BB962C8B-B14F-4D97-AF65-F5344CB8AC3E}">
        <p14:creationId xmlns:p14="http://schemas.microsoft.com/office/powerpoint/2010/main" val="12612723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A1B606-BB82-4F5F-AAD8-565E4D78ED04}"/>
              </a:ext>
            </a:extLst>
          </p:cNvPr>
          <p:cNvSpPr>
            <a:spLocks noGrp="1"/>
          </p:cNvSpPr>
          <p:nvPr>
            <p:ph type="title"/>
          </p:nvPr>
        </p:nvSpPr>
        <p:spPr/>
        <p:txBody>
          <a:bodyPr/>
          <a:lstStyle/>
          <a:p>
            <a:r>
              <a:rPr lang="it-IT" b="1" dirty="0">
                <a:solidFill>
                  <a:schemeClr val="tx1">
                    <a:lumMod val="85000"/>
                    <a:lumOff val="15000"/>
                  </a:schemeClr>
                </a:solidFill>
                <a:highlight>
                  <a:srgbClr val="00FF00"/>
                </a:highlight>
              </a:rPr>
              <a:t>Diritti della personalità</a:t>
            </a:r>
          </a:p>
        </p:txBody>
      </p:sp>
      <p:sp>
        <p:nvSpPr>
          <p:cNvPr id="3" name="Segnaposto contenuto 2">
            <a:extLst>
              <a:ext uri="{FF2B5EF4-FFF2-40B4-BE49-F238E27FC236}">
                <a16:creationId xmlns:a16="http://schemas.microsoft.com/office/drawing/2014/main" id="{FDFAD3AA-1F0F-4B3A-9C2E-CAA04D0F5A58}"/>
              </a:ext>
            </a:extLst>
          </p:cNvPr>
          <p:cNvSpPr>
            <a:spLocks noGrp="1"/>
          </p:cNvSpPr>
          <p:nvPr>
            <p:ph idx="1"/>
          </p:nvPr>
        </p:nvSpPr>
        <p:spPr/>
        <p:txBody>
          <a:bodyPr/>
          <a:lstStyle/>
          <a:p>
            <a:r>
              <a:rPr lang="it-IT" b="1" dirty="0"/>
              <a:t>Art. 22 Cost; Carta dei diritti fondamentali dell’UE:</a:t>
            </a:r>
          </a:p>
          <a:p>
            <a:pPr marL="0" indent="0">
              <a:buNone/>
            </a:pPr>
            <a:r>
              <a:rPr lang="it-IT" b="1" dirty="0"/>
              <a:t>	-	Diritto alla vita e all’integrità fisica</a:t>
            </a:r>
          </a:p>
          <a:p>
            <a:pPr marL="0" indent="0">
              <a:buNone/>
            </a:pPr>
            <a:r>
              <a:rPr lang="it-IT" b="1" dirty="0"/>
              <a:t>	-	Diritto alla capacità giuridica, alla 		cittadinanza, al nome</a:t>
            </a:r>
          </a:p>
          <a:p>
            <a:pPr marL="0" indent="0">
              <a:buNone/>
            </a:pPr>
            <a:r>
              <a:rPr lang="it-IT" b="1" dirty="0"/>
              <a:t>	-	Diritto all’onore</a:t>
            </a:r>
          </a:p>
          <a:p>
            <a:pPr marL="0" indent="0">
              <a:buNone/>
            </a:pPr>
            <a:r>
              <a:rPr lang="it-IT" b="1" dirty="0"/>
              <a:t>	- 	Diritto alla riservatezza (privacy)</a:t>
            </a:r>
          </a:p>
          <a:p>
            <a:pPr marL="0" indent="0">
              <a:buNone/>
            </a:pPr>
            <a:endParaRPr lang="it-IT" dirty="0"/>
          </a:p>
        </p:txBody>
      </p:sp>
    </p:spTree>
    <p:extLst>
      <p:ext uri="{BB962C8B-B14F-4D97-AF65-F5344CB8AC3E}">
        <p14:creationId xmlns:p14="http://schemas.microsoft.com/office/powerpoint/2010/main" val="38568149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62EC4D-371A-43D6-9E2C-A68106110EE7}"/>
              </a:ext>
            </a:extLst>
          </p:cNvPr>
          <p:cNvSpPr>
            <a:spLocks noGrp="1"/>
          </p:cNvSpPr>
          <p:nvPr>
            <p:ph type="title"/>
          </p:nvPr>
        </p:nvSpPr>
        <p:spPr/>
        <p:txBody>
          <a:bodyPr/>
          <a:lstStyle/>
          <a:p>
            <a:r>
              <a:rPr lang="it-IT" b="1" dirty="0">
                <a:solidFill>
                  <a:schemeClr val="bg1"/>
                </a:solidFill>
                <a:highlight>
                  <a:srgbClr val="00FF00"/>
                </a:highlight>
              </a:rPr>
              <a:t>Diritti economico-sociali</a:t>
            </a:r>
          </a:p>
        </p:txBody>
      </p:sp>
      <p:sp>
        <p:nvSpPr>
          <p:cNvPr id="3" name="Segnaposto contenuto 2">
            <a:extLst>
              <a:ext uri="{FF2B5EF4-FFF2-40B4-BE49-F238E27FC236}">
                <a16:creationId xmlns:a16="http://schemas.microsoft.com/office/drawing/2014/main" id="{50999BC3-20AF-4B23-A30E-057A1661BAA9}"/>
              </a:ext>
            </a:extLst>
          </p:cNvPr>
          <p:cNvSpPr>
            <a:spLocks noGrp="1"/>
          </p:cNvSpPr>
          <p:nvPr>
            <p:ph idx="1"/>
          </p:nvPr>
        </p:nvSpPr>
        <p:spPr>
          <a:xfrm>
            <a:off x="457200" y="1268760"/>
            <a:ext cx="8229600" cy="4857403"/>
          </a:xfrm>
        </p:spPr>
        <p:txBody>
          <a:bodyPr>
            <a:normAutofit fontScale="92500" lnSpcReduction="10000"/>
          </a:bodyPr>
          <a:lstStyle/>
          <a:p>
            <a:pPr algn="just"/>
            <a:r>
              <a:rPr lang="it-IT" b="1" dirty="0"/>
              <a:t>Diritto al lavoro (art. 4). Lavoro tutelato (art. 35), retribuito, con durata massima giornaliera e riposo settimanale (art.36).</a:t>
            </a:r>
          </a:p>
          <a:p>
            <a:r>
              <a:rPr lang="it-IT" b="1" dirty="0">
                <a:solidFill>
                  <a:srgbClr val="FF0000"/>
                </a:solidFill>
              </a:rPr>
              <a:t>Protezione della donna lavoratrice </a:t>
            </a:r>
            <a:r>
              <a:rPr lang="it-IT" b="1" dirty="0"/>
              <a:t>(art. 37)</a:t>
            </a:r>
          </a:p>
          <a:p>
            <a:pPr algn="just"/>
            <a:r>
              <a:rPr lang="it-IT" b="1" dirty="0"/>
              <a:t>Assistenza pubblica per inabili e minorati (art. 38)</a:t>
            </a:r>
          </a:p>
          <a:p>
            <a:r>
              <a:rPr lang="it-IT" b="1" dirty="0">
                <a:solidFill>
                  <a:srgbClr val="FF0000"/>
                </a:solidFill>
              </a:rPr>
              <a:t>Libertà sindacale (art. 39) e diritto di sciopero (art. 40).</a:t>
            </a:r>
          </a:p>
          <a:p>
            <a:pPr algn="just"/>
            <a:r>
              <a:rPr lang="it-IT" b="1" dirty="0"/>
              <a:t>Riconoscimento dell’iniziativa economica privata e della proprietà privata (artt. 41 e 42)</a:t>
            </a:r>
          </a:p>
          <a:p>
            <a:endParaRPr lang="it-IT" b="1" dirty="0"/>
          </a:p>
          <a:p>
            <a:pPr>
              <a:buFontTx/>
              <a:buChar char="-"/>
            </a:pPr>
            <a:endParaRPr lang="it-IT" dirty="0"/>
          </a:p>
        </p:txBody>
      </p:sp>
    </p:spTree>
    <p:extLst>
      <p:ext uri="{BB962C8B-B14F-4D97-AF65-F5344CB8AC3E}">
        <p14:creationId xmlns:p14="http://schemas.microsoft.com/office/powerpoint/2010/main" val="30660055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8E74A0-17B8-4941-8D68-E25025E897EE}"/>
              </a:ext>
            </a:extLst>
          </p:cNvPr>
          <p:cNvSpPr>
            <a:spLocks noGrp="1"/>
          </p:cNvSpPr>
          <p:nvPr>
            <p:ph type="title"/>
          </p:nvPr>
        </p:nvSpPr>
        <p:spPr>
          <a:xfrm>
            <a:off x="457200" y="274638"/>
            <a:ext cx="8229600" cy="850106"/>
          </a:xfrm>
        </p:spPr>
        <p:txBody>
          <a:bodyPr/>
          <a:lstStyle/>
          <a:p>
            <a:r>
              <a:rPr lang="it-IT" b="1" dirty="0">
                <a:highlight>
                  <a:srgbClr val="00FF00"/>
                </a:highlight>
              </a:rPr>
              <a:t>Focus: il lavoro</a:t>
            </a:r>
          </a:p>
        </p:txBody>
      </p:sp>
      <p:sp>
        <p:nvSpPr>
          <p:cNvPr id="3" name="Segnaposto contenuto 2">
            <a:extLst>
              <a:ext uri="{FF2B5EF4-FFF2-40B4-BE49-F238E27FC236}">
                <a16:creationId xmlns:a16="http://schemas.microsoft.com/office/drawing/2014/main" id="{0A4A8ACD-8FCD-47CD-92B7-6C09A2B1FD4A}"/>
              </a:ext>
            </a:extLst>
          </p:cNvPr>
          <p:cNvSpPr>
            <a:spLocks noGrp="1"/>
          </p:cNvSpPr>
          <p:nvPr>
            <p:ph idx="1"/>
          </p:nvPr>
        </p:nvSpPr>
        <p:spPr>
          <a:xfrm>
            <a:off x="457200" y="1124744"/>
            <a:ext cx="8229600" cy="5458618"/>
          </a:xfrm>
        </p:spPr>
        <p:txBody>
          <a:bodyPr>
            <a:normAutofit/>
          </a:bodyPr>
          <a:lstStyle/>
          <a:p>
            <a:pPr marL="0" indent="0" algn="just">
              <a:buNone/>
            </a:pPr>
            <a:endParaRPr lang="it-IT" dirty="0"/>
          </a:p>
          <a:p>
            <a:pPr algn="just"/>
            <a:r>
              <a:rPr lang="it-IT" sz="3800" b="1" dirty="0"/>
              <a:t>È sia un </a:t>
            </a:r>
            <a:r>
              <a:rPr lang="it-IT" sz="3800" b="1" dirty="0">
                <a:highlight>
                  <a:srgbClr val="FFFF00"/>
                </a:highlight>
              </a:rPr>
              <a:t>diritto </a:t>
            </a:r>
            <a:r>
              <a:rPr lang="it-IT" sz="3800" b="1" dirty="0"/>
              <a:t>che un </a:t>
            </a:r>
            <a:r>
              <a:rPr lang="it-IT" sz="3800" b="1" dirty="0">
                <a:highlight>
                  <a:srgbClr val="FFFF00"/>
                </a:highlight>
              </a:rPr>
              <a:t>dovere</a:t>
            </a:r>
          </a:p>
          <a:p>
            <a:r>
              <a:rPr lang="it-IT" sz="3800" b="1" dirty="0"/>
              <a:t>È al </a:t>
            </a:r>
            <a:r>
              <a:rPr lang="it-IT" sz="3800" b="1" dirty="0">
                <a:highlight>
                  <a:srgbClr val="FFFF00"/>
                </a:highlight>
              </a:rPr>
              <a:t>centro</a:t>
            </a:r>
            <a:r>
              <a:rPr lang="it-IT" sz="3800" b="1" dirty="0"/>
              <a:t> della Costituzione</a:t>
            </a:r>
          </a:p>
          <a:p>
            <a:pPr algn="just"/>
            <a:r>
              <a:rPr lang="it-IT" sz="3800" b="1" dirty="0"/>
              <a:t>Non è solo attività produttiva, ma aspetto essenziale della </a:t>
            </a:r>
            <a:r>
              <a:rPr lang="it-IT" sz="3800" b="1" dirty="0">
                <a:highlight>
                  <a:srgbClr val="FFFF00"/>
                </a:highlight>
              </a:rPr>
              <a:t>personalità individuale</a:t>
            </a:r>
          </a:p>
          <a:p>
            <a:r>
              <a:rPr lang="it-IT" sz="3800" b="1" dirty="0"/>
              <a:t>È  fattore di </a:t>
            </a:r>
            <a:r>
              <a:rPr lang="it-IT" sz="3800" b="1" dirty="0">
                <a:highlight>
                  <a:srgbClr val="FFFF00"/>
                </a:highlight>
              </a:rPr>
              <a:t>autonomia e dignità</a:t>
            </a:r>
          </a:p>
          <a:p>
            <a:pPr marL="0" indent="0">
              <a:buNone/>
            </a:pPr>
            <a:endParaRPr lang="it-IT" dirty="0"/>
          </a:p>
        </p:txBody>
      </p:sp>
    </p:spTree>
    <p:extLst>
      <p:ext uri="{BB962C8B-B14F-4D97-AF65-F5344CB8AC3E}">
        <p14:creationId xmlns:p14="http://schemas.microsoft.com/office/powerpoint/2010/main" val="18085844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C2B4AA-5039-4155-B34C-BAACE8D9DA55}"/>
              </a:ext>
            </a:extLst>
          </p:cNvPr>
          <p:cNvSpPr>
            <a:spLocks noGrp="1"/>
          </p:cNvSpPr>
          <p:nvPr>
            <p:ph type="title"/>
          </p:nvPr>
        </p:nvSpPr>
        <p:spPr>
          <a:xfrm>
            <a:off x="457200" y="274638"/>
            <a:ext cx="8229600" cy="706090"/>
          </a:xfrm>
        </p:spPr>
        <p:txBody>
          <a:bodyPr>
            <a:normAutofit fontScale="90000"/>
          </a:bodyPr>
          <a:lstStyle/>
          <a:p>
            <a:r>
              <a:rPr lang="it-IT" b="1" dirty="0">
                <a:highlight>
                  <a:srgbClr val="00FF00"/>
                </a:highlight>
              </a:rPr>
              <a:t>La retribuzione</a:t>
            </a:r>
          </a:p>
        </p:txBody>
      </p:sp>
      <p:sp>
        <p:nvSpPr>
          <p:cNvPr id="3" name="Segnaposto contenuto 2">
            <a:extLst>
              <a:ext uri="{FF2B5EF4-FFF2-40B4-BE49-F238E27FC236}">
                <a16:creationId xmlns:a16="http://schemas.microsoft.com/office/drawing/2014/main" id="{262227AF-A2B6-4B5B-A6A5-9A424BC27E59}"/>
              </a:ext>
            </a:extLst>
          </p:cNvPr>
          <p:cNvSpPr>
            <a:spLocks noGrp="1"/>
          </p:cNvSpPr>
          <p:nvPr>
            <p:ph idx="1"/>
          </p:nvPr>
        </p:nvSpPr>
        <p:spPr>
          <a:xfrm>
            <a:off x="457200" y="1196752"/>
            <a:ext cx="8229600" cy="4929411"/>
          </a:xfrm>
        </p:spPr>
        <p:txBody>
          <a:bodyPr>
            <a:normAutofit lnSpcReduction="10000"/>
          </a:bodyPr>
          <a:lstStyle/>
          <a:p>
            <a:pPr algn="just"/>
            <a:r>
              <a:rPr lang="it-IT" b="1" dirty="0"/>
              <a:t>Art. 36 Cost: deve permettere una esistenza </a:t>
            </a:r>
            <a:r>
              <a:rPr lang="it-IT" b="1" dirty="0">
                <a:highlight>
                  <a:srgbClr val="FFFF00"/>
                </a:highlight>
              </a:rPr>
              <a:t>libera e dignitosa </a:t>
            </a:r>
            <a:r>
              <a:rPr lang="it-IT" b="1" dirty="0"/>
              <a:t>al lavoratore e alla sua famiglia.</a:t>
            </a:r>
          </a:p>
          <a:p>
            <a:pPr algn="just"/>
            <a:r>
              <a:rPr lang="it-IT" b="1" dirty="0">
                <a:highlight>
                  <a:srgbClr val="FFFF00"/>
                </a:highlight>
              </a:rPr>
              <a:t>Paga-base</a:t>
            </a:r>
            <a:r>
              <a:rPr lang="it-IT" b="1" dirty="0"/>
              <a:t> (in relaziona all’anzianità: scatti di anzianità)</a:t>
            </a:r>
          </a:p>
          <a:p>
            <a:pPr algn="just"/>
            <a:r>
              <a:rPr lang="it-IT" b="1" dirty="0">
                <a:highlight>
                  <a:srgbClr val="FFFF00"/>
                </a:highlight>
              </a:rPr>
              <a:t>Maggiorazioni</a:t>
            </a:r>
            <a:r>
              <a:rPr lang="it-IT" b="1" dirty="0"/>
              <a:t>: indennità, straordinari, premi, gratifiche…</a:t>
            </a:r>
          </a:p>
          <a:p>
            <a:pPr algn="just"/>
            <a:r>
              <a:rPr lang="it-IT" b="1" dirty="0">
                <a:highlight>
                  <a:srgbClr val="FFFF00"/>
                </a:highlight>
              </a:rPr>
              <a:t>Somma di denaro, a tempo</a:t>
            </a:r>
          </a:p>
          <a:p>
            <a:pPr algn="just"/>
            <a:r>
              <a:rPr lang="it-IT" b="1" dirty="0">
                <a:highlight>
                  <a:srgbClr val="FFFF00"/>
                </a:highlight>
              </a:rPr>
              <a:t>Cottimo</a:t>
            </a:r>
            <a:r>
              <a:rPr lang="it-IT" b="1" dirty="0"/>
              <a:t> (spesso misto) e </a:t>
            </a:r>
            <a:r>
              <a:rPr lang="it-IT" b="1" dirty="0">
                <a:highlight>
                  <a:srgbClr val="FFFF00"/>
                </a:highlight>
              </a:rPr>
              <a:t>provvigione</a:t>
            </a:r>
            <a:r>
              <a:rPr lang="it-IT" b="1" dirty="0"/>
              <a:t> (percentuale sugli affari)</a:t>
            </a:r>
          </a:p>
        </p:txBody>
      </p:sp>
    </p:spTree>
    <p:extLst>
      <p:ext uri="{BB962C8B-B14F-4D97-AF65-F5344CB8AC3E}">
        <p14:creationId xmlns:p14="http://schemas.microsoft.com/office/powerpoint/2010/main" val="23897499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8F3ED9-FD4C-4332-8745-B1ED4BB56967}"/>
              </a:ext>
            </a:extLst>
          </p:cNvPr>
          <p:cNvSpPr>
            <a:spLocks noGrp="1"/>
          </p:cNvSpPr>
          <p:nvPr>
            <p:ph type="title"/>
          </p:nvPr>
        </p:nvSpPr>
        <p:spPr>
          <a:xfrm>
            <a:off x="457200" y="274638"/>
            <a:ext cx="8229600" cy="850106"/>
          </a:xfrm>
        </p:spPr>
        <p:txBody>
          <a:bodyPr>
            <a:normAutofit fontScale="90000"/>
          </a:bodyPr>
          <a:lstStyle/>
          <a:p>
            <a:r>
              <a:rPr lang="it-IT" b="1" dirty="0">
                <a:highlight>
                  <a:srgbClr val="00FF00"/>
                </a:highlight>
              </a:rPr>
              <a:t>Orario di lavoro, risposi festivi e ferie</a:t>
            </a:r>
          </a:p>
        </p:txBody>
      </p:sp>
      <p:sp>
        <p:nvSpPr>
          <p:cNvPr id="3" name="Segnaposto contenuto 2">
            <a:extLst>
              <a:ext uri="{FF2B5EF4-FFF2-40B4-BE49-F238E27FC236}">
                <a16:creationId xmlns:a16="http://schemas.microsoft.com/office/drawing/2014/main" id="{4C94B485-8CDF-420A-9F7E-6CB42CA4DD99}"/>
              </a:ext>
            </a:extLst>
          </p:cNvPr>
          <p:cNvSpPr>
            <a:spLocks noGrp="1"/>
          </p:cNvSpPr>
          <p:nvPr>
            <p:ph idx="1"/>
          </p:nvPr>
        </p:nvSpPr>
        <p:spPr>
          <a:xfrm>
            <a:off x="457200" y="1196752"/>
            <a:ext cx="8229600" cy="4929411"/>
          </a:xfrm>
        </p:spPr>
        <p:txBody>
          <a:bodyPr>
            <a:normAutofit fontScale="92500" lnSpcReduction="20000"/>
          </a:bodyPr>
          <a:lstStyle/>
          <a:p>
            <a:pPr algn="just"/>
            <a:r>
              <a:rPr lang="it-IT" b="1" dirty="0"/>
              <a:t>Art. 36, c. 2: la durata della giornata di lavoro stabilita dalla </a:t>
            </a:r>
            <a:r>
              <a:rPr lang="it-IT" b="1" dirty="0">
                <a:highlight>
                  <a:srgbClr val="FFFF00"/>
                </a:highlight>
              </a:rPr>
              <a:t>legge</a:t>
            </a:r>
            <a:r>
              <a:rPr lang="it-IT" b="1" dirty="0"/>
              <a:t>.</a:t>
            </a:r>
          </a:p>
          <a:p>
            <a:r>
              <a:rPr lang="it-IT" b="1" dirty="0"/>
              <a:t>Orario giornaliero: </a:t>
            </a:r>
            <a:r>
              <a:rPr lang="it-IT" b="1" dirty="0">
                <a:highlight>
                  <a:srgbClr val="FFFF00"/>
                </a:highlight>
              </a:rPr>
              <a:t>8 ore</a:t>
            </a:r>
          </a:p>
          <a:p>
            <a:r>
              <a:rPr lang="it-IT" b="1" dirty="0"/>
              <a:t>Orario settimanale: </a:t>
            </a:r>
            <a:r>
              <a:rPr lang="it-IT" b="1" dirty="0">
                <a:highlight>
                  <a:srgbClr val="FFFF00"/>
                </a:highlight>
              </a:rPr>
              <a:t>40 ore</a:t>
            </a:r>
          </a:p>
          <a:p>
            <a:pPr algn="just"/>
            <a:r>
              <a:rPr lang="it-IT" b="1" dirty="0"/>
              <a:t>Il lavoratore ha diritto al </a:t>
            </a:r>
            <a:r>
              <a:rPr lang="it-IT" b="1" dirty="0">
                <a:highlight>
                  <a:srgbClr val="FFFF00"/>
                </a:highlight>
              </a:rPr>
              <a:t>riposo settimanale </a:t>
            </a:r>
            <a:r>
              <a:rPr lang="it-IT" b="1" dirty="0"/>
              <a:t>(art. 36, c. 3), che di regola coincide con la </a:t>
            </a:r>
            <a:r>
              <a:rPr lang="it-IT" b="1" dirty="0">
                <a:highlight>
                  <a:srgbClr val="FFFF00"/>
                </a:highlight>
              </a:rPr>
              <a:t>domenica </a:t>
            </a:r>
            <a:r>
              <a:rPr lang="it-IT" b="1" dirty="0"/>
              <a:t>(art. 2109 cod. civ.) oltre ai </a:t>
            </a:r>
            <a:r>
              <a:rPr lang="it-IT" b="1" dirty="0">
                <a:highlight>
                  <a:srgbClr val="FFFF00"/>
                </a:highlight>
              </a:rPr>
              <a:t>giorni festivi</a:t>
            </a:r>
            <a:r>
              <a:rPr lang="it-IT" b="1" dirty="0"/>
              <a:t>. Se durante questi giorni lavora, ha diritto ad una </a:t>
            </a:r>
            <a:r>
              <a:rPr lang="it-IT" b="1" dirty="0">
                <a:highlight>
                  <a:srgbClr val="FFFF00"/>
                </a:highlight>
              </a:rPr>
              <a:t>maggiorazione</a:t>
            </a:r>
            <a:r>
              <a:rPr lang="it-IT" b="1" dirty="0"/>
              <a:t> dello stipendio.</a:t>
            </a:r>
          </a:p>
          <a:p>
            <a:pPr algn="just"/>
            <a:r>
              <a:rPr lang="it-IT" b="1" dirty="0"/>
              <a:t>Ferie: il periodo deciso in concreto dal datore, ma «possibilmente continuativo» (art. 2109, c. 2 cod. div.)</a:t>
            </a:r>
          </a:p>
        </p:txBody>
      </p:sp>
    </p:spTree>
    <p:extLst>
      <p:ext uri="{BB962C8B-B14F-4D97-AF65-F5344CB8AC3E}">
        <p14:creationId xmlns:p14="http://schemas.microsoft.com/office/powerpoint/2010/main" val="5089097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251276-8A07-41C1-8E04-ECDE3CB89D99}"/>
              </a:ext>
            </a:extLst>
          </p:cNvPr>
          <p:cNvSpPr>
            <a:spLocks noGrp="1"/>
          </p:cNvSpPr>
          <p:nvPr>
            <p:ph type="title"/>
          </p:nvPr>
        </p:nvSpPr>
        <p:spPr/>
        <p:txBody>
          <a:bodyPr/>
          <a:lstStyle/>
          <a:p>
            <a:r>
              <a:rPr lang="it-IT" b="1" dirty="0">
                <a:highlight>
                  <a:srgbClr val="00FF00"/>
                </a:highlight>
              </a:rPr>
              <a:t>Diritto di sciopero (art. 40 Cost.)</a:t>
            </a:r>
          </a:p>
        </p:txBody>
      </p:sp>
      <p:sp>
        <p:nvSpPr>
          <p:cNvPr id="3" name="Segnaposto contenuto 2">
            <a:extLst>
              <a:ext uri="{FF2B5EF4-FFF2-40B4-BE49-F238E27FC236}">
                <a16:creationId xmlns:a16="http://schemas.microsoft.com/office/drawing/2014/main" id="{9B900914-5F45-41DC-BE4D-55C297215DD3}"/>
              </a:ext>
            </a:extLst>
          </p:cNvPr>
          <p:cNvSpPr>
            <a:spLocks noGrp="1"/>
          </p:cNvSpPr>
          <p:nvPr>
            <p:ph idx="1"/>
          </p:nvPr>
        </p:nvSpPr>
        <p:spPr>
          <a:xfrm>
            <a:off x="457200" y="1700808"/>
            <a:ext cx="8229600" cy="4882554"/>
          </a:xfrm>
        </p:spPr>
        <p:txBody>
          <a:bodyPr/>
          <a:lstStyle/>
          <a:p>
            <a:r>
              <a:rPr lang="it-IT" sz="3600" b="1" dirty="0"/>
              <a:t>Sciopero economico-professionale</a:t>
            </a:r>
          </a:p>
          <a:p>
            <a:r>
              <a:rPr lang="it-IT" sz="3600" b="1" dirty="0"/>
              <a:t>Sciopero per fine politico</a:t>
            </a:r>
          </a:p>
          <a:p>
            <a:r>
              <a:rPr lang="it-IT" sz="3600" b="1" dirty="0"/>
              <a:t>Sciopero economico-politico</a:t>
            </a:r>
          </a:p>
          <a:p>
            <a:r>
              <a:rPr lang="it-IT" sz="3600" b="1" dirty="0"/>
              <a:t>Sciopero a singhiozzo</a:t>
            </a:r>
          </a:p>
          <a:p>
            <a:r>
              <a:rPr lang="it-IT" sz="3600" b="1" dirty="0"/>
              <a:t>Sciopero a scacchiera</a:t>
            </a:r>
          </a:p>
          <a:p>
            <a:endParaRPr lang="it-IT" dirty="0"/>
          </a:p>
        </p:txBody>
      </p:sp>
    </p:spTree>
    <p:extLst>
      <p:ext uri="{BB962C8B-B14F-4D97-AF65-F5344CB8AC3E}">
        <p14:creationId xmlns:p14="http://schemas.microsoft.com/office/powerpoint/2010/main" val="11249018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46AB71-2868-4E17-91AE-24A241F8DA3F}"/>
              </a:ext>
            </a:extLst>
          </p:cNvPr>
          <p:cNvSpPr>
            <a:spLocks noGrp="1"/>
          </p:cNvSpPr>
          <p:nvPr>
            <p:ph type="title"/>
          </p:nvPr>
        </p:nvSpPr>
        <p:spPr>
          <a:xfrm>
            <a:off x="457200" y="116632"/>
            <a:ext cx="8229600" cy="936104"/>
          </a:xfrm>
        </p:spPr>
        <p:txBody>
          <a:bodyPr>
            <a:noAutofit/>
          </a:bodyPr>
          <a:lstStyle/>
          <a:p>
            <a:r>
              <a:rPr lang="it-IT" sz="2400" b="1" dirty="0">
                <a:highlight>
                  <a:srgbClr val="00FF00"/>
                </a:highlight>
              </a:rPr>
              <a:t>Regolamentazione del diritto di sciopero (art. 1 L. 146/1990)</a:t>
            </a:r>
            <a:endParaRPr lang="it-IT" sz="2400" dirty="0">
              <a:highlight>
                <a:srgbClr val="00FF00"/>
              </a:highlight>
            </a:endParaRPr>
          </a:p>
        </p:txBody>
      </p:sp>
      <p:sp>
        <p:nvSpPr>
          <p:cNvPr id="3" name="Segnaposto contenuto 2">
            <a:extLst>
              <a:ext uri="{FF2B5EF4-FFF2-40B4-BE49-F238E27FC236}">
                <a16:creationId xmlns:a16="http://schemas.microsoft.com/office/drawing/2014/main" id="{59A38C7D-0324-41EC-B81D-765D953869C2}"/>
              </a:ext>
            </a:extLst>
          </p:cNvPr>
          <p:cNvSpPr>
            <a:spLocks noGrp="1"/>
          </p:cNvSpPr>
          <p:nvPr>
            <p:ph idx="1"/>
          </p:nvPr>
        </p:nvSpPr>
        <p:spPr>
          <a:xfrm>
            <a:off x="457200" y="1268760"/>
            <a:ext cx="8229600" cy="5589240"/>
          </a:xfrm>
        </p:spPr>
        <p:txBody>
          <a:bodyPr>
            <a:normAutofit fontScale="62500" lnSpcReduction="20000"/>
          </a:bodyPr>
          <a:lstStyle/>
          <a:p>
            <a:pPr marL="0" indent="0" algn="just">
              <a:buNone/>
            </a:pPr>
            <a:r>
              <a:rPr lang="it-IT" b="1" i="0" dirty="0">
                <a:solidFill>
                  <a:srgbClr val="333333"/>
                </a:solidFill>
                <a:effectLst/>
                <a:latin typeface="arial" panose="020B0604020202020204" pitchFamily="34" charset="0"/>
              </a:rPr>
              <a:t>a</a:t>
            </a:r>
            <a:r>
              <a:rPr lang="it-IT" sz="3800" b="1" i="0" dirty="0">
                <a:solidFill>
                  <a:srgbClr val="333333"/>
                </a:solidFill>
                <a:effectLst/>
                <a:latin typeface="arial" panose="020B0604020202020204" pitchFamily="34" charset="0"/>
              </a:rPr>
              <a:t>)  </a:t>
            </a:r>
            <a:r>
              <a:rPr lang="it-IT" sz="3800" b="1" i="0" u="sng" dirty="0">
                <a:solidFill>
                  <a:srgbClr val="333333"/>
                </a:solidFill>
                <a:effectLst/>
                <a:latin typeface="arial" panose="020B0604020202020204" pitchFamily="34" charset="0"/>
              </a:rPr>
              <a:t>per quanto concerne la tutela della vita, della salute, della libertà e della sicurezza della persona, dell'ambiente e del patrimonio storico-artistico</a:t>
            </a:r>
            <a:r>
              <a:rPr lang="it-IT" sz="3800" b="1" i="0" dirty="0">
                <a:solidFill>
                  <a:srgbClr val="333333"/>
                </a:solidFill>
                <a:effectLst/>
                <a:highlight>
                  <a:srgbClr val="FFFF00"/>
                </a:highlight>
                <a:latin typeface="arial" panose="020B0604020202020204" pitchFamily="34" charset="0"/>
              </a:rPr>
              <a:t>: sanità; igiene pubblica;  protezione civile; raccolta e smaltimento dei rifiuti urbani e di quelli speciali, tossici e nocivi; dogane, limitatamente al controllo su animali e su merci deperibili; approvvigionamento di energie, prodotti energetici, risorse naturali e beni di prima necessità, nonché gestione e manutenzione dei relativi impianti, limitatamente a quanto attiene alla sicurezza degli stessi; amministrazione della giustizia, con particolare riferimento ai provvedimenti restrittivi della libertà personale ed a quelli cautelari ed urgenti, nonché ai processi penali con imputati in stato di detenzione; servizi di protezione ambientale e di vigilanza sui beni culturali; apertura al pubblico regolamentata di musei e altri istituti e luoghi della cultura;</a:t>
            </a:r>
          </a:p>
          <a:p>
            <a:pPr algn="just"/>
            <a:endParaRPr lang="it-IT" sz="3400" b="1" i="0" dirty="0">
              <a:solidFill>
                <a:srgbClr val="333333"/>
              </a:solidFill>
              <a:effectLst/>
              <a:latin typeface="arial" panose="020B0604020202020204" pitchFamily="34" charset="0"/>
            </a:endParaRPr>
          </a:p>
          <a:p>
            <a:endParaRPr lang="it-IT" dirty="0"/>
          </a:p>
        </p:txBody>
      </p:sp>
    </p:spTree>
    <p:extLst>
      <p:ext uri="{BB962C8B-B14F-4D97-AF65-F5344CB8AC3E}">
        <p14:creationId xmlns:p14="http://schemas.microsoft.com/office/powerpoint/2010/main" val="3425155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3A6F0E-E7F2-4C5A-B4BE-D2B73D76E8B1}"/>
              </a:ext>
            </a:extLst>
          </p:cNvPr>
          <p:cNvSpPr>
            <a:spLocks noGrp="1"/>
          </p:cNvSpPr>
          <p:nvPr>
            <p:ph type="title"/>
          </p:nvPr>
        </p:nvSpPr>
        <p:spPr/>
        <p:txBody>
          <a:bodyPr/>
          <a:lstStyle/>
          <a:p>
            <a:r>
              <a:rPr lang="it-IT" b="1" dirty="0">
                <a:solidFill>
                  <a:srgbClr val="FF0000"/>
                </a:solidFill>
                <a:highlight>
                  <a:srgbClr val="000080"/>
                </a:highlight>
              </a:rPr>
              <a:t>La sanzione</a:t>
            </a:r>
          </a:p>
        </p:txBody>
      </p:sp>
      <p:sp>
        <p:nvSpPr>
          <p:cNvPr id="3" name="Segnaposto contenuto 2">
            <a:extLst>
              <a:ext uri="{FF2B5EF4-FFF2-40B4-BE49-F238E27FC236}">
                <a16:creationId xmlns:a16="http://schemas.microsoft.com/office/drawing/2014/main" id="{73CF409A-06BC-4BA6-9B2B-D230679BFF82}"/>
              </a:ext>
            </a:extLst>
          </p:cNvPr>
          <p:cNvSpPr>
            <a:spLocks noGrp="1"/>
          </p:cNvSpPr>
          <p:nvPr>
            <p:ph idx="1"/>
          </p:nvPr>
        </p:nvSpPr>
        <p:spPr/>
        <p:txBody>
          <a:bodyPr>
            <a:normAutofit/>
          </a:bodyPr>
          <a:lstStyle/>
          <a:p>
            <a:pPr algn="just"/>
            <a:r>
              <a:rPr lang="it-IT" sz="3600" b="1" dirty="0"/>
              <a:t>Misura predisposta dallo Stato per </a:t>
            </a:r>
            <a:r>
              <a:rPr lang="it-IT" sz="3600" b="1" dirty="0">
                <a:highlight>
                  <a:srgbClr val="FFFF00"/>
                </a:highlight>
              </a:rPr>
              <a:t>rafforzare l’osservanza </a:t>
            </a:r>
            <a:r>
              <a:rPr lang="it-IT" sz="3600" b="1" dirty="0"/>
              <a:t>delle norme giuridiche e </a:t>
            </a:r>
            <a:r>
              <a:rPr lang="it-IT" sz="3600" b="1" dirty="0">
                <a:highlight>
                  <a:srgbClr val="FFFF00"/>
                </a:highlight>
              </a:rPr>
              <a:t>per prevenire </a:t>
            </a:r>
            <a:r>
              <a:rPr lang="it-IT" sz="3600" b="1" dirty="0"/>
              <a:t>ogni violazione delle stesse.</a:t>
            </a:r>
          </a:p>
          <a:p>
            <a:pPr algn="just"/>
            <a:r>
              <a:rPr lang="it-IT" sz="3600" b="1" dirty="0"/>
              <a:t>E’ imposta a un soggetto responsabile di una violazione accertata da parte di un’autorità competente.</a:t>
            </a:r>
          </a:p>
        </p:txBody>
      </p:sp>
    </p:spTree>
    <p:extLst>
      <p:ext uri="{BB962C8B-B14F-4D97-AF65-F5344CB8AC3E}">
        <p14:creationId xmlns:p14="http://schemas.microsoft.com/office/powerpoint/2010/main" val="23865315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F7035A-EA4A-400C-BEA5-F3E4D844EC87}"/>
              </a:ext>
            </a:extLst>
          </p:cNvPr>
          <p:cNvSpPr>
            <a:spLocks noGrp="1"/>
          </p:cNvSpPr>
          <p:nvPr>
            <p:ph type="title"/>
          </p:nvPr>
        </p:nvSpPr>
        <p:spPr>
          <a:xfrm>
            <a:off x="457200" y="274638"/>
            <a:ext cx="8229600" cy="850106"/>
          </a:xfrm>
        </p:spPr>
        <p:txBody>
          <a:bodyPr>
            <a:normAutofit fontScale="90000"/>
          </a:bodyPr>
          <a:lstStyle/>
          <a:p>
            <a:r>
              <a:rPr lang="it-IT" sz="2800" b="1" dirty="0">
                <a:highlight>
                  <a:srgbClr val="00FF00"/>
                </a:highlight>
              </a:rPr>
              <a:t>Regolamentazione del diritto di sciopero (art. 1 L. 146/1990)</a:t>
            </a:r>
            <a:endParaRPr lang="it-IT" sz="2800" dirty="0">
              <a:highlight>
                <a:srgbClr val="00FF00"/>
              </a:highlight>
            </a:endParaRPr>
          </a:p>
        </p:txBody>
      </p:sp>
      <p:sp>
        <p:nvSpPr>
          <p:cNvPr id="3" name="Segnaposto contenuto 2">
            <a:extLst>
              <a:ext uri="{FF2B5EF4-FFF2-40B4-BE49-F238E27FC236}">
                <a16:creationId xmlns:a16="http://schemas.microsoft.com/office/drawing/2014/main" id="{ACA546CB-4188-4A63-8546-D75162D86B48}"/>
              </a:ext>
            </a:extLst>
          </p:cNvPr>
          <p:cNvSpPr>
            <a:spLocks noGrp="1"/>
          </p:cNvSpPr>
          <p:nvPr>
            <p:ph idx="1"/>
          </p:nvPr>
        </p:nvSpPr>
        <p:spPr>
          <a:xfrm>
            <a:off x="457200" y="1052736"/>
            <a:ext cx="8229600" cy="5688631"/>
          </a:xfrm>
        </p:spPr>
        <p:txBody>
          <a:bodyPr>
            <a:normAutofit fontScale="40000" lnSpcReduction="20000"/>
          </a:bodyPr>
          <a:lstStyle/>
          <a:p>
            <a:pPr algn="just"/>
            <a:r>
              <a:rPr lang="it-IT" sz="5000" b="1" i="0" dirty="0">
                <a:solidFill>
                  <a:srgbClr val="333333"/>
                </a:solidFill>
                <a:effectLst/>
                <a:latin typeface="arial" panose="020B0604020202020204" pitchFamily="34" charset="0"/>
              </a:rPr>
              <a:t>b)  </a:t>
            </a:r>
            <a:r>
              <a:rPr lang="it-IT" sz="5000" b="1" i="0" u="sng" dirty="0">
                <a:solidFill>
                  <a:srgbClr val="333333"/>
                </a:solidFill>
                <a:effectLst/>
                <a:latin typeface="arial" panose="020B0604020202020204" pitchFamily="34" charset="0"/>
              </a:rPr>
              <a:t>per quanto concerne la tutela della libertà di circolazione</a:t>
            </a:r>
            <a:r>
              <a:rPr lang="it-IT" sz="5000" b="1" i="0" dirty="0">
                <a:solidFill>
                  <a:srgbClr val="333333"/>
                </a:solidFill>
                <a:effectLst/>
                <a:latin typeface="arial" panose="020B0604020202020204" pitchFamily="34" charset="0"/>
              </a:rPr>
              <a:t>: </a:t>
            </a:r>
            <a:r>
              <a:rPr lang="it-IT" sz="5000" b="1" i="0" dirty="0">
                <a:solidFill>
                  <a:srgbClr val="333333"/>
                </a:solidFill>
                <a:effectLst/>
                <a:highlight>
                  <a:srgbClr val="FFFF00"/>
                </a:highlight>
                <a:latin typeface="arial" panose="020B0604020202020204" pitchFamily="34" charset="0"/>
              </a:rPr>
              <a:t>i trasporti pubblici urbani ed extraurbani autoferrotranviari, ferroviari, aerei, aeroportuali e quelli marittimi limitatamente al collegamento con le isole;</a:t>
            </a:r>
          </a:p>
          <a:p>
            <a:pPr algn="just"/>
            <a:endParaRPr lang="it-IT" sz="5000" b="1" i="0" dirty="0">
              <a:solidFill>
                <a:srgbClr val="333333"/>
              </a:solidFill>
              <a:effectLst/>
              <a:latin typeface="arial" panose="020B0604020202020204" pitchFamily="34" charset="0"/>
            </a:endParaRPr>
          </a:p>
          <a:p>
            <a:pPr algn="just"/>
            <a:r>
              <a:rPr lang="it-IT" sz="5000" b="1" i="0" dirty="0">
                <a:solidFill>
                  <a:srgbClr val="333333"/>
                </a:solidFill>
                <a:effectLst/>
                <a:latin typeface="arial" panose="020B0604020202020204" pitchFamily="34" charset="0"/>
              </a:rPr>
              <a:t>c)  </a:t>
            </a:r>
            <a:r>
              <a:rPr lang="it-IT" sz="5000" b="1" i="0" u="sng" dirty="0">
                <a:solidFill>
                  <a:srgbClr val="333333"/>
                </a:solidFill>
                <a:effectLst/>
                <a:latin typeface="arial" panose="020B0604020202020204" pitchFamily="34" charset="0"/>
              </a:rPr>
              <a:t>per quanto concerne l'assistenza e la previdenza sociale, nonché gli emolumenti retributivi o comunque quanto economicamente necessario al soddisfacimento delle necessità della vita attinenti a diritti della persona costituzionalmente garantiti:</a:t>
            </a:r>
            <a:r>
              <a:rPr lang="it-IT" sz="5000" b="1" i="0" dirty="0">
                <a:solidFill>
                  <a:srgbClr val="333333"/>
                </a:solidFill>
                <a:effectLst/>
                <a:latin typeface="arial" panose="020B0604020202020204" pitchFamily="34" charset="0"/>
              </a:rPr>
              <a:t> </a:t>
            </a:r>
            <a:r>
              <a:rPr lang="it-IT" sz="5000" b="1" i="0" dirty="0">
                <a:solidFill>
                  <a:srgbClr val="333333"/>
                </a:solidFill>
                <a:effectLst/>
                <a:highlight>
                  <a:srgbClr val="FFFF00"/>
                </a:highlight>
                <a:latin typeface="arial" panose="020B0604020202020204" pitchFamily="34" charset="0"/>
              </a:rPr>
              <a:t>i servizi di erogazione dei relativi importi anche effettuati a mezzo del servizio bancario;</a:t>
            </a:r>
          </a:p>
          <a:p>
            <a:pPr algn="just"/>
            <a:endParaRPr lang="it-IT" sz="5000" b="1" i="0" dirty="0">
              <a:solidFill>
                <a:srgbClr val="333333"/>
              </a:solidFill>
              <a:effectLst/>
              <a:latin typeface="arial" panose="020B0604020202020204" pitchFamily="34" charset="0"/>
            </a:endParaRPr>
          </a:p>
          <a:p>
            <a:pPr algn="just"/>
            <a:r>
              <a:rPr lang="it-IT" sz="5000" b="1" i="0" dirty="0">
                <a:solidFill>
                  <a:srgbClr val="333333"/>
                </a:solidFill>
                <a:effectLst/>
                <a:latin typeface="arial" panose="020B0604020202020204" pitchFamily="34" charset="0"/>
              </a:rPr>
              <a:t>d)  </a:t>
            </a:r>
            <a:r>
              <a:rPr lang="it-IT" sz="5000" b="1" i="0" u="sng" dirty="0">
                <a:solidFill>
                  <a:srgbClr val="333333"/>
                </a:solidFill>
                <a:effectLst/>
                <a:latin typeface="arial" panose="020B0604020202020204" pitchFamily="34" charset="0"/>
              </a:rPr>
              <a:t>per quanto riguarda l'istruzione</a:t>
            </a:r>
            <a:r>
              <a:rPr lang="it-IT" sz="5000" b="1" i="0" dirty="0">
                <a:solidFill>
                  <a:srgbClr val="333333"/>
                </a:solidFill>
                <a:effectLst/>
                <a:latin typeface="arial" panose="020B0604020202020204" pitchFamily="34" charset="0"/>
              </a:rPr>
              <a:t>: </a:t>
            </a:r>
            <a:r>
              <a:rPr lang="it-IT" sz="5000" b="1" i="0" dirty="0">
                <a:solidFill>
                  <a:srgbClr val="333333"/>
                </a:solidFill>
                <a:effectLst/>
                <a:highlight>
                  <a:srgbClr val="FFFF00"/>
                </a:highlight>
                <a:latin typeface="arial" panose="020B0604020202020204" pitchFamily="34" charset="0"/>
              </a:rPr>
              <a:t>l'istruzione pubblica, con particolare riferimento all'esigenza di assicurare la continuità dei servizi degli asili nido, delle scuole materne e delle scuole elementari, nonché lo svolgimento degli scrutini finali e degli esami, e l'istruzione universitaria, con particolare riferimento agli esami conclusivi dei cicli di istruzione;</a:t>
            </a:r>
          </a:p>
          <a:p>
            <a:pPr algn="just"/>
            <a:endParaRPr lang="it-IT" sz="5000" b="1" i="0" u="sng" dirty="0">
              <a:solidFill>
                <a:srgbClr val="333333"/>
              </a:solidFill>
              <a:effectLst/>
              <a:latin typeface="arial" panose="020B0604020202020204" pitchFamily="34" charset="0"/>
            </a:endParaRPr>
          </a:p>
          <a:p>
            <a:pPr algn="just"/>
            <a:r>
              <a:rPr lang="it-IT" sz="5000" b="1" i="0" dirty="0">
                <a:solidFill>
                  <a:srgbClr val="333333"/>
                </a:solidFill>
                <a:effectLst/>
                <a:latin typeface="arial" panose="020B0604020202020204" pitchFamily="34" charset="0"/>
              </a:rPr>
              <a:t>e)  </a:t>
            </a:r>
            <a:r>
              <a:rPr lang="it-IT" sz="5000" b="1" i="0" u="sng" dirty="0">
                <a:solidFill>
                  <a:srgbClr val="333333"/>
                </a:solidFill>
                <a:effectLst/>
                <a:latin typeface="arial" panose="020B0604020202020204" pitchFamily="34" charset="0"/>
              </a:rPr>
              <a:t>per quanto riguarda la libertà di comunicazione</a:t>
            </a:r>
            <a:r>
              <a:rPr lang="it-IT" sz="5000" b="1" i="0" dirty="0">
                <a:solidFill>
                  <a:srgbClr val="333333"/>
                </a:solidFill>
                <a:effectLst/>
                <a:highlight>
                  <a:srgbClr val="FFFF00"/>
                </a:highlight>
                <a:latin typeface="arial" panose="020B0604020202020204" pitchFamily="34" charset="0"/>
              </a:rPr>
              <a:t>: le poste, le telecomunicazioni e l'informazione radiotelevisiva pubblica.</a:t>
            </a:r>
          </a:p>
          <a:p>
            <a:pPr marL="0" indent="0" algn="just">
              <a:buNone/>
            </a:pPr>
            <a:endParaRPr lang="it-IT" b="1" i="0" dirty="0">
              <a:solidFill>
                <a:srgbClr val="333333"/>
              </a:solidFill>
              <a:effectLst/>
              <a:latin typeface="arial" panose="020B0604020202020204" pitchFamily="34" charset="0"/>
            </a:endParaRPr>
          </a:p>
          <a:p>
            <a:endParaRPr lang="it-IT" dirty="0"/>
          </a:p>
        </p:txBody>
      </p:sp>
    </p:spTree>
    <p:extLst>
      <p:ext uri="{BB962C8B-B14F-4D97-AF65-F5344CB8AC3E}">
        <p14:creationId xmlns:p14="http://schemas.microsoft.com/office/powerpoint/2010/main" val="14584914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F3BA89-BB93-48A9-A87F-D7EA69C28E8F}"/>
              </a:ext>
            </a:extLst>
          </p:cNvPr>
          <p:cNvSpPr>
            <a:spLocks noGrp="1"/>
          </p:cNvSpPr>
          <p:nvPr>
            <p:ph type="title"/>
          </p:nvPr>
        </p:nvSpPr>
        <p:spPr>
          <a:xfrm>
            <a:off x="457200" y="274638"/>
            <a:ext cx="8229600" cy="634082"/>
          </a:xfrm>
        </p:spPr>
        <p:txBody>
          <a:bodyPr>
            <a:normAutofit/>
          </a:bodyPr>
          <a:lstStyle/>
          <a:p>
            <a:r>
              <a:rPr lang="it-IT" sz="3200" b="1" dirty="0">
                <a:highlight>
                  <a:srgbClr val="00FF00"/>
                </a:highlight>
              </a:rPr>
              <a:t>Procedura art. 2 L. 146/90)</a:t>
            </a:r>
          </a:p>
        </p:txBody>
      </p:sp>
      <p:sp>
        <p:nvSpPr>
          <p:cNvPr id="3" name="Segnaposto contenuto 2">
            <a:extLst>
              <a:ext uri="{FF2B5EF4-FFF2-40B4-BE49-F238E27FC236}">
                <a16:creationId xmlns:a16="http://schemas.microsoft.com/office/drawing/2014/main" id="{16A0DAE2-CD8C-4909-B9E9-42C6FF2C19F8}"/>
              </a:ext>
            </a:extLst>
          </p:cNvPr>
          <p:cNvSpPr>
            <a:spLocks noGrp="1"/>
          </p:cNvSpPr>
          <p:nvPr>
            <p:ph idx="1"/>
          </p:nvPr>
        </p:nvSpPr>
        <p:spPr>
          <a:xfrm>
            <a:off x="464705" y="1166018"/>
            <a:ext cx="8229600" cy="5417344"/>
          </a:xfrm>
        </p:spPr>
        <p:txBody>
          <a:bodyPr>
            <a:normAutofit fontScale="85000" lnSpcReduction="20000"/>
          </a:bodyPr>
          <a:lstStyle/>
          <a:p>
            <a:pPr algn="just"/>
            <a:r>
              <a:rPr lang="it-IT" b="1" dirty="0"/>
              <a:t>Sciopero proclamato da un sindacato o da un’associazione di lavoratori.</a:t>
            </a:r>
          </a:p>
          <a:p>
            <a:r>
              <a:rPr lang="it-IT" b="1" dirty="0"/>
              <a:t>Preavviso di 10 giorni</a:t>
            </a:r>
          </a:p>
          <a:p>
            <a:r>
              <a:rPr lang="it-IT" b="1" dirty="0"/>
              <a:t>Indicazione della durata, della modalità di attuazione, dell’intervallo tra lo sciopero attuale e il successivo</a:t>
            </a:r>
          </a:p>
          <a:p>
            <a:r>
              <a:rPr lang="it-IT" b="1" dirty="0"/>
              <a:t>Garantire le prestazioni indispensabili</a:t>
            </a:r>
          </a:p>
          <a:p>
            <a:pPr marL="0" indent="0">
              <a:buNone/>
            </a:pPr>
            <a:endParaRPr lang="it-IT" b="1" dirty="0"/>
          </a:p>
          <a:p>
            <a:pPr marL="0" indent="0" algn="just">
              <a:buNone/>
            </a:pPr>
            <a:r>
              <a:rPr lang="it-IT" b="1" dirty="0"/>
              <a:t>In caso di pregiudizio «grave e imminente» ai diritti della persona, e dopo aver tentato una conciliazione, il Presidente del Consiglio o il Prefetto ( a seconda dell’estensione territoriale dello sciopero) può emanare </a:t>
            </a:r>
            <a:r>
              <a:rPr lang="it-IT" b="1" dirty="0">
                <a:highlight>
                  <a:srgbClr val="FFFF00"/>
                </a:highlight>
              </a:rPr>
              <a:t>un’ordinanza di precettazione </a:t>
            </a:r>
            <a:r>
              <a:rPr lang="it-IT" b="1" dirty="0"/>
              <a:t>per assicurare i servizi essenziali. L’ordinanza può disporre il </a:t>
            </a:r>
            <a:r>
              <a:rPr lang="it-IT" b="1" dirty="0">
                <a:highlight>
                  <a:srgbClr val="FFFF00"/>
                </a:highlight>
              </a:rPr>
              <a:t>differimento d</a:t>
            </a:r>
            <a:r>
              <a:rPr lang="it-IT" b="1" dirty="0"/>
              <a:t>ello sciopero ad altra data o la </a:t>
            </a:r>
            <a:r>
              <a:rPr lang="it-IT" b="1" dirty="0">
                <a:highlight>
                  <a:srgbClr val="FFFF00"/>
                </a:highlight>
              </a:rPr>
              <a:t>riduzione </a:t>
            </a:r>
            <a:r>
              <a:rPr lang="it-IT" b="1" dirty="0"/>
              <a:t>della durata.</a:t>
            </a:r>
          </a:p>
        </p:txBody>
      </p:sp>
    </p:spTree>
    <p:extLst>
      <p:ext uri="{BB962C8B-B14F-4D97-AF65-F5344CB8AC3E}">
        <p14:creationId xmlns:p14="http://schemas.microsoft.com/office/powerpoint/2010/main" val="19217989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713C50-4318-4808-9B73-FAEF921DA403}"/>
              </a:ext>
            </a:extLst>
          </p:cNvPr>
          <p:cNvSpPr>
            <a:spLocks noGrp="1"/>
          </p:cNvSpPr>
          <p:nvPr>
            <p:ph type="title"/>
          </p:nvPr>
        </p:nvSpPr>
        <p:spPr/>
        <p:txBody>
          <a:bodyPr/>
          <a:lstStyle/>
          <a:p>
            <a:r>
              <a:rPr lang="it-IT" b="1" dirty="0">
                <a:solidFill>
                  <a:schemeClr val="bg1"/>
                </a:solidFill>
                <a:highlight>
                  <a:srgbClr val="0000FF"/>
                </a:highlight>
              </a:rPr>
              <a:t>Diritti etico-sociali</a:t>
            </a:r>
          </a:p>
        </p:txBody>
      </p:sp>
      <p:sp>
        <p:nvSpPr>
          <p:cNvPr id="3" name="Segnaposto contenuto 2">
            <a:extLst>
              <a:ext uri="{FF2B5EF4-FFF2-40B4-BE49-F238E27FC236}">
                <a16:creationId xmlns:a16="http://schemas.microsoft.com/office/drawing/2014/main" id="{F36CCC4E-A454-4EFA-8DC5-1B47679870B3}"/>
              </a:ext>
            </a:extLst>
          </p:cNvPr>
          <p:cNvSpPr>
            <a:spLocks noGrp="1"/>
          </p:cNvSpPr>
          <p:nvPr>
            <p:ph idx="1"/>
          </p:nvPr>
        </p:nvSpPr>
        <p:spPr/>
        <p:txBody>
          <a:bodyPr/>
          <a:lstStyle/>
          <a:p>
            <a:r>
              <a:rPr lang="it-IT" b="1" dirty="0">
                <a:solidFill>
                  <a:srgbClr val="00B050"/>
                </a:solidFill>
              </a:rPr>
              <a:t>Famiglia (art. 29)</a:t>
            </a:r>
          </a:p>
          <a:p>
            <a:pPr marL="0" indent="0">
              <a:buNone/>
            </a:pPr>
            <a:endParaRPr lang="it-IT" b="1" dirty="0">
              <a:solidFill>
                <a:srgbClr val="00B050"/>
              </a:solidFill>
            </a:endParaRPr>
          </a:p>
          <a:p>
            <a:r>
              <a:rPr lang="it-IT" b="1" u="sng" dirty="0">
                <a:solidFill>
                  <a:srgbClr val="00B050"/>
                </a:solidFill>
              </a:rPr>
              <a:t>Diritto alla salute</a:t>
            </a:r>
            <a:r>
              <a:rPr lang="it-IT" b="1" u="sng" dirty="0"/>
              <a:t> </a:t>
            </a:r>
            <a:r>
              <a:rPr lang="it-IT" b="1" dirty="0"/>
              <a:t>(art. 32)</a:t>
            </a:r>
          </a:p>
          <a:p>
            <a:pPr marL="0" indent="0">
              <a:buNone/>
            </a:pPr>
            <a:endParaRPr lang="it-IT" b="1" dirty="0"/>
          </a:p>
          <a:p>
            <a:r>
              <a:rPr lang="it-IT" b="1" u="sng" dirty="0">
                <a:solidFill>
                  <a:srgbClr val="00B050"/>
                </a:solidFill>
              </a:rPr>
              <a:t>Diritto all’istruzione</a:t>
            </a:r>
            <a:r>
              <a:rPr lang="it-IT" b="1" dirty="0">
                <a:solidFill>
                  <a:srgbClr val="00B050"/>
                </a:solidFill>
              </a:rPr>
              <a:t> </a:t>
            </a:r>
            <a:r>
              <a:rPr lang="it-IT" b="1" dirty="0"/>
              <a:t>(art. 34). Connessa, la </a:t>
            </a:r>
            <a:r>
              <a:rPr lang="it-IT" b="1" u="sng" dirty="0">
                <a:solidFill>
                  <a:srgbClr val="00B050"/>
                </a:solidFill>
              </a:rPr>
              <a:t>libertà di insegnamento </a:t>
            </a:r>
            <a:r>
              <a:rPr lang="it-IT" b="1" dirty="0"/>
              <a:t>(art. 33)</a:t>
            </a:r>
          </a:p>
        </p:txBody>
      </p:sp>
    </p:spTree>
    <p:extLst>
      <p:ext uri="{BB962C8B-B14F-4D97-AF65-F5344CB8AC3E}">
        <p14:creationId xmlns:p14="http://schemas.microsoft.com/office/powerpoint/2010/main" val="38231157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36CC87-4348-487B-AADB-73D827D91832}"/>
              </a:ext>
            </a:extLst>
          </p:cNvPr>
          <p:cNvSpPr>
            <a:spLocks noGrp="1"/>
          </p:cNvSpPr>
          <p:nvPr>
            <p:ph type="title"/>
          </p:nvPr>
        </p:nvSpPr>
        <p:spPr/>
        <p:txBody>
          <a:bodyPr/>
          <a:lstStyle/>
          <a:p>
            <a:r>
              <a:rPr lang="it-IT" b="1" dirty="0">
                <a:highlight>
                  <a:srgbClr val="FF00FF"/>
                </a:highlight>
              </a:rPr>
              <a:t>La famiglia (art. 29 Cost.)</a:t>
            </a:r>
          </a:p>
        </p:txBody>
      </p:sp>
      <p:sp>
        <p:nvSpPr>
          <p:cNvPr id="3" name="Segnaposto contenuto 2">
            <a:extLst>
              <a:ext uri="{FF2B5EF4-FFF2-40B4-BE49-F238E27FC236}">
                <a16:creationId xmlns:a16="http://schemas.microsoft.com/office/drawing/2014/main" id="{21556713-5F03-4B00-99DD-2951635ED3A2}"/>
              </a:ext>
            </a:extLst>
          </p:cNvPr>
          <p:cNvSpPr>
            <a:spLocks noGrp="1"/>
          </p:cNvSpPr>
          <p:nvPr>
            <p:ph idx="1"/>
          </p:nvPr>
        </p:nvSpPr>
        <p:spPr/>
        <p:txBody>
          <a:bodyPr/>
          <a:lstStyle/>
          <a:p>
            <a:endParaRPr lang="it-IT" b="1" dirty="0">
              <a:highlight>
                <a:srgbClr val="FFFF00"/>
              </a:highlight>
            </a:endParaRPr>
          </a:p>
          <a:p>
            <a:pPr algn="just"/>
            <a:r>
              <a:rPr lang="it-IT" b="1" dirty="0">
                <a:highlight>
                  <a:srgbClr val="FFFF00"/>
                </a:highlight>
              </a:rPr>
              <a:t>Società naturale fondata sul matrimonio</a:t>
            </a:r>
            <a:r>
              <a:rPr lang="it-IT" b="1" dirty="0"/>
              <a:t>: è preesistente allo Stato, il quale si limita a riconoscerla.</a:t>
            </a:r>
          </a:p>
          <a:p>
            <a:pPr algn="just"/>
            <a:r>
              <a:rPr lang="it-IT" b="1" dirty="0">
                <a:highlight>
                  <a:srgbClr val="FFFF00"/>
                </a:highlight>
              </a:rPr>
              <a:t>Famiglia legittima </a:t>
            </a:r>
            <a:r>
              <a:rPr lang="it-IT" b="1" dirty="0"/>
              <a:t>(fondata sul matrimonio) e </a:t>
            </a:r>
            <a:r>
              <a:rPr lang="it-IT" b="1" dirty="0">
                <a:highlight>
                  <a:srgbClr val="FFFF00"/>
                </a:highlight>
              </a:rPr>
              <a:t>famiglia di fatto </a:t>
            </a:r>
            <a:r>
              <a:rPr lang="it-IT" b="1" dirty="0"/>
              <a:t>(art. 30: i genitori devono curare e istruire i figli anche se nati fuori dal matrimonio)</a:t>
            </a:r>
          </a:p>
          <a:p>
            <a:endParaRPr lang="it-IT" dirty="0"/>
          </a:p>
        </p:txBody>
      </p:sp>
    </p:spTree>
    <p:extLst>
      <p:ext uri="{BB962C8B-B14F-4D97-AF65-F5344CB8AC3E}">
        <p14:creationId xmlns:p14="http://schemas.microsoft.com/office/powerpoint/2010/main" val="26668308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40AC7D-1945-4A15-B26F-BB2678F31A24}"/>
              </a:ext>
            </a:extLst>
          </p:cNvPr>
          <p:cNvSpPr>
            <a:spLocks noGrp="1"/>
          </p:cNvSpPr>
          <p:nvPr>
            <p:ph type="title"/>
          </p:nvPr>
        </p:nvSpPr>
        <p:spPr/>
        <p:txBody>
          <a:bodyPr>
            <a:normAutofit fontScale="90000"/>
          </a:bodyPr>
          <a:lstStyle/>
          <a:p>
            <a:r>
              <a:rPr lang="it-IT" b="1" dirty="0">
                <a:highlight>
                  <a:srgbClr val="FF00FF"/>
                </a:highlight>
              </a:rPr>
              <a:t>L’art. 29 Cost. e la Riforma del 1975</a:t>
            </a:r>
          </a:p>
        </p:txBody>
      </p:sp>
      <p:sp>
        <p:nvSpPr>
          <p:cNvPr id="3" name="Segnaposto contenuto 2">
            <a:extLst>
              <a:ext uri="{FF2B5EF4-FFF2-40B4-BE49-F238E27FC236}">
                <a16:creationId xmlns:a16="http://schemas.microsoft.com/office/drawing/2014/main" id="{DA6252CB-334D-4510-8806-3F4066CAF8C8}"/>
              </a:ext>
            </a:extLst>
          </p:cNvPr>
          <p:cNvSpPr>
            <a:spLocks noGrp="1"/>
          </p:cNvSpPr>
          <p:nvPr>
            <p:ph idx="1"/>
          </p:nvPr>
        </p:nvSpPr>
        <p:spPr/>
        <p:txBody>
          <a:bodyPr/>
          <a:lstStyle/>
          <a:p>
            <a:endParaRPr lang="it-IT" b="1" dirty="0"/>
          </a:p>
          <a:p>
            <a:pPr algn="just"/>
            <a:r>
              <a:rPr lang="it-IT" b="1" dirty="0"/>
              <a:t>Art. 29. famiglia ordinata sull’uguaglianza morale e giuridica dei coniugi</a:t>
            </a:r>
          </a:p>
          <a:p>
            <a:r>
              <a:rPr lang="it-IT" b="1" dirty="0"/>
              <a:t>Riforma del 1975 (L. 151/75) ha modificato gli artt. 143 e 144 cod. civ.</a:t>
            </a:r>
          </a:p>
        </p:txBody>
      </p:sp>
    </p:spTree>
    <p:extLst>
      <p:ext uri="{BB962C8B-B14F-4D97-AF65-F5344CB8AC3E}">
        <p14:creationId xmlns:p14="http://schemas.microsoft.com/office/powerpoint/2010/main" val="17998853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39995D-A644-41B7-B1E0-E01230FF2477}"/>
              </a:ext>
            </a:extLst>
          </p:cNvPr>
          <p:cNvSpPr>
            <a:spLocks noGrp="1"/>
          </p:cNvSpPr>
          <p:nvPr>
            <p:ph type="title"/>
          </p:nvPr>
        </p:nvSpPr>
        <p:spPr>
          <a:xfrm>
            <a:off x="457200" y="274638"/>
            <a:ext cx="8229600" cy="634082"/>
          </a:xfrm>
        </p:spPr>
        <p:txBody>
          <a:bodyPr>
            <a:normAutofit fontScale="90000"/>
          </a:bodyPr>
          <a:lstStyle/>
          <a:p>
            <a:r>
              <a:rPr lang="it-IT" sz="3600" b="1" dirty="0">
                <a:highlight>
                  <a:srgbClr val="FF00FF"/>
                </a:highlight>
              </a:rPr>
              <a:t>Riforma diritto di famiglia</a:t>
            </a:r>
          </a:p>
        </p:txBody>
      </p:sp>
      <p:sp>
        <p:nvSpPr>
          <p:cNvPr id="3" name="Segnaposto contenuto 2">
            <a:extLst>
              <a:ext uri="{FF2B5EF4-FFF2-40B4-BE49-F238E27FC236}">
                <a16:creationId xmlns:a16="http://schemas.microsoft.com/office/drawing/2014/main" id="{70E3A837-DF70-4E11-9C33-7BDA7732D6CE}"/>
              </a:ext>
            </a:extLst>
          </p:cNvPr>
          <p:cNvSpPr>
            <a:spLocks noGrp="1"/>
          </p:cNvSpPr>
          <p:nvPr>
            <p:ph idx="1"/>
          </p:nvPr>
        </p:nvSpPr>
        <p:spPr>
          <a:xfrm>
            <a:off x="457200" y="1196752"/>
            <a:ext cx="8229600" cy="5256584"/>
          </a:xfrm>
        </p:spPr>
        <p:txBody>
          <a:bodyPr>
            <a:normAutofit fontScale="92500" lnSpcReduction="20000"/>
          </a:bodyPr>
          <a:lstStyle/>
          <a:p>
            <a:r>
              <a:rPr lang="it-IT" b="1" dirty="0"/>
              <a:t>Marito e moglie hanno gli </a:t>
            </a:r>
            <a:r>
              <a:rPr lang="it-IT" b="1" dirty="0">
                <a:highlight>
                  <a:srgbClr val="FFFF00"/>
                </a:highlight>
              </a:rPr>
              <a:t>stessi diritti e doveri</a:t>
            </a:r>
          </a:p>
          <a:p>
            <a:r>
              <a:rPr lang="it-IT" b="1" dirty="0"/>
              <a:t>L’uomo </a:t>
            </a:r>
            <a:r>
              <a:rPr lang="it-IT" b="1" dirty="0">
                <a:highlight>
                  <a:srgbClr val="FFFF00"/>
                </a:highlight>
              </a:rPr>
              <a:t>non più capo-famiglia né </a:t>
            </a:r>
            <a:r>
              <a:rPr lang="it-IT" b="1" dirty="0"/>
              <a:t>possessore di </a:t>
            </a:r>
            <a:r>
              <a:rPr lang="it-IT" b="1" dirty="0">
                <a:highlight>
                  <a:srgbClr val="FFFF00"/>
                </a:highlight>
              </a:rPr>
              <a:t>patria potestà</a:t>
            </a:r>
            <a:r>
              <a:rPr lang="it-IT" b="1" dirty="0"/>
              <a:t>: potestà dei coniugi, in comune</a:t>
            </a:r>
          </a:p>
          <a:p>
            <a:pPr algn="just"/>
            <a:r>
              <a:rPr lang="it-IT" b="1" dirty="0">
                <a:highlight>
                  <a:srgbClr val="FFFF00"/>
                </a:highlight>
              </a:rPr>
              <a:t>Reciproci obblighi</a:t>
            </a:r>
            <a:r>
              <a:rPr lang="it-IT" b="1" dirty="0"/>
              <a:t>: fedeltà, assistenza, collaborazione nell’interesse della famiglia, coabitazione</a:t>
            </a:r>
          </a:p>
          <a:p>
            <a:pPr algn="just"/>
            <a:r>
              <a:rPr lang="it-IT" b="1" dirty="0">
                <a:highlight>
                  <a:srgbClr val="FFFF00"/>
                </a:highlight>
              </a:rPr>
              <a:t>Entrambi </a:t>
            </a:r>
            <a:r>
              <a:rPr lang="it-IT" b="1" dirty="0"/>
              <a:t>devono </a:t>
            </a:r>
            <a:r>
              <a:rPr lang="it-IT" b="1" dirty="0">
                <a:highlight>
                  <a:srgbClr val="FFFF00"/>
                </a:highlight>
              </a:rPr>
              <a:t>contribuire</a:t>
            </a:r>
            <a:r>
              <a:rPr lang="it-IT" b="1" dirty="0"/>
              <a:t> ai bisogni della famiglia</a:t>
            </a:r>
          </a:p>
          <a:p>
            <a:r>
              <a:rPr lang="it-IT" b="1" dirty="0"/>
              <a:t>Indirizzo della vita familiare e residenza decisi di </a:t>
            </a:r>
            <a:r>
              <a:rPr lang="it-IT" b="1" dirty="0">
                <a:highlight>
                  <a:srgbClr val="FFFF00"/>
                </a:highlight>
              </a:rPr>
              <a:t>comune accordo</a:t>
            </a:r>
          </a:p>
          <a:p>
            <a:r>
              <a:rPr lang="it-IT" b="1" dirty="0">
                <a:highlight>
                  <a:srgbClr val="FFFF00"/>
                </a:highlight>
              </a:rPr>
              <a:t>Comunione dei beni </a:t>
            </a:r>
            <a:r>
              <a:rPr lang="it-IT" b="1" dirty="0"/>
              <a:t>regime normale</a:t>
            </a:r>
          </a:p>
          <a:p>
            <a:r>
              <a:rPr lang="it-IT" b="1" dirty="0"/>
              <a:t>Figli naturali </a:t>
            </a:r>
            <a:r>
              <a:rPr lang="it-IT" b="1" dirty="0">
                <a:highlight>
                  <a:srgbClr val="FFFF00"/>
                </a:highlight>
              </a:rPr>
              <a:t>parificati </a:t>
            </a:r>
            <a:r>
              <a:rPr lang="it-IT" b="1" dirty="0"/>
              <a:t>ai figli legittimi</a:t>
            </a:r>
          </a:p>
        </p:txBody>
      </p:sp>
    </p:spTree>
    <p:extLst>
      <p:ext uri="{BB962C8B-B14F-4D97-AF65-F5344CB8AC3E}">
        <p14:creationId xmlns:p14="http://schemas.microsoft.com/office/powerpoint/2010/main" val="6276074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9FC6C8-93DA-48BD-AE11-43270EA30A3F}"/>
              </a:ext>
            </a:extLst>
          </p:cNvPr>
          <p:cNvSpPr>
            <a:spLocks noGrp="1"/>
          </p:cNvSpPr>
          <p:nvPr>
            <p:ph type="title"/>
          </p:nvPr>
        </p:nvSpPr>
        <p:spPr>
          <a:xfrm>
            <a:off x="457200" y="274638"/>
            <a:ext cx="8229600" cy="706090"/>
          </a:xfrm>
        </p:spPr>
        <p:txBody>
          <a:bodyPr>
            <a:normAutofit fontScale="90000"/>
          </a:bodyPr>
          <a:lstStyle/>
          <a:p>
            <a:r>
              <a:rPr lang="it-IT" b="1" dirty="0">
                <a:highlight>
                  <a:srgbClr val="FF00FF"/>
                </a:highlight>
              </a:rPr>
              <a:t>Figli </a:t>
            </a:r>
            <a:endParaRPr lang="it-IT" dirty="0"/>
          </a:p>
        </p:txBody>
      </p:sp>
      <p:sp>
        <p:nvSpPr>
          <p:cNvPr id="3" name="Segnaposto contenuto 2">
            <a:extLst>
              <a:ext uri="{FF2B5EF4-FFF2-40B4-BE49-F238E27FC236}">
                <a16:creationId xmlns:a16="http://schemas.microsoft.com/office/drawing/2014/main" id="{AB4591F9-EDE4-43C9-B22A-1CEE3460DCC6}"/>
              </a:ext>
            </a:extLst>
          </p:cNvPr>
          <p:cNvSpPr>
            <a:spLocks noGrp="1"/>
          </p:cNvSpPr>
          <p:nvPr>
            <p:ph idx="1"/>
          </p:nvPr>
        </p:nvSpPr>
        <p:spPr>
          <a:xfrm>
            <a:off x="457200" y="1052736"/>
            <a:ext cx="8229600" cy="5530626"/>
          </a:xfrm>
        </p:spPr>
        <p:txBody>
          <a:bodyPr>
            <a:normAutofit/>
          </a:bodyPr>
          <a:lstStyle/>
          <a:p>
            <a:pPr algn="ctr"/>
            <a:r>
              <a:rPr lang="it-IT" b="1" dirty="0">
                <a:highlight>
                  <a:srgbClr val="FFFF00"/>
                </a:highlight>
              </a:rPr>
              <a:t>Legittimi</a:t>
            </a:r>
          </a:p>
          <a:p>
            <a:pPr algn="ctr"/>
            <a:r>
              <a:rPr lang="it-IT" b="1" dirty="0">
                <a:highlight>
                  <a:srgbClr val="FFFF00"/>
                </a:highlight>
              </a:rPr>
              <a:t>Naturali </a:t>
            </a:r>
          </a:p>
          <a:p>
            <a:pPr algn="ctr"/>
            <a:r>
              <a:rPr lang="it-IT" b="1" dirty="0">
                <a:highlight>
                  <a:srgbClr val="FFFF00"/>
                </a:highlight>
              </a:rPr>
              <a:t>Adottivi</a:t>
            </a:r>
          </a:p>
          <a:p>
            <a:pPr marL="0" indent="0" algn="just">
              <a:buNone/>
            </a:pPr>
            <a:r>
              <a:rPr lang="it-IT" b="1" dirty="0"/>
              <a:t>Il </a:t>
            </a:r>
            <a:r>
              <a:rPr lang="it-IT" b="1" dirty="0">
                <a:highlight>
                  <a:srgbClr val="FFFF00"/>
                </a:highlight>
              </a:rPr>
              <a:t>figlio naturale può essere riconosciuto </a:t>
            </a:r>
            <a:r>
              <a:rPr lang="it-IT" b="1" dirty="0"/>
              <a:t>da uno o da entrambi i genitori. In quest’ultimo caso assume il cognome del genitore che lo ha riconosciuto per primo. Se il riconoscimento è congiunto prende il nome del padre. Se non è riconosciuto da nessuno viene iscritto al registro di anagrafe con un nome di fantasia.</a:t>
            </a:r>
          </a:p>
        </p:txBody>
      </p:sp>
    </p:spTree>
    <p:extLst>
      <p:ext uri="{BB962C8B-B14F-4D97-AF65-F5344CB8AC3E}">
        <p14:creationId xmlns:p14="http://schemas.microsoft.com/office/powerpoint/2010/main" val="35733718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6E1C0A-32CF-495D-A9BF-8A600252482E}"/>
              </a:ext>
            </a:extLst>
          </p:cNvPr>
          <p:cNvSpPr>
            <a:spLocks noGrp="1"/>
          </p:cNvSpPr>
          <p:nvPr>
            <p:ph type="title"/>
          </p:nvPr>
        </p:nvSpPr>
        <p:spPr/>
        <p:txBody>
          <a:bodyPr>
            <a:normAutofit fontScale="90000"/>
          </a:bodyPr>
          <a:lstStyle/>
          <a:p>
            <a:r>
              <a:rPr lang="it-IT" b="1" dirty="0">
                <a:highlight>
                  <a:srgbClr val="FFFF00"/>
                </a:highlight>
              </a:rPr>
              <a:t>Diritto a un ambiente </a:t>
            </a:r>
            <a:br>
              <a:rPr lang="it-IT" b="1" dirty="0">
                <a:highlight>
                  <a:srgbClr val="FFFF00"/>
                </a:highlight>
              </a:rPr>
            </a:br>
            <a:r>
              <a:rPr lang="it-IT" b="1" dirty="0">
                <a:highlight>
                  <a:srgbClr val="FFFF00"/>
                </a:highlight>
              </a:rPr>
              <a:t>salubre: cos’è?</a:t>
            </a:r>
          </a:p>
        </p:txBody>
      </p:sp>
      <p:sp>
        <p:nvSpPr>
          <p:cNvPr id="3" name="Segnaposto contenuto 2">
            <a:extLst>
              <a:ext uri="{FF2B5EF4-FFF2-40B4-BE49-F238E27FC236}">
                <a16:creationId xmlns:a16="http://schemas.microsoft.com/office/drawing/2014/main" id="{1BFE1DCA-D670-431E-924C-531D74966A6A}"/>
              </a:ext>
            </a:extLst>
          </p:cNvPr>
          <p:cNvSpPr>
            <a:spLocks noGrp="1"/>
          </p:cNvSpPr>
          <p:nvPr>
            <p:ph idx="1"/>
          </p:nvPr>
        </p:nvSpPr>
        <p:spPr/>
        <p:txBody>
          <a:bodyPr>
            <a:normAutofit lnSpcReduction="10000"/>
          </a:bodyPr>
          <a:lstStyle/>
          <a:p>
            <a:r>
              <a:rPr lang="it-IT" b="1" dirty="0"/>
              <a:t>Difesa degli equilibri naturali</a:t>
            </a:r>
          </a:p>
          <a:p>
            <a:r>
              <a:rPr lang="it-IT" b="1" dirty="0"/>
              <a:t>Stabilità idrogeologica</a:t>
            </a:r>
          </a:p>
          <a:p>
            <a:r>
              <a:rPr lang="it-IT" b="1" dirty="0"/>
              <a:t>Contrasto agli inquinamenti</a:t>
            </a:r>
          </a:p>
          <a:p>
            <a:pPr marL="0" indent="0">
              <a:buNone/>
            </a:pPr>
            <a:endParaRPr lang="it-IT" dirty="0"/>
          </a:p>
          <a:p>
            <a:pPr marL="0" indent="0">
              <a:buNone/>
            </a:pPr>
            <a:r>
              <a:rPr lang="it-IT" b="1" u="sng" dirty="0"/>
              <a:t>Per far ciò occorrono:</a:t>
            </a:r>
          </a:p>
          <a:p>
            <a:pPr marL="0" indent="0">
              <a:buNone/>
            </a:pPr>
            <a:endParaRPr lang="it-IT" dirty="0"/>
          </a:p>
          <a:p>
            <a:r>
              <a:rPr lang="it-IT" b="1" dirty="0"/>
              <a:t>Politiche di prevenzione e controllo</a:t>
            </a:r>
          </a:p>
          <a:p>
            <a:r>
              <a:rPr lang="it-IT" b="1" dirty="0"/>
              <a:t>Pianificazione territoriale</a:t>
            </a:r>
          </a:p>
        </p:txBody>
      </p:sp>
    </p:spTree>
    <p:extLst>
      <p:ext uri="{BB962C8B-B14F-4D97-AF65-F5344CB8AC3E}">
        <p14:creationId xmlns:p14="http://schemas.microsoft.com/office/powerpoint/2010/main" val="92079460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3AFA77-DEDC-4AAB-825B-B64F79CA22AF}"/>
              </a:ext>
            </a:extLst>
          </p:cNvPr>
          <p:cNvSpPr>
            <a:spLocks noGrp="1"/>
          </p:cNvSpPr>
          <p:nvPr>
            <p:ph type="title"/>
          </p:nvPr>
        </p:nvSpPr>
        <p:spPr/>
        <p:txBody>
          <a:bodyPr/>
          <a:lstStyle/>
          <a:p>
            <a:r>
              <a:rPr lang="it-IT" b="1" dirty="0">
                <a:highlight>
                  <a:srgbClr val="FFFF00"/>
                </a:highlight>
              </a:rPr>
              <a:t>Diritto alla salute</a:t>
            </a:r>
          </a:p>
        </p:txBody>
      </p:sp>
      <p:sp>
        <p:nvSpPr>
          <p:cNvPr id="3" name="Segnaposto contenuto 2">
            <a:extLst>
              <a:ext uri="{FF2B5EF4-FFF2-40B4-BE49-F238E27FC236}">
                <a16:creationId xmlns:a16="http://schemas.microsoft.com/office/drawing/2014/main" id="{208F9D57-FD24-4F34-B7F7-6ED2B222CAA3}"/>
              </a:ext>
            </a:extLst>
          </p:cNvPr>
          <p:cNvSpPr>
            <a:spLocks noGrp="1"/>
          </p:cNvSpPr>
          <p:nvPr>
            <p:ph idx="1"/>
          </p:nvPr>
        </p:nvSpPr>
        <p:spPr/>
        <p:txBody>
          <a:bodyPr/>
          <a:lstStyle/>
          <a:p>
            <a:r>
              <a:rPr lang="it-IT" b="1" dirty="0"/>
              <a:t>Riguarda il singolo e la collettività</a:t>
            </a:r>
          </a:p>
          <a:p>
            <a:pPr marL="0" indent="0">
              <a:buNone/>
            </a:pPr>
            <a:endParaRPr lang="it-IT" b="1" dirty="0"/>
          </a:p>
          <a:p>
            <a:r>
              <a:rPr lang="it-IT" b="1" dirty="0"/>
              <a:t>Diritto fondamentale e dovere dello Stato</a:t>
            </a:r>
          </a:p>
          <a:p>
            <a:pPr marL="0" indent="0">
              <a:buNone/>
            </a:pPr>
            <a:endParaRPr lang="it-IT" b="1" dirty="0"/>
          </a:p>
          <a:p>
            <a:r>
              <a:rPr lang="it-IT" b="1" dirty="0"/>
              <a:t>Prevalenza dell’interesse pubblico (Covid-19)</a:t>
            </a:r>
          </a:p>
          <a:p>
            <a:pPr marL="0" indent="0">
              <a:buNone/>
            </a:pPr>
            <a:endParaRPr lang="it-IT" b="1" dirty="0"/>
          </a:p>
          <a:p>
            <a:r>
              <a:rPr lang="it-IT" b="1" dirty="0"/>
              <a:t>Quindi, istituzione del SSN (1978)</a:t>
            </a:r>
          </a:p>
        </p:txBody>
      </p:sp>
    </p:spTree>
    <p:extLst>
      <p:ext uri="{BB962C8B-B14F-4D97-AF65-F5344CB8AC3E}">
        <p14:creationId xmlns:p14="http://schemas.microsoft.com/office/powerpoint/2010/main" val="5470276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E2F083-90ED-4D7F-82C7-1A61C9A608D9}"/>
              </a:ext>
            </a:extLst>
          </p:cNvPr>
          <p:cNvSpPr>
            <a:spLocks noGrp="1"/>
          </p:cNvSpPr>
          <p:nvPr>
            <p:ph type="title"/>
          </p:nvPr>
        </p:nvSpPr>
        <p:spPr>
          <a:xfrm>
            <a:off x="457200" y="274638"/>
            <a:ext cx="8229600" cy="994122"/>
          </a:xfrm>
        </p:spPr>
        <p:txBody>
          <a:bodyPr/>
          <a:lstStyle/>
          <a:p>
            <a:r>
              <a:rPr lang="it-IT" b="1" dirty="0">
                <a:highlight>
                  <a:srgbClr val="FFFF00"/>
                </a:highlight>
              </a:rPr>
              <a:t>Cosa prevede il SSN?</a:t>
            </a:r>
          </a:p>
        </p:txBody>
      </p:sp>
      <p:sp>
        <p:nvSpPr>
          <p:cNvPr id="3" name="Segnaposto contenuto 2">
            <a:extLst>
              <a:ext uri="{FF2B5EF4-FFF2-40B4-BE49-F238E27FC236}">
                <a16:creationId xmlns:a16="http://schemas.microsoft.com/office/drawing/2014/main" id="{AEFBCB0E-FE36-431D-A39D-B83C993264BF}"/>
              </a:ext>
            </a:extLst>
          </p:cNvPr>
          <p:cNvSpPr>
            <a:spLocks noGrp="1"/>
          </p:cNvSpPr>
          <p:nvPr>
            <p:ph idx="1"/>
          </p:nvPr>
        </p:nvSpPr>
        <p:spPr>
          <a:xfrm>
            <a:off x="457200" y="1268760"/>
            <a:ext cx="8229600" cy="4968552"/>
          </a:xfrm>
        </p:spPr>
        <p:txBody>
          <a:bodyPr>
            <a:normAutofit/>
          </a:bodyPr>
          <a:lstStyle/>
          <a:p>
            <a:pPr algn="just"/>
            <a:r>
              <a:rPr lang="it-IT" b="1" dirty="0">
                <a:highlight>
                  <a:srgbClr val="FFFF00"/>
                </a:highlight>
              </a:rPr>
              <a:t>Efficienza </a:t>
            </a:r>
            <a:r>
              <a:rPr lang="it-IT" b="1" dirty="0"/>
              <a:t>delle strutture sanitarie (dipende dalle risorse e dal personale)</a:t>
            </a:r>
          </a:p>
          <a:p>
            <a:pPr algn="just"/>
            <a:r>
              <a:rPr lang="it-IT" b="1" dirty="0">
                <a:highlight>
                  <a:srgbClr val="FFFF00"/>
                </a:highlight>
              </a:rPr>
              <a:t>Diritto alla cura </a:t>
            </a:r>
            <a:r>
              <a:rPr lang="it-IT" b="1" dirty="0"/>
              <a:t>per tutti, che implica la </a:t>
            </a:r>
            <a:r>
              <a:rPr lang="it-IT" b="1" dirty="0">
                <a:highlight>
                  <a:srgbClr val="FFFF00"/>
                </a:highlight>
              </a:rPr>
              <a:t>libertà di cura (e libertà di lasciarsi morire</a:t>
            </a:r>
            <a:r>
              <a:rPr lang="it-IT" b="1" dirty="0"/>
              <a:t>)</a:t>
            </a:r>
          </a:p>
          <a:p>
            <a:pPr algn="just"/>
            <a:r>
              <a:rPr lang="it-IT" b="1" dirty="0"/>
              <a:t>Testamento biologico (L. 219/2017): consenso libero e informato, revocabilità, figura del fiduciario.</a:t>
            </a:r>
          </a:p>
          <a:p>
            <a:endParaRPr lang="it-IT" dirty="0"/>
          </a:p>
          <a:p>
            <a:endParaRPr lang="it-IT" dirty="0"/>
          </a:p>
        </p:txBody>
      </p:sp>
    </p:spTree>
    <p:extLst>
      <p:ext uri="{BB962C8B-B14F-4D97-AF65-F5344CB8AC3E}">
        <p14:creationId xmlns:p14="http://schemas.microsoft.com/office/powerpoint/2010/main" val="859704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827226-95C3-4C1D-8DD9-FBD66CB33816}"/>
              </a:ext>
            </a:extLst>
          </p:cNvPr>
          <p:cNvSpPr>
            <a:spLocks noGrp="1"/>
          </p:cNvSpPr>
          <p:nvPr>
            <p:ph type="title"/>
          </p:nvPr>
        </p:nvSpPr>
        <p:spPr/>
        <p:txBody>
          <a:bodyPr/>
          <a:lstStyle/>
          <a:p>
            <a:r>
              <a:rPr lang="it-IT" dirty="0">
                <a:solidFill>
                  <a:schemeClr val="bg1"/>
                </a:solidFill>
                <a:highlight>
                  <a:srgbClr val="000080"/>
                </a:highlight>
              </a:rPr>
              <a:t>Funzioni della sanzione</a:t>
            </a:r>
          </a:p>
        </p:txBody>
      </p:sp>
      <p:sp>
        <p:nvSpPr>
          <p:cNvPr id="3" name="Segnaposto contenuto 2">
            <a:extLst>
              <a:ext uri="{FF2B5EF4-FFF2-40B4-BE49-F238E27FC236}">
                <a16:creationId xmlns:a16="http://schemas.microsoft.com/office/drawing/2014/main" id="{07EE8962-583B-4865-940E-80983876F212}"/>
              </a:ext>
            </a:extLst>
          </p:cNvPr>
          <p:cNvSpPr>
            <a:spLocks noGrp="1"/>
          </p:cNvSpPr>
          <p:nvPr>
            <p:ph idx="1"/>
          </p:nvPr>
        </p:nvSpPr>
        <p:spPr>
          <a:xfrm>
            <a:off x="683568" y="2204864"/>
            <a:ext cx="8003232" cy="3921299"/>
          </a:xfrm>
        </p:spPr>
        <p:txBody>
          <a:bodyPr/>
          <a:lstStyle/>
          <a:p>
            <a:r>
              <a:rPr lang="it-IT" sz="3600" b="1" dirty="0">
                <a:highlight>
                  <a:srgbClr val="FFFF00"/>
                </a:highlight>
              </a:rPr>
              <a:t>Funzione punitiva</a:t>
            </a:r>
          </a:p>
          <a:p>
            <a:r>
              <a:rPr lang="it-IT" sz="3600" b="1" dirty="0">
                <a:highlight>
                  <a:srgbClr val="FFFF00"/>
                </a:highlight>
              </a:rPr>
              <a:t>Funzione preventiva</a:t>
            </a:r>
          </a:p>
          <a:p>
            <a:pPr algn="just"/>
            <a:r>
              <a:rPr lang="it-IT" sz="3600" b="1" dirty="0">
                <a:highlight>
                  <a:srgbClr val="FFFF00"/>
                </a:highlight>
              </a:rPr>
              <a:t>Funzione riparatrice </a:t>
            </a:r>
            <a:r>
              <a:rPr lang="it-IT" sz="3600" b="1" dirty="0"/>
              <a:t>(</a:t>
            </a:r>
            <a:r>
              <a:rPr lang="it-IT" sz="3600" b="1" i="1" dirty="0"/>
              <a:t>es. art. 2043 cc.: risarcimento per danno ingiusto causato per colpa o dolo</a:t>
            </a:r>
            <a:r>
              <a:rPr lang="it-IT" sz="3600" b="1" dirty="0"/>
              <a:t>)</a:t>
            </a:r>
          </a:p>
          <a:p>
            <a:endParaRPr lang="it-IT" dirty="0"/>
          </a:p>
        </p:txBody>
      </p:sp>
    </p:spTree>
    <p:extLst>
      <p:ext uri="{BB962C8B-B14F-4D97-AF65-F5344CB8AC3E}">
        <p14:creationId xmlns:p14="http://schemas.microsoft.com/office/powerpoint/2010/main" val="11103714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8FACD6-52F6-4DDC-88F3-3DC31A71DFA7}"/>
              </a:ext>
            </a:extLst>
          </p:cNvPr>
          <p:cNvSpPr>
            <a:spLocks noGrp="1"/>
          </p:cNvSpPr>
          <p:nvPr>
            <p:ph type="title"/>
          </p:nvPr>
        </p:nvSpPr>
        <p:spPr/>
        <p:txBody>
          <a:bodyPr/>
          <a:lstStyle/>
          <a:p>
            <a:r>
              <a:rPr lang="it-IT" b="1" dirty="0">
                <a:highlight>
                  <a:srgbClr val="FFFF00"/>
                </a:highlight>
              </a:rPr>
              <a:t>Focus: istruzione e cultura</a:t>
            </a:r>
          </a:p>
        </p:txBody>
      </p:sp>
      <p:sp>
        <p:nvSpPr>
          <p:cNvPr id="3" name="Segnaposto contenuto 2">
            <a:extLst>
              <a:ext uri="{FF2B5EF4-FFF2-40B4-BE49-F238E27FC236}">
                <a16:creationId xmlns:a16="http://schemas.microsoft.com/office/drawing/2014/main" id="{83990234-3D7D-4F95-8B30-ECDCAAE2288E}"/>
              </a:ext>
            </a:extLst>
          </p:cNvPr>
          <p:cNvSpPr>
            <a:spLocks noGrp="1"/>
          </p:cNvSpPr>
          <p:nvPr>
            <p:ph idx="1"/>
          </p:nvPr>
        </p:nvSpPr>
        <p:spPr/>
        <p:txBody>
          <a:bodyPr>
            <a:normAutofit/>
          </a:bodyPr>
          <a:lstStyle/>
          <a:p>
            <a:pPr marL="0" indent="0" algn="ctr">
              <a:buNone/>
            </a:pPr>
            <a:r>
              <a:rPr lang="it-IT" b="1" dirty="0">
                <a:highlight>
                  <a:srgbClr val="FFFF00"/>
                </a:highlight>
              </a:rPr>
              <a:t>La Cultura </a:t>
            </a:r>
          </a:p>
          <a:p>
            <a:pPr algn="just"/>
            <a:r>
              <a:rPr lang="it-IT" b="1" dirty="0"/>
              <a:t>Riconosciuta dalla Costituzione come valore collettivo e fondamento della vita sociale</a:t>
            </a:r>
          </a:p>
          <a:p>
            <a:pPr algn="just"/>
            <a:r>
              <a:rPr lang="it-IT" b="1" dirty="0"/>
              <a:t>Per ciò sono previsti: </a:t>
            </a:r>
            <a:r>
              <a:rPr lang="it-IT" b="1" dirty="0">
                <a:highlight>
                  <a:srgbClr val="FFFF00"/>
                </a:highlight>
              </a:rPr>
              <a:t>diritti per gli insegnanti </a:t>
            </a:r>
            <a:r>
              <a:rPr lang="it-IT" b="1" dirty="0"/>
              <a:t>(organizzazione dei corsi, scelta degli strumenti didattici) e </a:t>
            </a:r>
            <a:r>
              <a:rPr lang="it-IT" b="1" dirty="0">
                <a:highlight>
                  <a:srgbClr val="FFFF00"/>
                </a:highlight>
              </a:rPr>
              <a:t>diritti per gli studenti e le famiglie </a:t>
            </a:r>
            <a:r>
              <a:rPr lang="it-IT" b="1" dirty="0"/>
              <a:t>(organi collegiali, carta dello studente)</a:t>
            </a:r>
          </a:p>
        </p:txBody>
      </p:sp>
    </p:spTree>
    <p:extLst>
      <p:ext uri="{BB962C8B-B14F-4D97-AF65-F5344CB8AC3E}">
        <p14:creationId xmlns:p14="http://schemas.microsoft.com/office/powerpoint/2010/main" val="11799726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424740-7E34-4D05-AEF1-D61394F88A85}"/>
              </a:ext>
            </a:extLst>
          </p:cNvPr>
          <p:cNvSpPr>
            <a:spLocks noGrp="1"/>
          </p:cNvSpPr>
          <p:nvPr>
            <p:ph type="title"/>
          </p:nvPr>
        </p:nvSpPr>
        <p:spPr/>
        <p:txBody>
          <a:bodyPr/>
          <a:lstStyle/>
          <a:p>
            <a:r>
              <a:rPr lang="it-IT" b="1" dirty="0">
                <a:highlight>
                  <a:srgbClr val="FFFF00"/>
                </a:highlight>
              </a:rPr>
              <a:t>Focus: istruzione e cultura</a:t>
            </a:r>
            <a:endParaRPr lang="it-IT" dirty="0"/>
          </a:p>
        </p:txBody>
      </p:sp>
      <p:sp>
        <p:nvSpPr>
          <p:cNvPr id="3" name="Segnaposto contenuto 2">
            <a:extLst>
              <a:ext uri="{FF2B5EF4-FFF2-40B4-BE49-F238E27FC236}">
                <a16:creationId xmlns:a16="http://schemas.microsoft.com/office/drawing/2014/main" id="{B7CDBA21-5DB4-4CCA-8954-6F6C691637FA}"/>
              </a:ext>
            </a:extLst>
          </p:cNvPr>
          <p:cNvSpPr>
            <a:spLocks noGrp="1"/>
          </p:cNvSpPr>
          <p:nvPr>
            <p:ph idx="1"/>
          </p:nvPr>
        </p:nvSpPr>
        <p:spPr/>
        <p:txBody>
          <a:bodyPr/>
          <a:lstStyle/>
          <a:p>
            <a:pPr marL="0" indent="0" algn="ctr">
              <a:buNone/>
            </a:pPr>
            <a:r>
              <a:rPr lang="it-IT" b="1" dirty="0">
                <a:highlight>
                  <a:srgbClr val="FFFF00"/>
                </a:highlight>
              </a:rPr>
              <a:t>Cultura e insegnamento sono fondati sulla libertà (art. 33)</a:t>
            </a:r>
          </a:p>
          <a:p>
            <a:pPr marL="0" indent="0" algn="ctr">
              <a:buNone/>
            </a:pPr>
            <a:r>
              <a:rPr lang="it-IT" b="1" dirty="0"/>
              <a:t>Sono diffusi attraverso:</a:t>
            </a:r>
          </a:p>
          <a:p>
            <a:pPr marL="0" indent="0" algn="ctr">
              <a:buNone/>
            </a:pPr>
            <a:r>
              <a:rPr lang="it-IT" b="1" dirty="0">
                <a:highlight>
                  <a:srgbClr val="00FF00"/>
                </a:highlight>
              </a:rPr>
              <a:t>Sistema di istruzione (scuola)</a:t>
            </a:r>
          </a:p>
          <a:p>
            <a:pPr marL="0" indent="0" algn="ctr">
              <a:buNone/>
            </a:pPr>
            <a:r>
              <a:rPr lang="it-IT" b="1" dirty="0"/>
              <a:t>che trasmette </a:t>
            </a:r>
          </a:p>
          <a:p>
            <a:pPr marL="0" indent="0" algn="ctr">
              <a:buNone/>
            </a:pPr>
            <a:r>
              <a:rPr lang="it-IT" b="1" dirty="0">
                <a:highlight>
                  <a:srgbClr val="FFFF00"/>
                </a:highlight>
              </a:rPr>
              <a:t>conoscenze ed educa al pensiero libero e critico.</a:t>
            </a:r>
          </a:p>
        </p:txBody>
      </p:sp>
    </p:spTree>
    <p:extLst>
      <p:ext uri="{BB962C8B-B14F-4D97-AF65-F5344CB8AC3E}">
        <p14:creationId xmlns:p14="http://schemas.microsoft.com/office/powerpoint/2010/main" val="4130506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F5DC0F-ABC7-47E6-9598-126EE7A1C41C}"/>
              </a:ext>
            </a:extLst>
          </p:cNvPr>
          <p:cNvSpPr>
            <a:spLocks noGrp="1"/>
          </p:cNvSpPr>
          <p:nvPr>
            <p:ph type="title"/>
          </p:nvPr>
        </p:nvSpPr>
        <p:spPr/>
        <p:txBody>
          <a:bodyPr/>
          <a:lstStyle/>
          <a:p>
            <a:r>
              <a:rPr lang="it-IT" b="1" dirty="0">
                <a:highlight>
                  <a:srgbClr val="FFFF00"/>
                </a:highlight>
              </a:rPr>
              <a:t>Focus: la scuola</a:t>
            </a:r>
            <a:endParaRPr lang="it-IT" dirty="0"/>
          </a:p>
        </p:txBody>
      </p:sp>
      <p:sp>
        <p:nvSpPr>
          <p:cNvPr id="3" name="Segnaposto contenuto 2">
            <a:extLst>
              <a:ext uri="{FF2B5EF4-FFF2-40B4-BE49-F238E27FC236}">
                <a16:creationId xmlns:a16="http://schemas.microsoft.com/office/drawing/2014/main" id="{43448492-6491-4C9B-85A8-7F31460A0291}"/>
              </a:ext>
            </a:extLst>
          </p:cNvPr>
          <p:cNvSpPr>
            <a:spLocks noGrp="1"/>
          </p:cNvSpPr>
          <p:nvPr>
            <p:ph idx="1"/>
          </p:nvPr>
        </p:nvSpPr>
        <p:spPr>
          <a:xfrm>
            <a:off x="457200" y="1340768"/>
            <a:ext cx="8229600" cy="4968552"/>
          </a:xfrm>
        </p:spPr>
        <p:txBody>
          <a:bodyPr/>
          <a:lstStyle/>
          <a:p>
            <a:pPr algn="just"/>
            <a:r>
              <a:rPr lang="it-IT" b="1" dirty="0"/>
              <a:t>Garantisce il </a:t>
            </a:r>
            <a:r>
              <a:rPr lang="it-IT" b="1" dirty="0">
                <a:highlight>
                  <a:srgbClr val="00FF00"/>
                </a:highlight>
              </a:rPr>
              <a:t>diritto allo studio </a:t>
            </a:r>
            <a:r>
              <a:rPr lang="it-IT" b="1" dirty="0"/>
              <a:t>(obbligatorio fino a 16 anni; gratuito per i più meritevoli fino all’Università)</a:t>
            </a:r>
          </a:p>
          <a:p>
            <a:pPr algn="just"/>
            <a:r>
              <a:rPr lang="it-IT" b="1" dirty="0"/>
              <a:t>Prevede un </a:t>
            </a:r>
            <a:r>
              <a:rPr lang="it-IT" b="1" dirty="0">
                <a:highlight>
                  <a:srgbClr val="00FF00"/>
                </a:highlight>
              </a:rPr>
              <a:t>sistema misto </a:t>
            </a:r>
            <a:r>
              <a:rPr lang="it-IT" b="1" dirty="0"/>
              <a:t>di scuole pubbliche e private paritarie e non paritarie</a:t>
            </a:r>
          </a:p>
          <a:p>
            <a:pPr algn="just"/>
            <a:r>
              <a:rPr lang="it-IT" sz="3200" b="1" dirty="0"/>
              <a:t>È</a:t>
            </a:r>
            <a:r>
              <a:rPr lang="it-IT" b="1" dirty="0"/>
              <a:t> lo strumento per combattere </a:t>
            </a:r>
            <a:r>
              <a:rPr lang="it-IT" b="1" dirty="0">
                <a:highlight>
                  <a:srgbClr val="00FF00"/>
                </a:highlight>
              </a:rPr>
              <a:t>analfabetismo e dispersione scolastica</a:t>
            </a:r>
            <a:r>
              <a:rPr lang="it-IT" b="1" dirty="0"/>
              <a:t>.</a:t>
            </a:r>
          </a:p>
          <a:p>
            <a:pPr algn="just"/>
            <a:r>
              <a:rPr lang="it-IT" b="1" dirty="0"/>
              <a:t>Libertà </a:t>
            </a:r>
            <a:r>
              <a:rPr lang="it-IT" b="1" i="1" dirty="0">
                <a:highlight>
                  <a:srgbClr val="00FF00"/>
                </a:highlight>
              </a:rPr>
              <a:t>della</a:t>
            </a:r>
            <a:r>
              <a:rPr lang="it-IT" b="1" dirty="0"/>
              <a:t> scuola e </a:t>
            </a:r>
            <a:r>
              <a:rPr lang="it-IT" b="1" i="1" dirty="0">
                <a:highlight>
                  <a:srgbClr val="00FF00"/>
                </a:highlight>
              </a:rPr>
              <a:t>nella</a:t>
            </a:r>
            <a:r>
              <a:rPr lang="it-IT" b="1" dirty="0"/>
              <a:t> scuola</a:t>
            </a:r>
          </a:p>
        </p:txBody>
      </p:sp>
    </p:spTree>
    <p:extLst>
      <p:ext uri="{BB962C8B-B14F-4D97-AF65-F5344CB8AC3E}">
        <p14:creationId xmlns:p14="http://schemas.microsoft.com/office/powerpoint/2010/main" val="22088998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68716A-4219-40AE-9570-BD71E98C95F6}"/>
              </a:ext>
            </a:extLst>
          </p:cNvPr>
          <p:cNvSpPr>
            <a:spLocks noGrp="1"/>
          </p:cNvSpPr>
          <p:nvPr>
            <p:ph type="title"/>
          </p:nvPr>
        </p:nvSpPr>
        <p:spPr/>
        <p:txBody>
          <a:bodyPr/>
          <a:lstStyle/>
          <a:p>
            <a:r>
              <a:rPr lang="it-IT" b="1" dirty="0">
                <a:solidFill>
                  <a:schemeClr val="accent4"/>
                </a:solidFill>
                <a:highlight>
                  <a:srgbClr val="FFFF00"/>
                </a:highlight>
              </a:rPr>
              <a:t>Diritti politici</a:t>
            </a:r>
          </a:p>
        </p:txBody>
      </p:sp>
      <p:sp>
        <p:nvSpPr>
          <p:cNvPr id="3" name="Segnaposto contenuto 2">
            <a:extLst>
              <a:ext uri="{FF2B5EF4-FFF2-40B4-BE49-F238E27FC236}">
                <a16:creationId xmlns:a16="http://schemas.microsoft.com/office/drawing/2014/main" id="{E19F3FF2-60CF-4D57-8FD7-DE210622D296}"/>
              </a:ext>
            </a:extLst>
          </p:cNvPr>
          <p:cNvSpPr>
            <a:spLocks noGrp="1"/>
          </p:cNvSpPr>
          <p:nvPr>
            <p:ph idx="1"/>
          </p:nvPr>
        </p:nvSpPr>
        <p:spPr/>
        <p:txBody>
          <a:bodyPr/>
          <a:lstStyle/>
          <a:p>
            <a:r>
              <a:rPr lang="it-IT" b="1" dirty="0"/>
              <a:t>Artt. 48-54</a:t>
            </a:r>
          </a:p>
          <a:p>
            <a:r>
              <a:rPr lang="it-IT" b="1" dirty="0"/>
              <a:t>Diritto elettorale (art. 48)</a:t>
            </a:r>
          </a:p>
          <a:p>
            <a:r>
              <a:rPr lang="it-IT" b="1" dirty="0"/>
              <a:t>Diritto di associazione politica (art.49)</a:t>
            </a:r>
          </a:p>
          <a:p>
            <a:r>
              <a:rPr lang="it-IT" b="1" dirty="0"/>
              <a:t>Diritto ad accedere ai pubblici uffici e alle cariche elettive (art. 51)</a:t>
            </a:r>
          </a:p>
          <a:p>
            <a:r>
              <a:rPr lang="it-IT" b="1" dirty="0"/>
              <a:t>Diritto di petizione (art. 50)</a:t>
            </a:r>
          </a:p>
        </p:txBody>
      </p:sp>
    </p:spTree>
    <p:extLst>
      <p:ext uri="{BB962C8B-B14F-4D97-AF65-F5344CB8AC3E}">
        <p14:creationId xmlns:p14="http://schemas.microsoft.com/office/powerpoint/2010/main" val="24041342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4EC6AB-B508-400C-9A48-FCC69D9F56C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BD39295-BAE0-4FE4-AD59-D14B09C9449D}"/>
              </a:ext>
            </a:extLst>
          </p:cNvPr>
          <p:cNvSpPr>
            <a:spLocks noGrp="1"/>
          </p:cNvSpPr>
          <p:nvPr>
            <p:ph idx="1"/>
          </p:nvPr>
        </p:nvSpPr>
        <p:spPr/>
        <p:txBody>
          <a:bodyPr>
            <a:normAutofit/>
          </a:bodyPr>
          <a:lstStyle/>
          <a:p>
            <a:pPr marL="0" indent="0" algn="ctr">
              <a:buNone/>
            </a:pPr>
            <a:endParaRPr lang="it-IT" sz="4800" b="1" dirty="0">
              <a:highlight>
                <a:srgbClr val="00FFFF"/>
              </a:highlight>
            </a:endParaRPr>
          </a:p>
          <a:p>
            <a:pPr marL="0" indent="0" algn="ctr">
              <a:buNone/>
            </a:pPr>
            <a:endParaRPr lang="it-IT" sz="4800" b="1" dirty="0">
              <a:highlight>
                <a:srgbClr val="00FFFF"/>
              </a:highlight>
            </a:endParaRPr>
          </a:p>
          <a:p>
            <a:pPr marL="0" indent="0" algn="ctr">
              <a:buNone/>
            </a:pPr>
            <a:r>
              <a:rPr lang="it-IT" sz="4800" b="1" dirty="0">
                <a:highlight>
                  <a:srgbClr val="00FFFF"/>
                </a:highlight>
              </a:rPr>
              <a:t>I DOVERI</a:t>
            </a:r>
          </a:p>
        </p:txBody>
      </p:sp>
    </p:spTree>
    <p:extLst>
      <p:ext uri="{BB962C8B-B14F-4D97-AF65-F5344CB8AC3E}">
        <p14:creationId xmlns:p14="http://schemas.microsoft.com/office/powerpoint/2010/main" val="41147002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AE2A44-F2D3-4D45-9E10-8C1BBE8EDC84}"/>
              </a:ext>
            </a:extLst>
          </p:cNvPr>
          <p:cNvSpPr>
            <a:spLocks noGrp="1"/>
          </p:cNvSpPr>
          <p:nvPr>
            <p:ph type="title"/>
          </p:nvPr>
        </p:nvSpPr>
        <p:spPr/>
        <p:txBody>
          <a:bodyPr/>
          <a:lstStyle/>
          <a:p>
            <a:r>
              <a:rPr lang="it-IT" b="1" dirty="0">
                <a:solidFill>
                  <a:srgbClr val="0070C0"/>
                </a:solidFill>
              </a:rPr>
              <a:t>Doveri dei cittadini</a:t>
            </a:r>
          </a:p>
        </p:txBody>
      </p:sp>
      <p:sp>
        <p:nvSpPr>
          <p:cNvPr id="3" name="Segnaposto contenuto 2">
            <a:extLst>
              <a:ext uri="{FF2B5EF4-FFF2-40B4-BE49-F238E27FC236}">
                <a16:creationId xmlns:a16="http://schemas.microsoft.com/office/drawing/2014/main" id="{CF67D9E1-75F1-4507-9261-CAC4BBCDFFDC}"/>
              </a:ext>
            </a:extLst>
          </p:cNvPr>
          <p:cNvSpPr>
            <a:spLocks noGrp="1"/>
          </p:cNvSpPr>
          <p:nvPr>
            <p:ph idx="1"/>
          </p:nvPr>
        </p:nvSpPr>
        <p:spPr/>
        <p:txBody>
          <a:bodyPr/>
          <a:lstStyle/>
          <a:p>
            <a:pPr marL="0" indent="0" algn="ctr">
              <a:buNone/>
            </a:pPr>
            <a:r>
              <a:rPr lang="it-IT" b="1" u="sng" dirty="0"/>
              <a:t>Ispirati ai principi di solidarietà politica, economica, sociale (</a:t>
            </a:r>
            <a:r>
              <a:rPr lang="it-IT" b="1" u="sng" dirty="0" err="1"/>
              <a:t>ax</a:t>
            </a:r>
            <a:r>
              <a:rPr lang="it-IT" b="1" u="sng" dirty="0"/>
              <a:t> art. 2 Cost.)</a:t>
            </a:r>
          </a:p>
          <a:p>
            <a:pPr marL="0" indent="0">
              <a:buNone/>
            </a:pPr>
            <a:endParaRPr lang="it-IT" b="1" u="sng" dirty="0"/>
          </a:p>
          <a:p>
            <a:r>
              <a:rPr lang="it-IT" b="1" dirty="0"/>
              <a:t>Difesa della Patria (art. 52)</a:t>
            </a:r>
          </a:p>
          <a:p>
            <a:r>
              <a:rPr lang="it-IT" b="1" dirty="0"/>
              <a:t>Dovere contributivo su base progressiva (art. 53) </a:t>
            </a:r>
          </a:p>
          <a:p>
            <a:r>
              <a:rPr lang="it-IT" b="1" dirty="0"/>
              <a:t>Dovere di lavorare (art. 4)</a:t>
            </a:r>
          </a:p>
        </p:txBody>
      </p:sp>
    </p:spTree>
    <p:extLst>
      <p:ext uri="{BB962C8B-B14F-4D97-AF65-F5344CB8AC3E}">
        <p14:creationId xmlns:p14="http://schemas.microsoft.com/office/powerpoint/2010/main" val="65574067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330D5E-29BA-4B73-8F9E-D5F631188645}"/>
              </a:ext>
            </a:extLst>
          </p:cNvPr>
          <p:cNvSpPr>
            <a:spLocks noGrp="1"/>
          </p:cNvSpPr>
          <p:nvPr>
            <p:ph type="title"/>
          </p:nvPr>
        </p:nvSpPr>
        <p:spPr/>
        <p:txBody>
          <a:bodyPr/>
          <a:lstStyle/>
          <a:p>
            <a:r>
              <a:rPr lang="it-IT" b="1" dirty="0">
                <a:highlight>
                  <a:srgbClr val="00FFFF"/>
                </a:highlight>
              </a:rPr>
              <a:t>Focus:  i tributi</a:t>
            </a:r>
          </a:p>
        </p:txBody>
      </p:sp>
      <p:sp>
        <p:nvSpPr>
          <p:cNvPr id="3" name="Segnaposto contenuto 2">
            <a:extLst>
              <a:ext uri="{FF2B5EF4-FFF2-40B4-BE49-F238E27FC236}">
                <a16:creationId xmlns:a16="http://schemas.microsoft.com/office/drawing/2014/main" id="{E89BD156-F35D-4FEA-88BB-13166E6B4D7E}"/>
              </a:ext>
            </a:extLst>
          </p:cNvPr>
          <p:cNvSpPr>
            <a:spLocks noGrp="1"/>
          </p:cNvSpPr>
          <p:nvPr>
            <p:ph idx="1"/>
          </p:nvPr>
        </p:nvSpPr>
        <p:spPr/>
        <p:txBody>
          <a:bodyPr>
            <a:normAutofit/>
          </a:bodyPr>
          <a:lstStyle/>
          <a:p>
            <a:pPr algn="just"/>
            <a:r>
              <a:rPr lang="it-IT" b="1" dirty="0">
                <a:highlight>
                  <a:srgbClr val="FFFF00"/>
                </a:highlight>
              </a:rPr>
              <a:t>Imposte:</a:t>
            </a:r>
            <a:r>
              <a:rPr lang="it-IT" b="1" dirty="0"/>
              <a:t> obbligatorie, rapportate alla capacità contributiva e servono a finanziare i servizi generali resi dallo Stato (istruzione, difesa, giustizia, sanità…). </a:t>
            </a:r>
          </a:p>
          <a:p>
            <a:pPr algn="just"/>
            <a:r>
              <a:rPr lang="it-IT" b="1" dirty="0">
                <a:highlight>
                  <a:srgbClr val="FFFF00"/>
                </a:highlight>
              </a:rPr>
              <a:t>Tasse:</a:t>
            </a:r>
            <a:r>
              <a:rPr lang="it-IT" b="1" dirty="0"/>
              <a:t> volontarie, sono controprestazioni dovute dal cittadino per un servizio specifico (es. tasse scolastiche)</a:t>
            </a:r>
          </a:p>
        </p:txBody>
      </p:sp>
    </p:spTree>
    <p:extLst>
      <p:ext uri="{BB962C8B-B14F-4D97-AF65-F5344CB8AC3E}">
        <p14:creationId xmlns:p14="http://schemas.microsoft.com/office/powerpoint/2010/main" val="235697612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0973A0-5E6A-4B66-A71E-8ADDAA028A22}"/>
              </a:ext>
            </a:extLst>
          </p:cNvPr>
          <p:cNvSpPr>
            <a:spLocks noGrp="1"/>
          </p:cNvSpPr>
          <p:nvPr>
            <p:ph type="title"/>
          </p:nvPr>
        </p:nvSpPr>
        <p:spPr/>
        <p:txBody>
          <a:bodyPr/>
          <a:lstStyle/>
          <a:p>
            <a:r>
              <a:rPr lang="it-IT" b="1" dirty="0">
                <a:highlight>
                  <a:srgbClr val="00FFFF"/>
                </a:highlight>
              </a:rPr>
              <a:t>Focus: le imposte</a:t>
            </a:r>
            <a:endParaRPr lang="it-IT" dirty="0">
              <a:highlight>
                <a:srgbClr val="00FFFF"/>
              </a:highlight>
            </a:endParaRPr>
          </a:p>
        </p:txBody>
      </p:sp>
      <p:sp>
        <p:nvSpPr>
          <p:cNvPr id="3" name="Segnaposto contenuto 2">
            <a:extLst>
              <a:ext uri="{FF2B5EF4-FFF2-40B4-BE49-F238E27FC236}">
                <a16:creationId xmlns:a16="http://schemas.microsoft.com/office/drawing/2014/main" id="{9CE7BE08-563E-4C67-90E1-85BE0A3FDA48}"/>
              </a:ext>
            </a:extLst>
          </p:cNvPr>
          <p:cNvSpPr>
            <a:spLocks noGrp="1"/>
          </p:cNvSpPr>
          <p:nvPr>
            <p:ph idx="1"/>
          </p:nvPr>
        </p:nvSpPr>
        <p:spPr/>
        <p:txBody>
          <a:bodyPr/>
          <a:lstStyle/>
          <a:p>
            <a:pPr algn="just"/>
            <a:r>
              <a:rPr lang="it-IT" b="1" dirty="0">
                <a:highlight>
                  <a:srgbClr val="FFFF00"/>
                </a:highlight>
              </a:rPr>
              <a:t>Dirette:</a:t>
            </a:r>
            <a:r>
              <a:rPr lang="it-IT" b="1" dirty="0"/>
              <a:t> Colpiscono direttamente il reddito il patrimonio (es. IRPEF, IRPEG, IMU, IRAP)</a:t>
            </a:r>
          </a:p>
          <a:p>
            <a:pPr marL="0" indent="0" algn="just">
              <a:buNone/>
            </a:pPr>
            <a:endParaRPr lang="it-IT" b="1" dirty="0"/>
          </a:p>
          <a:p>
            <a:pPr algn="just"/>
            <a:r>
              <a:rPr lang="it-IT" b="1" dirty="0">
                <a:highlight>
                  <a:srgbClr val="FFFF00"/>
                </a:highlight>
              </a:rPr>
              <a:t>Indirette:</a:t>
            </a:r>
            <a:r>
              <a:rPr lang="it-IT" b="1" dirty="0"/>
              <a:t> gravano su fatti economici determinati in rapporto solo indiretto con il patrimonio (es. imposte sulle donazioni, di successione, imposte doganali, IVA)</a:t>
            </a:r>
          </a:p>
        </p:txBody>
      </p:sp>
    </p:spTree>
    <p:extLst>
      <p:ext uri="{BB962C8B-B14F-4D97-AF65-F5344CB8AC3E}">
        <p14:creationId xmlns:p14="http://schemas.microsoft.com/office/powerpoint/2010/main" val="58183467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3D3512-78B8-491F-944B-AEC759DBD301}"/>
              </a:ext>
            </a:extLst>
          </p:cNvPr>
          <p:cNvSpPr>
            <a:spLocks noGrp="1"/>
          </p:cNvSpPr>
          <p:nvPr>
            <p:ph type="title"/>
          </p:nvPr>
        </p:nvSpPr>
        <p:spPr/>
        <p:txBody>
          <a:bodyPr/>
          <a:lstStyle/>
          <a:p>
            <a:r>
              <a:rPr lang="it-IT" b="1" dirty="0">
                <a:solidFill>
                  <a:srgbClr val="0070C0"/>
                </a:solidFill>
              </a:rPr>
              <a:t>Doveri dei cittadini</a:t>
            </a:r>
          </a:p>
        </p:txBody>
      </p:sp>
      <p:sp>
        <p:nvSpPr>
          <p:cNvPr id="3" name="Segnaposto contenuto 2">
            <a:extLst>
              <a:ext uri="{FF2B5EF4-FFF2-40B4-BE49-F238E27FC236}">
                <a16:creationId xmlns:a16="http://schemas.microsoft.com/office/drawing/2014/main" id="{64F0F6B3-9B30-41CE-AEBD-05B1E262DB7F}"/>
              </a:ext>
            </a:extLst>
          </p:cNvPr>
          <p:cNvSpPr>
            <a:spLocks noGrp="1"/>
          </p:cNvSpPr>
          <p:nvPr>
            <p:ph idx="1"/>
          </p:nvPr>
        </p:nvSpPr>
        <p:spPr/>
        <p:txBody>
          <a:bodyPr/>
          <a:lstStyle/>
          <a:p>
            <a:r>
              <a:rPr lang="it-IT" b="1" dirty="0"/>
              <a:t>Obbligo di fedeltà alla Repubblica (</a:t>
            </a:r>
            <a:r>
              <a:rPr lang="it-IT" b="1" dirty="0">
                <a:solidFill>
                  <a:srgbClr val="FF0000"/>
                </a:solidFill>
              </a:rPr>
              <a:t>art. 54 c.1</a:t>
            </a:r>
            <a:r>
              <a:rPr lang="it-IT" b="1" dirty="0"/>
              <a:t>)</a:t>
            </a:r>
          </a:p>
          <a:p>
            <a:r>
              <a:rPr lang="it-IT" b="1" dirty="0"/>
              <a:t>Dovere di fedeltà per i funzionari (</a:t>
            </a:r>
            <a:r>
              <a:rPr lang="it-IT" b="1" dirty="0">
                <a:solidFill>
                  <a:srgbClr val="FF0000"/>
                </a:solidFill>
              </a:rPr>
              <a:t>art. 54 c. 2</a:t>
            </a:r>
            <a:r>
              <a:rPr lang="it-IT" b="1" dirty="0"/>
              <a:t>)</a:t>
            </a:r>
          </a:p>
          <a:p>
            <a:r>
              <a:rPr lang="it-IT" b="1" dirty="0"/>
              <a:t>Dovere di istruire i figli in età scolare (</a:t>
            </a:r>
            <a:r>
              <a:rPr lang="it-IT" b="1" dirty="0">
                <a:solidFill>
                  <a:srgbClr val="FF0000"/>
                </a:solidFill>
              </a:rPr>
              <a:t>art. 34</a:t>
            </a:r>
            <a:r>
              <a:rPr lang="it-IT" b="1" dirty="0"/>
              <a:t>)</a:t>
            </a:r>
          </a:p>
          <a:p>
            <a:r>
              <a:rPr lang="it-IT" b="1" dirty="0"/>
              <a:t>Esercizio del voto come dovere (</a:t>
            </a:r>
            <a:r>
              <a:rPr lang="it-IT" b="1" dirty="0">
                <a:solidFill>
                  <a:srgbClr val="FF0000"/>
                </a:solidFill>
              </a:rPr>
              <a:t>art. 48</a:t>
            </a:r>
            <a:r>
              <a:rPr lang="it-IT" b="1" dirty="0"/>
              <a:t>)</a:t>
            </a:r>
          </a:p>
          <a:p>
            <a:r>
              <a:rPr lang="it-IT" b="1" dirty="0"/>
              <a:t>Dovere (e diritto) dei genitori di mantenere, istruire ed educare i figli, anche se nati fuori dal matrimonio (</a:t>
            </a:r>
            <a:r>
              <a:rPr lang="it-IT" b="1" dirty="0">
                <a:solidFill>
                  <a:srgbClr val="FF0000"/>
                </a:solidFill>
              </a:rPr>
              <a:t>art. 30</a:t>
            </a:r>
            <a:r>
              <a:rPr lang="it-IT" b="1" dirty="0"/>
              <a:t>) </a:t>
            </a:r>
          </a:p>
        </p:txBody>
      </p:sp>
    </p:spTree>
    <p:extLst>
      <p:ext uri="{BB962C8B-B14F-4D97-AF65-F5344CB8AC3E}">
        <p14:creationId xmlns:p14="http://schemas.microsoft.com/office/powerpoint/2010/main" val="14511980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40D01B-2407-49EC-84DC-6420DA5D2D9B}"/>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C45B93D-8590-49C3-AB6F-A599B750F30A}"/>
              </a:ext>
            </a:extLst>
          </p:cNvPr>
          <p:cNvSpPr>
            <a:spLocks noGrp="1"/>
          </p:cNvSpPr>
          <p:nvPr>
            <p:ph idx="1"/>
          </p:nvPr>
        </p:nvSpPr>
        <p:spPr/>
        <p:txBody>
          <a:bodyPr>
            <a:normAutofit/>
          </a:bodyPr>
          <a:lstStyle/>
          <a:p>
            <a:pPr marL="0" indent="0" algn="ctr">
              <a:buNone/>
            </a:pPr>
            <a:endParaRPr lang="it-IT" sz="6000" b="1" dirty="0">
              <a:solidFill>
                <a:srgbClr val="FF0000"/>
              </a:solidFill>
            </a:endParaRPr>
          </a:p>
          <a:p>
            <a:pPr marL="0" indent="0" algn="ctr">
              <a:buNone/>
            </a:pPr>
            <a:r>
              <a:rPr lang="it-IT" sz="6000" b="1" dirty="0">
                <a:solidFill>
                  <a:srgbClr val="FF0000"/>
                </a:solidFill>
              </a:rPr>
              <a:t>L’Ordinamento della Repubblica</a:t>
            </a:r>
          </a:p>
        </p:txBody>
      </p:sp>
    </p:spTree>
    <p:extLst>
      <p:ext uri="{BB962C8B-B14F-4D97-AF65-F5344CB8AC3E}">
        <p14:creationId xmlns:p14="http://schemas.microsoft.com/office/powerpoint/2010/main" val="960554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E55B3F-F54E-4A4E-B3BD-0ADA1499C9BC}"/>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6A547ABE-F96C-40D6-9378-31499A2ED3EA}"/>
              </a:ext>
            </a:extLst>
          </p:cNvPr>
          <p:cNvSpPr>
            <a:spLocks noGrp="1"/>
          </p:cNvSpPr>
          <p:nvPr>
            <p:ph idx="1"/>
          </p:nvPr>
        </p:nvSpPr>
        <p:spPr/>
        <p:txBody>
          <a:bodyPr>
            <a:normAutofit/>
          </a:bodyPr>
          <a:lstStyle/>
          <a:p>
            <a:pPr marL="0" indent="0" algn="ctr">
              <a:buNone/>
            </a:pPr>
            <a:r>
              <a:rPr lang="it-IT" sz="6000" b="1" dirty="0">
                <a:highlight>
                  <a:srgbClr val="FFFF00"/>
                </a:highlight>
              </a:rPr>
              <a:t>L’ORDINAMENTO GIURIDICO, </a:t>
            </a:r>
          </a:p>
          <a:p>
            <a:pPr marL="0" indent="0" algn="ctr">
              <a:buNone/>
            </a:pPr>
            <a:r>
              <a:rPr lang="it-IT" sz="6000" b="1" dirty="0">
                <a:highlight>
                  <a:srgbClr val="FFFF00"/>
                </a:highlight>
              </a:rPr>
              <a:t>LO STATO, IL GOVERNO E LE LORO FORME</a:t>
            </a:r>
          </a:p>
        </p:txBody>
      </p:sp>
    </p:spTree>
    <p:extLst>
      <p:ext uri="{BB962C8B-B14F-4D97-AF65-F5344CB8AC3E}">
        <p14:creationId xmlns:p14="http://schemas.microsoft.com/office/powerpoint/2010/main" val="74195745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346E96-239F-48F8-BFF9-8AF8265C4C51}"/>
              </a:ext>
            </a:extLst>
          </p:cNvPr>
          <p:cNvSpPr>
            <a:spLocks noGrp="1"/>
          </p:cNvSpPr>
          <p:nvPr>
            <p:ph type="title"/>
          </p:nvPr>
        </p:nvSpPr>
        <p:spPr/>
        <p:txBody>
          <a:bodyPr/>
          <a:lstStyle/>
          <a:p>
            <a:r>
              <a:rPr lang="it-IT" b="1" dirty="0">
                <a:solidFill>
                  <a:schemeClr val="accent5">
                    <a:lumMod val="50000"/>
                  </a:schemeClr>
                </a:solidFill>
                <a:highlight>
                  <a:srgbClr val="C0C0C0"/>
                </a:highlight>
              </a:rPr>
              <a:t>Il Parlamento</a:t>
            </a:r>
          </a:p>
        </p:txBody>
      </p:sp>
      <p:sp>
        <p:nvSpPr>
          <p:cNvPr id="3" name="Segnaposto contenuto 2">
            <a:extLst>
              <a:ext uri="{FF2B5EF4-FFF2-40B4-BE49-F238E27FC236}">
                <a16:creationId xmlns:a16="http://schemas.microsoft.com/office/drawing/2014/main" id="{CB924632-5D6E-46B3-A744-7C8AB4AA2BF1}"/>
              </a:ext>
            </a:extLst>
          </p:cNvPr>
          <p:cNvSpPr>
            <a:spLocks noGrp="1"/>
          </p:cNvSpPr>
          <p:nvPr>
            <p:ph idx="1"/>
          </p:nvPr>
        </p:nvSpPr>
        <p:spPr/>
        <p:txBody>
          <a:bodyPr/>
          <a:lstStyle/>
          <a:p>
            <a:pPr marL="0" indent="0" algn="just">
              <a:buNone/>
            </a:pPr>
            <a:r>
              <a:rPr lang="it-IT" sz="4000" dirty="0"/>
              <a:t>Il Parlamento è l’organo collegiale eletto dal popolo al quale competono le decisioni più importanti nella vita comune statale. Attraverso di esso trova attuazione il principio della </a:t>
            </a:r>
            <a:r>
              <a:rPr lang="it-IT" sz="4000" b="1" dirty="0"/>
              <a:t>sovranità popolare</a:t>
            </a:r>
            <a:r>
              <a:rPr lang="it-IT" sz="4000" dirty="0"/>
              <a:t>.</a:t>
            </a:r>
          </a:p>
        </p:txBody>
      </p:sp>
    </p:spTree>
    <p:extLst>
      <p:ext uri="{BB962C8B-B14F-4D97-AF65-F5344CB8AC3E}">
        <p14:creationId xmlns:p14="http://schemas.microsoft.com/office/powerpoint/2010/main" val="325581677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5FBDFE-04AF-4BE7-B786-39BD42252A3F}"/>
              </a:ext>
            </a:extLst>
          </p:cNvPr>
          <p:cNvSpPr>
            <a:spLocks noGrp="1"/>
          </p:cNvSpPr>
          <p:nvPr>
            <p:ph type="title"/>
          </p:nvPr>
        </p:nvSpPr>
        <p:spPr/>
        <p:txBody>
          <a:bodyPr/>
          <a:lstStyle/>
          <a:p>
            <a:r>
              <a:rPr lang="it-IT" b="1" dirty="0">
                <a:highlight>
                  <a:srgbClr val="C0C0C0"/>
                </a:highlight>
              </a:rPr>
              <a:t>Il Parlamento</a:t>
            </a:r>
          </a:p>
        </p:txBody>
      </p:sp>
      <p:sp>
        <p:nvSpPr>
          <p:cNvPr id="3" name="Segnaposto contenuto 2">
            <a:extLst>
              <a:ext uri="{FF2B5EF4-FFF2-40B4-BE49-F238E27FC236}">
                <a16:creationId xmlns:a16="http://schemas.microsoft.com/office/drawing/2014/main" id="{7371EE73-9EAF-454E-ADD4-47CC3A66CF51}"/>
              </a:ext>
            </a:extLst>
          </p:cNvPr>
          <p:cNvSpPr>
            <a:spLocks noGrp="1"/>
          </p:cNvSpPr>
          <p:nvPr>
            <p:ph idx="1"/>
          </p:nvPr>
        </p:nvSpPr>
        <p:spPr>
          <a:xfrm>
            <a:off x="457200" y="1268760"/>
            <a:ext cx="8229600" cy="5184576"/>
          </a:xfrm>
        </p:spPr>
        <p:txBody>
          <a:bodyPr>
            <a:normAutofit lnSpcReduction="10000"/>
          </a:bodyPr>
          <a:lstStyle/>
          <a:p>
            <a:pPr marL="0" indent="0" algn="ctr">
              <a:buNone/>
            </a:pPr>
            <a:r>
              <a:rPr lang="it-IT" sz="4000" b="1" u="sng" dirty="0">
                <a:solidFill>
                  <a:schemeClr val="tx2">
                    <a:lumMod val="60000"/>
                    <a:lumOff val="40000"/>
                  </a:schemeClr>
                </a:solidFill>
              </a:rPr>
              <a:t>Composizione</a:t>
            </a:r>
            <a:r>
              <a:rPr lang="it-IT" sz="4000" dirty="0"/>
              <a:t>: </a:t>
            </a:r>
          </a:p>
          <a:p>
            <a:pPr algn="just">
              <a:buFontTx/>
              <a:buChar char="-"/>
            </a:pPr>
            <a:r>
              <a:rPr lang="it-IT" sz="4000" b="1" dirty="0">
                <a:solidFill>
                  <a:srgbClr val="FF0000"/>
                </a:solidFill>
              </a:rPr>
              <a:t>Camera dei deputati</a:t>
            </a:r>
            <a:r>
              <a:rPr lang="it-IT" sz="4000" dirty="0"/>
              <a:t>: </a:t>
            </a:r>
            <a:r>
              <a:rPr lang="it-IT" sz="4000" b="1" dirty="0"/>
              <a:t>630 membri (12 eletti circ. Esteri) (400 dalle prossime elezioni politiche, ex L.C. 1/20)</a:t>
            </a:r>
          </a:p>
          <a:p>
            <a:pPr algn="just">
              <a:buFontTx/>
              <a:buChar char="-"/>
            </a:pPr>
            <a:r>
              <a:rPr lang="it-IT" sz="4000" b="1" dirty="0">
                <a:solidFill>
                  <a:srgbClr val="FF0000"/>
                </a:solidFill>
              </a:rPr>
              <a:t>Senato</a:t>
            </a:r>
            <a:r>
              <a:rPr lang="it-IT" sz="4000" dirty="0"/>
              <a:t>: </a:t>
            </a:r>
            <a:r>
              <a:rPr lang="it-IT" sz="4000" b="1" dirty="0"/>
              <a:t>315 membri (6 eletti circ. Esteri) (200 dalle prossime elezioni politiche, ex L.C. 1/20)</a:t>
            </a:r>
          </a:p>
          <a:p>
            <a:pPr marL="0" indent="0">
              <a:buNone/>
            </a:pPr>
            <a:endParaRPr lang="it-IT" sz="4000" b="1" dirty="0"/>
          </a:p>
          <a:p>
            <a:pPr marL="0" indent="0">
              <a:buNone/>
            </a:pPr>
            <a:endParaRPr lang="it-IT" b="1" dirty="0"/>
          </a:p>
          <a:p>
            <a:pPr>
              <a:buFontTx/>
              <a:buChar char="-"/>
            </a:pPr>
            <a:endParaRPr lang="it-IT" b="1" dirty="0"/>
          </a:p>
          <a:p>
            <a:pPr>
              <a:buFontTx/>
              <a:buChar char="-"/>
            </a:pPr>
            <a:endParaRPr lang="it-IT" b="1" dirty="0"/>
          </a:p>
        </p:txBody>
      </p:sp>
    </p:spTree>
    <p:extLst>
      <p:ext uri="{BB962C8B-B14F-4D97-AF65-F5344CB8AC3E}">
        <p14:creationId xmlns:p14="http://schemas.microsoft.com/office/powerpoint/2010/main" val="33527880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66A735-EEF1-42D7-80FA-B3D76768E5EB}"/>
              </a:ext>
            </a:extLst>
          </p:cNvPr>
          <p:cNvSpPr>
            <a:spLocks noGrp="1"/>
          </p:cNvSpPr>
          <p:nvPr>
            <p:ph type="title"/>
          </p:nvPr>
        </p:nvSpPr>
        <p:spPr/>
        <p:txBody>
          <a:bodyPr/>
          <a:lstStyle/>
          <a:p>
            <a:r>
              <a:rPr lang="it-IT" b="1" dirty="0">
                <a:highlight>
                  <a:srgbClr val="C0C0C0"/>
                </a:highlight>
              </a:rPr>
              <a:t>Il Parlamento</a:t>
            </a:r>
            <a:endParaRPr lang="it-IT" dirty="0"/>
          </a:p>
        </p:txBody>
      </p:sp>
      <p:sp>
        <p:nvSpPr>
          <p:cNvPr id="3" name="Segnaposto contenuto 2">
            <a:extLst>
              <a:ext uri="{FF2B5EF4-FFF2-40B4-BE49-F238E27FC236}">
                <a16:creationId xmlns:a16="http://schemas.microsoft.com/office/drawing/2014/main" id="{ED1305F4-F5A8-46FA-9DBD-2AFE44BE6CB7}"/>
              </a:ext>
            </a:extLst>
          </p:cNvPr>
          <p:cNvSpPr>
            <a:spLocks noGrp="1"/>
          </p:cNvSpPr>
          <p:nvPr>
            <p:ph idx="1"/>
          </p:nvPr>
        </p:nvSpPr>
        <p:spPr/>
        <p:txBody>
          <a:bodyPr>
            <a:normAutofit fontScale="92500" lnSpcReduction="10000"/>
          </a:bodyPr>
          <a:lstStyle/>
          <a:p>
            <a:r>
              <a:rPr lang="it-IT" sz="3200" b="1" u="sng" dirty="0">
                <a:solidFill>
                  <a:schemeClr val="tx2">
                    <a:lumMod val="60000"/>
                    <a:lumOff val="40000"/>
                  </a:schemeClr>
                </a:solidFill>
              </a:rPr>
              <a:t>Organizzazione</a:t>
            </a:r>
            <a:r>
              <a:rPr lang="it-IT" sz="3200" b="1" dirty="0"/>
              <a:t>:</a:t>
            </a:r>
          </a:p>
          <a:p>
            <a:r>
              <a:rPr lang="it-IT" sz="3200" b="1" dirty="0"/>
              <a:t>Presidenti ed Uffici di Presidenza</a:t>
            </a:r>
          </a:p>
          <a:p>
            <a:r>
              <a:rPr lang="it-IT" sz="3200" b="1" dirty="0"/>
              <a:t>Gruppi parlamentari</a:t>
            </a:r>
          </a:p>
          <a:p>
            <a:r>
              <a:rPr lang="it-IT" sz="3200" b="1" dirty="0"/>
              <a:t>Commissioni (permane</a:t>
            </a:r>
            <a:r>
              <a:rPr lang="it-IT" sz="3600" b="1" dirty="0"/>
              <a:t>nti – referenti </a:t>
            </a:r>
            <a:r>
              <a:rPr lang="it-IT" sz="3200" b="1" dirty="0"/>
              <a:t>e deliberanti -  e speciali – es. d’inchiesta)</a:t>
            </a:r>
          </a:p>
          <a:p>
            <a:r>
              <a:rPr lang="it-IT" sz="3200" b="1" dirty="0"/>
              <a:t>Sedute pubbliche</a:t>
            </a:r>
          </a:p>
          <a:p>
            <a:r>
              <a:rPr lang="it-IT" sz="3200" b="1" dirty="0"/>
              <a:t>Serve maggioranza degli aventi diritto, di norma con voto palese e a maggioranza semplice</a:t>
            </a:r>
          </a:p>
          <a:p>
            <a:r>
              <a:rPr lang="it-IT" sz="3200" b="1" dirty="0"/>
              <a:t>Può essere sciolto anticipatamente</a:t>
            </a:r>
          </a:p>
          <a:p>
            <a:endParaRPr lang="it-IT" dirty="0"/>
          </a:p>
        </p:txBody>
      </p:sp>
    </p:spTree>
    <p:extLst>
      <p:ext uri="{BB962C8B-B14F-4D97-AF65-F5344CB8AC3E}">
        <p14:creationId xmlns:p14="http://schemas.microsoft.com/office/powerpoint/2010/main" val="28584491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97859D-30DD-4C51-91E2-AB07AC3DBE0F}"/>
              </a:ext>
            </a:extLst>
          </p:cNvPr>
          <p:cNvSpPr>
            <a:spLocks noGrp="1"/>
          </p:cNvSpPr>
          <p:nvPr>
            <p:ph type="title"/>
          </p:nvPr>
        </p:nvSpPr>
        <p:spPr/>
        <p:txBody>
          <a:bodyPr/>
          <a:lstStyle/>
          <a:p>
            <a:r>
              <a:rPr lang="it-IT" b="1" dirty="0">
                <a:highlight>
                  <a:srgbClr val="C0C0C0"/>
                </a:highlight>
              </a:rPr>
              <a:t>I parlamentari</a:t>
            </a:r>
          </a:p>
        </p:txBody>
      </p:sp>
      <p:sp>
        <p:nvSpPr>
          <p:cNvPr id="3" name="Segnaposto contenuto 2">
            <a:extLst>
              <a:ext uri="{FF2B5EF4-FFF2-40B4-BE49-F238E27FC236}">
                <a16:creationId xmlns:a16="http://schemas.microsoft.com/office/drawing/2014/main" id="{6FEA9A48-395D-4FA7-A006-0FBE232CD938}"/>
              </a:ext>
            </a:extLst>
          </p:cNvPr>
          <p:cNvSpPr>
            <a:spLocks noGrp="1"/>
          </p:cNvSpPr>
          <p:nvPr>
            <p:ph idx="1"/>
          </p:nvPr>
        </p:nvSpPr>
        <p:spPr/>
        <p:txBody>
          <a:bodyPr>
            <a:normAutofit lnSpcReduction="10000"/>
          </a:bodyPr>
          <a:lstStyle/>
          <a:p>
            <a:r>
              <a:rPr lang="it-IT" b="1" dirty="0"/>
              <a:t>Elettorato attivo</a:t>
            </a:r>
          </a:p>
          <a:p>
            <a:r>
              <a:rPr lang="it-IT" b="1" dirty="0"/>
              <a:t>Elettorato passivo – 5 anni</a:t>
            </a:r>
          </a:p>
          <a:p>
            <a:r>
              <a:rPr lang="it-IT" b="1" dirty="0"/>
              <a:t>Ineleggibilità</a:t>
            </a:r>
          </a:p>
          <a:p>
            <a:r>
              <a:rPr lang="it-IT" b="1" dirty="0"/>
              <a:t>Incompatibilità</a:t>
            </a:r>
          </a:p>
          <a:p>
            <a:r>
              <a:rPr lang="it-IT" b="1" dirty="0"/>
              <a:t>Rappresentanza nell’interesse del Paese e senza vincoli di mandato (art. 67)</a:t>
            </a:r>
          </a:p>
          <a:p>
            <a:r>
              <a:rPr lang="it-IT" b="1" dirty="0"/>
              <a:t>Immunità e insindacabilità (art. 68)</a:t>
            </a:r>
          </a:p>
          <a:p>
            <a:r>
              <a:rPr lang="it-IT" b="1" dirty="0"/>
              <a:t>Indennità (art. 69)</a:t>
            </a:r>
          </a:p>
        </p:txBody>
      </p:sp>
    </p:spTree>
    <p:extLst>
      <p:ext uri="{BB962C8B-B14F-4D97-AF65-F5344CB8AC3E}">
        <p14:creationId xmlns:p14="http://schemas.microsoft.com/office/powerpoint/2010/main" val="20994168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39BBC2-5D40-4571-BF42-9A10ED3109F4}"/>
              </a:ext>
            </a:extLst>
          </p:cNvPr>
          <p:cNvSpPr>
            <a:spLocks noGrp="1"/>
          </p:cNvSpPr>
          <p:nvPr>
            <p:ph type="title"/>
          </p:nvPr>
        </p:nvSpPr>
        <p:spPr/>
        <p:txBody>
          <a:bodyPr/>
          <a:lstStyle/>
          <a:p>
            <a:r>
              <a:rPr lang="it-IT" b="1" dirty="0">
                <a:highlight>
                  <a:srgbClr val="C0C0C0"/>
                </a:highlight>
              </a:rPr>
              <a:t>I sistemi elettorali</a:t>
            </a:r>
          </a:p>
        </p:txBody>
      </p:sp>
      <p:sp>
        <p:nvSpPr>
          <p:cNvPr id="3" name="Segnaposto contenuto 2">
            <a:extLst>
              <a:ext uri="{FF2B5EF4-FFF2-40B4-BE49-F238E27FC236}">
                <a16:creationId xmlns:a16="http://schemas.microsoft.com/office/drawing/2014/main" id="{D3EC28E7-EF47-4BD7-B96B-4EFC0D4720B1}"/>
              </a:ext>
            </a:extLst>
          </p:cNvPr>
          <p:cNvSpPr>
            <a:spLocks noGrp="1"/>
          </p:cNvSpPr>
          <p:nvPr>
            <p:ph idx="1"/>
          </p:nvPr>
        </p:nvSpPr>
        <p:spPr/>
        <p:txBody>
          <a:bodyPr/>
          <a:lstStyle/>
          <a:p>
            <a:r>
              <a:rPr lang="it-IT" b="1" dirty="0"/>
              <a:t>Maggioritario «secco»</a:t>
            </a:r>
          </a:p>
          <a:p>
            <a:r>
              <a:rPr lang="it-IT" b="1" dirty="0"/>
              <a:t>Maggioritario a doppio turno con ballottaggio</a:t>
            </a:r>
          </a:p>
          <a:p>
            <a:r>
              <a:rPr lang="it-IT" b="1" dirty="0"/>
              <a:t>Proporzionale «secco»</a:t>
            </a:r>
          </a:p>
          <a:p>
            <a:r>
              <a:rPr lang="it-IT" b="1" dirty="0"/>
              <a:t>Proporzionale con «sbarramento»</a:t>
            </a:r>
          </a:p>
          <a:p>
            <a:r>
              <a:rPr lang="it-IT" b="1" dirty="0"/>
              <a:t>Oggi, in Italia</a:t>
            </a:r>
          </a:p>
        </p:txBody>
      </p:sp>
    </p:spTree>
    <p:extLst>
      <p:ext uri="{BB962C8B-B14F-4D97-AF65-F5344CB8AC3E}">
        <p14:creationId xmlns:p14="http://schemas.microsoft.com/office/powerpoint/2010/main" val="65583867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966DEE-A4D0-4288-8F4F-94359CF51957}"/>
              </a:ext>
            </a:extLst>
          </p:cNvPr>
          <p:cNvSpPr>
            <a:spLocks noGrp="1"/>
          </p:cNvSpPr>
          <p:nvPr>
            <p:ph type="title"/>
          </p:nvPr>
        </p:nvSpPr>
        <p:spPr/>
        <p:txBody>
          <a:bodyPr/>
          <a:lstStyle/>
          <a:p>
            <a:r>
              <a:rPr lang="it-IT" b="1" dirty="0">
                <a:highlight>
                  <a:srgbClr val="C0C0C0"/>
                </a:highlight>
              </a:rPr>
              <a:t>Funzioni del Parlamento</a:t>
            </a:r>
          </a:p>
        </p:txBody>
      </p:sp>
      <p:sp>
        <p:nvSpPr>
          <p:cNvPr id="3" name="Segnaposto contenuto 2">
            <a:extLst>
              <a:ext uri="{FF2B5EF4-FFF2-40B4-BE49-F238E27FC236}">
                <a16:creationId xmlns:a16="http://schemas.microsoft.com/office/drawing/2014/main" id="{9392FCFB-9508-46C4-B56E-52F281F08EED}"/>
              </a:ext>
            </a:extLst>
          </p:cNvPr>
          <p:cNvSpPr>
            <a:spLocks noGrp="1"/>
          </p:cNvSpPr>
          <p:nvPr>
            <p:ph idx="1"/>
          </p:nvPr>
        </p:nvSpPr>
        <p:spPr/>
        <p:txBody>
          <a:bodyPr>
            <a:normAutofit fontScale="92500" lnSpcReduction="20000"/>
          </a:bodyPr>
          <a:lstStyle/>
          <a:p>
            <a:r>
              <a:rPr lang="it-IT" b="1" dirty="0">
                <a:solidFill>
                  <a:srgbClr val="FF0000"/>
                </a:solidFill>
              </a:rPr>
              <a:t>Funzione legislativa</a:t>
            </a:r>
          </a:p>
          <a:p>
            <a:r>
              <a:rPr lang="it-IT" b="1" dirty="0">
                <a:solidFill>
                  <a:srgbClr val="FF0000"/>
                </a:solidFill>
              </a:rPr>
              <a:t>Fiducia al Governo</a:t>
            </a:r>
          </a:p>
          <a:p>
            <a:r>
              <a:rPr lang="it-IT" b="1" dirty="0">
                <a:solidFill>
                  <a:srgbClr val="FF0000"/>
                </a:solidFill>
              </a:rPr>
              <a:t>Funzioni di controllo sul Governo</a:t>
            </a:r>
            <a:r>
              <a:rPr lang="it-IT" b="1" dirty="0"/>
              <a:t> (interrogazioni, interpellanze, approvazione bilancio)</a:t>
            </a:r>
          </a:p>
          <a:p>
            <a:r>
              <a:rPr lang="it-IT" b="1" dirty="0">
                <a:solidFill>
                  <a:srgbClr val="FF0000"/>
                </a:solidFill>
              </a:rPr>
              <a:t>Parlamento in seduta comune</a:t>
            </a:r>
            <a:r>
              <a:rPr lang="it-IT" b="1" dirty="0"/>
              <a:t> (</a:t>
            </a:r>
            <a:r>
              <a:rPr lang="it-IT" b="1" dirty="0" err="1"/>
              <a:t>elez</a:t>
            </a:r>
            <a:r>
              <a:rPr lang="it-IT" b="1" dirty="0"/>
              <a:t>. </a:t>
            </a:r>
            <a:r>
              <a:rPr lang="it-IT" b="1" dirty="0" err="1"/>
              <a:t>PdR</a:t>
            </a:r>
            <a:r>
              <a:rPr lang="it-IT" b="1" dirty="0"/>
              <a:t>; messa in stato d’accusa </a:t>
            </a:r>
            <a:r>
              <a:rPr lang="it-IT" b="1" dirty="0" err="1"/>
              <a:t>PdR</a:t>
            </a:r>
            <a:r>
              <a:rPr lang="it-IT" b="1" dirty="0"/>
              <a:t>, elegge 1/3 Corte cost. e 8 membri del CSM)</a:t>
            </a:r>
          </a:p>
          <a:p>
            <a:r>
              <a:rPr lang="it-IT" b="1" dirty="0">
                <a:solidFill>
                  <a:srgbClr val="FF0000"/>
                </a:solidFill>
              </a:rPr>
              <a:t>Altre funzioni</a:t>
            </a:r>
            <a:r>
              <a:rPr lang="it-IT" b="1" dirty="0"/>
              <a:t> (delibera stato di guerra, art. 78; concessione amnistia e indulto, art. 79; nomina comm. d’inchiesta, art. 82)</a:t>
            </a:r>
          </a:p>
        </p:txBody>
      </p:sp>
    </p:spTree>
    <p:extLst>
      <p:ext uri="{BB962C8B-B14F-4D97-AF65-F5344CB8AC3E}">
        <p14:creationId xmlns:p14="http://schemas.microsoft.com/office/powerpoint/2010/main" val="250318699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410702-4311-48EC-9A9C-FEC990AE0422}"/>
              </a:ext>
            </a:extLst>
          </p:cNvPr>
          <p:cNvSpPr>
            <a:spLocks noGrp="1"/>
          </p:cNvSpPr>
          <p:nvPr>
            <p:ph type="title"/>
          </p:nvPr>
        </p:nvSpPr>
        <p:spPr/>
        <p:txBody>
          <a:bodyPr/>
          <a:lstStyle/>
          <a:p>
            <a:r>
              <a:rPr lang="it-IT" b="1" dirty="0">
                <a:highlight>
                  <a:srgbClr val="FFFF00"/>
                </a:highlight>
              </a:rPr>
              <a:t>Focus: i partiti politici</a:t>
            </a:r>
          </a:p>
        </p:txBody>
      </p:sp>
      <p:sp>
        <p:nvSpPr>
          <p:cNvPr id="3" name="Segnaposto contenuto 2">
            <a:extLst>
              <a:ext uri="{FF2B5EF4-FFF2-40B4-BE49-F238E27FC236}">
                <a16:creationId xmlns:a16="http://schemas.microsoft.com/office/drawing/2014/main" id="{673F8B4C-B705-41A4-AEB6-ED6FCB5F3C98}"/>
              </a:ext>
            </a:extLst>
          </p:cNvPr>
          <p:cNvSpPr>
            <a:spLocks noGrp="1"/>
          </p:cNvSpPr>
          <p:nvPr>
            <p:ph idx="1"/>
          </p:nvPr>
        </p:nvSpPr>
        <p:spPr/>
        <p:txBody>
          <a:bodyPr/>
          <a:lstStyle/>
          <a:p>
            <a:pPr algn="just"/>
            <a:r>
              <a:rPr lang="it-IT" b="1" dirty="0"/>
              <a:t>Artt. 2 e 18: libertà dei cittadini di associarsi</a:t>
            </a:r>
          </a:p>
          <a:p>
            <a:pPr algn="just"/>
            <a:r>
              <a:rPr lang="it-IT" b="1" dirty="0">
                <a:highlight>
                  <a:srgbClr val="FFFF00"/>
                </a:highlight>
              </a:rPr>
              <a:t>Organizzazioni stabili</a:t>
            </a:r>
            <a:r>
              <a:rPr lang="it-IT" b="1" dirty="0"/>
              <a:t>, rappresentative di interessi di classi o settori specifici della società</a:t>
            </a:r>
          </a:p>
          <a:p>
            <a:pPr algn="just"/>
            <a:r>
              <a:rPr lang="it-IT" b="1" dirty="0"/>
              <a:t>Art. 49: </a:t>
            </a:r>
            <a:r>
              <a:rPr lang="it-IT" b="1" dirty="0">
                <a:highlight>
                  <a:srgbClr val="FFFF00"/>
                </a:highlight>
              </a:rPr>
              <a:t>i partiti devono concorrere con metodo democratico a determinare la politica nazionale</a:t>
            </a:r>
          </a:p>
        </p:txBody>
      </p:sp>
    </p:spTree>
    <p:extLst>
      <p:ext uri="{BB962C8B-B14F-4D97-AF65-F5344CB8AC3E}">
        <p14:creationId xmlns:p14="http://schemas.microsoft.com/office/powerpoint/2010/main" val="269769439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F1C0AB-8F86-4C41-A54E-F802648B11B7}"/>
              </a:ext>
            </a:extLst>
          </p:cNvPr>
          <p:cNvSpPr>
            <a:spLocks noGrp="1"/>
          </p:cNvSpPr>
          <p:nvPr>
            <p:ph type="title"/>
          </p:nvPr>
        </p:nvSpPr>
        <p:spPr>
          <a:xfrm>
            <a:off x="457200" y="274638"/>
            <a:ext cx="8229600" cy="634082"/>
          </a:xfrm>
        </p:spPr>
        <p:txBody>
          <a:bodyPr>
            <a:noAutofit/>
          </a:bodyPr>
          <a:lstStyle/>
          <a:p>
            <a:r>
              <a:rPr lang="it-IT" sz="3600" b="1" dirty="0">
                <a:solidFill>
                  <a:schemeClr val="accent3">
                    <a:lumMod val="75000"/>
                  </a:schemeClr>
                </a:solidFill>
                <a:highlight>
                  <a:srgbClr val="00FFFF"/>
                </a:highlight>
              </a:rPr>
              <a:t>Gli istituti di democrazia diretta</a:t>
            </a:r>
          </a:p>
        </p:txBody>
      </p:sp>
      <p:sp>
        <p:nvSpPr>
          <p:cNvPr id="3" name="Segnaposto contenuto 2">
            <a:extLst>
              <a:ext uri="{FF2B5EF4-FFF2-40B4-BE49-F238E27FC236}">
                <a16:creationId xmlns:a16="http://schemas.microsoft.com/office/drawing/2014/main" id="{1906C9D4-46A3-4645-AE80-DFEFCDA637F4}"/>
              </a:ext>
            </a:extLst>
          </p:cNvPr>
          <p:cNvSpPr>
            <a:spLocks noGrp="1"/>
          </p:cNvSpPr>
          <p:nvPr>
            <p:ph idx="1"/>
          </p:nvPr>
        </p:nvSpPr>
        <p:spPr>
          <a:xfrm>
            <a:off x="434481" y="908720"/>
            <a:ext cx="8229600" cy="5472608"/>
          </a:xfrm>
        </p:spPr>
        <p:txBody>
          <a:bodyPr>
            <a:normAutofit fontScale="25000" lnSpcReduction="20000"/>
          </a:bodyPr>
          <a:lstStyle/>
          <a:p>
            <a:pPr algn="l"/>
            <a:endParaRPr lang="it-IT" dirty="0">
              <a:solidFill>
                <a:srgbClr val="202122"/>
              </a:solidFill>
              <a:latin typeface="Arial" panose="020B0604020202020204" pitchFamily="34" charset="0"/>
            </a:endParaRPr>
          </a:p>
          <a:p>
            <a:pPr marL="0" indent="0" algn="ctr">
              <a:buNone/>
            </a:pPr>
            <a:r>
              <a:rPr lang="it-IT" sz="9600" b="1" u="sng" dirty="0">
                <a:solidFill>
                  <a:srgbClr val="202122"/>
                </a:solidFill>
                <a:highlight>
                  <a:srgbClr val="FFFF00"/>
                </a:highlight>
                <a:latin typeface="Arial" panose="020B0604020202020204" pitchFamily="34" charset="0"/>
              </a:rPr>
              <a:t>A</a:t>
            </a:r>
            <a:r>
              <a:rPr lang="it-IT" sz="9600" b="1" i="0" u="sng" dirty="0">
                <a:solidFill>
                  <a:srgbClr val="202122"/>
                </a:solidFill>
                <a:effectLst/>
                <a:highlight>
                  <a:srgbClr val="FFFF00"/>
                </a:highlight>
                <a:latin typeface="Arial" panose="020B0604020202020204" pitchFamily="34" charset="0"/>
              </a:rPr>
              <a:t> livello nazionale:</a:t>
            </a:r>
          </a:p>
          <a:p>
            <a:pPr algn="l"/>
            <a:endParaRPr lang="it-IT" sz="9600" b="0" i="0" u="sng" dirty="0">
              <a:solidFill>
                <a:srgbClr val="202122"/>
              </a:solidFill>
              <a:effectLst/>
              <a:latin typeface="Arial" panose="020B0604020202020204" pitchFamily="34" charset="0"/>
            </a:endParaRPr>
          </a:p>
          <a:p>
            <a:pPr algn="just"/>
            <a:r>
              <a:rPr lang="it-IT" sz="9600" b="1" i="0" strike="noStrike" dirty="0">
                <a:solidFill>
                  <a:srgbClr val="0645AD"/>
                </a:solidFill>
                <a:effectLst/>
                <a:latin typeface="Arial" panose="020B0604020202020204" pitchFamily="34" charset="0"/>
                <a:hlinkClick r:id="rId2" tooltip="Referendum abrogativo"/>
              </a:rPr>
              <a:t>Referendum abrogativo</a:t>
            </a:r>
            <a:r>
              <a:rPr lang="it-IT" sz="9600" b="1" i="0" dirty="0">
                <a:solidFill>
                  <a:srgbClr val="202122"/>
                </a:solidFill>
                <a:effectLst/>
                <a:latin typeface="Arial" panose="020B0604020202020204" pitchFamily="34" charset="0"/>
              </a:rPr>
              <a:t> (</a:t>
            </a:r>
            <a:r>
              <a:rPr lang="it-IT" sz="9600" b="1" i="0" u="none" strike="noStrike" dirty="0">
                <a:solidFill>
                  <a:srgbClr val="3366BB"/>
                </a:solidFill>
                <a:effectLst/>
                <a:latin typeface="Arial" panose="020B0604020202020204" pitchFamily="34" charset="0"/>
                <a:hlinkClick r:id="rId3" tooltip="wikisource:it:Italia, Repubblica - Costituzione"/>
              </a:rPr>
              <a:t>art. 75</a:t>
            </a:r>
            <a:r>
              <a:rPr lang="it-IT" sz="9600" b="1" i="0" dirty="0">
                <a:solidFill>
                  <a:srgbClr val="202122"/>
                </a:solidFill>
                <a:effectLst/>
                <a:latin typeface="Arial" panose="020B0604020202020204" pitchFamily="34" charset="0"/>
              </a:rPr>
              <a:t> </a:t>
            </a:r>
            <a:r>
              <a:rPr lang="it-IT" sz="9600" b="1" dirty="0">
                <a:solidFill>
                  <a:srgbClr val="0645AD"/>
                </a:solidFill>
                <a:latin typeface="Arial" panose="020B0604020202020204" pitchFamily="34" charset="0"/>
              </a:rPr>
              <a:t>Cost.</a:t>
            </a:r>
            <a:r>
              <a:rPr lang="it-IT" sz="9600" b="1" i="0" dirty="0">
                <a:solidFill>
                  <a:srgbClr val="202122"/>
                </a:solidFill>
                <a:effectLst/>
                <a:latin typeface="Arial" panose="020B0604020202020204" pitchFamily="34" charset="0"/>
              </a:rPr>
              <a:t>) consente </a:t>
            </a:r>
            <a:r>
              <a:rPr lang="it-IT" sz="9600" b="1" i="0" dirty="0">
                <a:solidFill>
                  <a:srgbClr val="202122"/>
                </a:solidFill>
                <a:effectLst/>
                <a:highlight>
                  <a:srgbClr val="FFFF00"/>
                </a:highlight>
                <a:latin typeface="Arial" panose="020B0604020202020204" pitchFamily="34" charset="0"/>
              </a:rPr>
              <a:t>l'abrogazione di leggi e atti aventi forza di legge </a:t>
            </a:r>
            <a:r>
              <a:rPr lang="it-IT" sz="9600" b="1" i="0" dirty="0">
                <a:solidFill>
                  <a:srgbClr val="202122"/>
                </a:solidFill>
                <a:effectLst/>
                <a:latin typeface="Arial" panose="020B0604020202020204" pitchFamily="34" charset="0"/>
              </a:rPr>
              <a:t>varati dal Parlamento. La L. 352/1970 richiede la presentazione di </a:t>
            </a:r>
            <a:r>
              <a:rPr lang="it-IT" sz="9600" b="1" i="0" dirty="0">
                <a:solidFill>
                  <a:srgbClr val="202122"/>
                </a:solidFill>
                <a:effectLst/>
                <a:highlight>
                  <a:srgbClr val="FFFF00"/>
                </a:highlight>
                <a:latin typeface="Arial" panose="020B0604020202020204" pitchFamily="34" charset="0"/>
              </a:rPr>
              <a:t>500.000 firme autenticate</a:t>
            </a:r>
            <a:r>
              <a:rPr lang="it-IT" sz="9600" b="1" i="0" dirty="0">
                <a:solidFill>
                  <a:srgbClr val="202122"/>
                </a:solidFill>
                <a:effectLst/>
                <a:latin typeface="Arial" panose="020B0604020202020204" pitchFamily="34" charset="0"/>
              </a:rPr>
              <a:t>, le quali devono essere raccolte in un arco massimo di tempo di tre mesi.</a:t>
            </a:r>
            <a:r>
              <a:rPr lang="it-IT" sz="9600" b="1" dirty="0">
                <a:solidFill>
                  <a:srgbClr val="1C2024"/>
                </a:solidFill>
                <a:latin typeface="Titillium Web"/>
              </a:rPr>
              <a:t> </a:t>
            </a:r>
          </a:p>
          <a:p>
            <a:pPr algn="just"/>
            <a:r>
              <a:rPr lang="it-IT" sz="9600" b="1" i="0" dirty="0">
                <a:solidFill>
                  <a:srgbClr val="1C2024"/>
                </a:solidFill>
                <a:effectLst/>
                <a:latin typeface="Arial" panose="020B0604020202020204" pitchFamily="34" charset="0"/>
                <a:cs typeface="Arial" panose="020B0604020202020204" pitchFamily="34" charset="0"/>
              </a:rPr>
              <a:t>La </a:t>
            </a:r>
            <a:r>
              <a:rPr lang="it-IT" sz="9600" b="1" i="0" dirty="0">
                <a:solidFill>
                  <a:srgbClr val="1C2024"/>
                </a:solidFill>
                <a:effectLst/>
                <a:highlight>
                  <a:srgbClr val="FFFF00"/>
                </a:highlight>
                <a:latin typeface="Arial" panose="020B0604020202020204" pitchFamily="34" charset="0"/>
                <a:cs typeface="Arial" panose="020B0604020202020204" pitchFamily="34" charset="0"/>
              </a:rPr>
              <a:t>Corte Costituzionale si pronuncia sull’ammissibilità    del referendum</a:t>
            </a:r>
            <a:r>
              <a:rPr lang="it-IT" sz="9600" b="1" i="0" dirty="0">
                <a:solidFill>
                  <a:srgbClr val="1C2024"/>
                </a:solidFill>
                <a:effectLst/>
                <a:latin typeface="Arial" panose="020B0604020202020204" pitchFamily="34" charset="0"/>
                <a:cs typeface="Arial" panose="020B0604020202020204" pitchFamily="34" charset="0"/>
              </a:rPr>
              <a:t>. </a:t>
            </a:r>
            <a:r>
              <a:rPr lang="it-IT" sz="9600" b="1" i="0" dirty="0">
                <a:solidFill>
                  <a:srgbClr val="1C2024"/>
                </a:solidFill>
                <a:effectLst/>
                <a:highlight>
                  <a:srgbClr val="FFFF00"/>
                </a:highlight>
                <a:latin typeface="Arial" panose="020B0604020202020204" pitchFamily="34" charset="0"/>
                <a:cs typeface="Arial" panose="020B0604020202020204" pitchFamily="34" charset="0"/>
              </a:rPr>
              <a:t>Sono escluse dal referendum abrogativo le leggi tributarie, di bilancio, di amnistia e di indulto, di autorizzazione a ratificare trattati internazionali</a:t>
            </a:r>
            <a:r>
              <a:rPr lang="it-IT" sz="9600" b="1" i="0" dirty="0">
                <a:solidFill>
                  <a:srgbClr val="1C2024"/>
                </a:solidFill>
                <a:effectLst/>
                <a:latin typeface="Arial" panose="020B0604020202020204" pitchFamily="34" charset="0"/>
                <a:cs typeface="Arial" panose="020B0604020202020204" pitchFamily="34" charset="0"/>
              </a:rPr>
              <a:t>. Non è possibile abrogare disposizioni di rango costituzionale, gerarchicamente sovraordinate alla legge ordinaria. </a:t>
            </a:r>
          </a:p>
          <a:p>
            <a:pPr algn="just"/>
            <a:endParaRPr lang="it-IT" sz="9600" b="1" u="none" strike="noStrike" dirty="0">
              <a:solidFill>
                <a:srgbClr val="1C2024"/>
              </a:solidFill>
              <a:latin typeface="Arial" panose="020B0604020202020204" pitchFamily="34" charset="0"/>
              <a:cs typeface="Arial" panose="020B0604020202020204" pitchFamily="34" charset="0"/>
              <a:hlinkClick r:id="rId4" tooltip="Referendum Confermativo (la pagina non esiste)"/>
            </a:endParaRPr>
          </a:p>
          <a:p>
            <a:endParaRPr lang="it-IT" dirty="0"/>
          </a:p>
        </p:txBody>
      </p:sp>
    </p:spTree>
    <p:extLst>
      <p:ext uri="{BB962C8B-B14F-4D97-AF65-F5344CB8AC3E}">
        <p14:creationId xmlns:p14="http://schemas.microsoft.com/office/powerpoint/2010/main" val="27147945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51DBF2-8628-4D40-A03D-FBFF1306AA28}"/>
              </a:ext>
            </a:extLst>
          </p:cNvPr>
          <p:cNvSpPr>
            <a:spLocks noGrp="1"/>
          </p:cNvSpPr>
          <p:nvPr>
            <p:ph type="title"/>
          </p:nvPr>
        </p:nvSpPr>
        <p:spPr>
          <a:xfrm>
            <a:off x="457200" y="274638"/>
            <a:ext cx="8229600" cy="634082"/>
          </a:xfrm>
        </p:spPr>
        <p:txBody>
          <a:bodyPr>
            <a:noAutofit/>
          </a:bodyPr>
          <a:lstStyle/>
          <a:p>
            <a:r>
              <a:rPr lang="it-IT" sz="3600" b="1" dirty="0">
                <a:solidFill>
                  <a:schemeClr val="accent3">
                    <a:lumMod val="75000"/>
                  </a:schemeClr>
                </a:solidFill>
                <a:highlight>
                  <a:srgbClr val="00FFFF"/>
                </a:highlight>
              </a:rPr>
              <a:t>Gli istituti di democrazia diretta</a:t>
            </a:r>
            <a:endParaRPr lang="it-IT" sz="3600" dirty="0">
              <a:highlight>
                <a:srgbClr val="00FFFF"/>
              </a:highlight>
            </a:endParaRPr>
          </a:p>
        </p:txBody>
      </p:sp>
      <p:sp>
        <p:nvSpPr>
          <p:cNvPr id="3" name="Segnaposto contenuto 2">
            <a:extLst>
              <a:ext uri="{FF2B5EF4-FFF2-40B4-BE49-F238E27FC236}">
                <a16:creationId xmlns:a16="http://schemas.microsoft.com/office/drawing/2014/main" id="{4C47AFCD-8E36-4568-9BA2-1C720F12BAD2}"/>
              </a:ext>
            </a:extLst>
          </p:cNvPr>
          <p:cNvSpPr>
            <a:spLocks noGrp="1"/>
          </p:cNvSpPr>
          <p:nvPr>
            <p:ph idx="1"/>
          </p:nvPr>
        </p:nvSpPr>
        <p:spPr>
          <a:xfrm>
            <a:off x="457200" y="1052736"/>
            <a:ext cx="8229600" cy="5073427"/>
          </a:xfrm>
        </p:spPr>
        <p:txBody>
          <a:bodyPr>
            <a:normAutofit fontScale="85000" lnSpcReduction="10000"/>
          </a:bodyPr>
          <a:lstStyle/>
          <a:p>
            <a:pPr marL="0" indent="0" algn="ctr">
              <a:buNone/>
            </a:pPr>
            <a:r>
              <a:rPr lang="it-IT" sz="2800" b="1" i="0" u="sng" strike="noStrike" dirty="0">
                <a:effectLst/>
                <a:highlight>
                  <a:srgbClr val="FFFF00"/>
                </a:highlight>
                <a:latin typeface="Arial" panose="020B0604020202020204" pitchFamily="34" charset="0"/>
                <a:hlinkClick r:id="rId2" tooltip="Referendum Confermativo (la pagina non esiste)">
                  <a:extLst>
                    <a:ext uri="{A12FA001-AC4F-418D-AE19-62706E023703}">
                      <ahyp:hlinkClr xmlns:ahyp="http://schemas.microsoft.com/office/drawing/2018/hyperlinkcolor" val="tx"/>
                    </a:ext>
                  </a:extLst>
                </a:hlinkClick>
              </a:rPr>
              <a:t>A livello nazionale</a:t>
            </a:r>
          </a:p>
          <a:p>
            <a:endParaRPr lang="it-IT" sz="3200" b="1" i="0" u="none" strike="noStrike" dirty="0">
              <a:solidFill>
                <a:srgbClr val="0000FF"/>
              </a:solidFill>
              <a:effectLst/>
              <a:latin typeface="Arial" panose="020B0604020202020204" pitchFamily="34" charset="0"/>
              <a:hlinkClick r:id="rId2" tooltip="Referendum Confermativo (la pagina non esiste)">
                <a:extLst>
                  <a:ext uri="{A12FA001-AC4F-418D-AE19-62706E023703}">
                    <ahyp:hlinkClr xmlns:ahyp="http://schemas.microsoft.com/office/drawing/2018/hyperlinkcolor" val="tx"/>
                  </a:ext>
                </a:extLst>
              </a:hlinkClick>
            </a:endParaRPr>
          </a:p>
          <a:p>
            <a:pPr algn="just"/>
            <a:r>
              <a:rPr lang="it-IT" sz="3200" b="1" i="0" u="none" strike="noStrike" dirty="0">
                <a:solidFill>
                  <a:srgbClr val="0000FF"/>
                </a:solidFill>
                <a:effectLst/>
                <a:latin typeface="Arial" panose="020B0604020202020204" pitchFamily="34" charset="0"/>
                <a:hlinkClick r:id="rId2" tooltip="Referendum Confermativo (la pagina non esiste)">
                  <a:extLst>
                    <a:ext uri="{A12FA001-AC4F-418D-AE19-62706E023703}">
                      <ahyp:hlinkClr xmlns:ahyp="http://schemas.microsoft.com/office/drawing/2018/hyperlinkcolor" val="tx"/>
                    </a:ext>
                  </a:extLst>
                </a:hlinkClick>
              </a:rPr>
              <a:t>Referendum Confermativo</a:t>
            </a:r>
            <a:r>
              <a:rPr lang="it-IT" sz="3200" b="1" i="0" dirty="0">
                <a:solidFill>
                  <a:srgbClr val="202122"/>
                </a:solidFill>
                <a:effectLst/>
                <a:latin typeface="Arial" panose="020B0604020202020204" pitchFamily="34" charset="0"/>
              </a:rPr>
              <a:t> (</a:t>
            </a:r>
            <a:r>
              <a:rPr lang="it-IT" sz="3200" b="1" i="0" u="none" strike="noStrike" dirty="0">
                <a:solidFill>
                  <a:srgbClr val="3366BB"/>
                </a:solidFill>
                <a:effectLst/>
                <a:latin typeface="Arial" panose="020B0604020202020204" pitchFamily="34" charset="0"/>
                <a:hlinkClick r:id="rId3" tooltip="wikisource:it:Italia, Repubblica - Costituzione"/>
              </a:rPr>
              <a:t>art. 138</a:t>
            </a:r>
            <a:r>
              <a:rPr lang="it-IT" b="1" u="none" strike="noStrike" dirty="0">
                <a:solidFill>
                  <a:srgbClr val="202122"/>
                </a:solidFill>
                <a:latin typeface="Arial" panose="020B0604020202020204" pitchFamily="34" charset="0"/>
              </a:rPr>
              <a:t> </a:t>
            </a:r>
            <a:r>
              <a:rPr lang="it-IT" b="1" u="sng" strike="noStrike" dirty="0">
                <a:solidFill>
                  <a:schemeClr val="accent1">
                    <a:lumMod val="75000"/>
                  </a:schemeClr>
                </a:solidFill>
                <a:latin typeface="Arial" panose="020B0604020202020204" pitchFamily="34" charset="0"/>
              </a:rPr>
              <a:t>Cost.</a:t>
            </a:r>
            <a:r>
              <a:rPr lang="it-IT" sz="3200" b="1" i="0" u="sng" dirty="0">
                <a:solidFill>
                  <a:schemeClr val="accent1">
                    <a:lumMod val="75000"/>
                  </a:schemeClr>
                </a:solidFill>
                <a:effectLst/>
                <a:latin typeface="Arial" panose="020B0604020202020204" pitchFamily="34" charset="0"/>
              </a:rPr>
              <a:t>)</a:t>
            </a:r>
            <a:r>
              <a:rPr lang="it-IT" sz="3200" b="1" i="0" dirty="0">
                <a:solidFill>
                  <a:schemeClr val="accent1">
                    <a:lumMod val="75000"/>
                  </a:schemeClr>
                </a:solidFill>
                <a:effectLst/>
                <a:latin typeface="Arial" panose="020B0604020202020204" pitchFamily="34" charset="0"/>
              </a:rPr>
              <a:t>. </a:t>
            </a:r>
            <a:r>
              <a:rPr lang="it-IT" sz="3200" b="1" i="0" dirty="0">
                <a:solidFill>
                  <a:srgbClr val="202122"/>
                </a:solidFill>
                <a:effectLst/>
                <a:latin typeface="Arial" panose="020B0604020202020204" pitchFamily="34" charset="0"/>
              </a:rPr>
              <a:t>È detto anche "referendum costituzionale". Ha luogo se una </a:t>
            </a:r>
            <a:r>
              <a:rPr lang="it-IT" sz="3200" b="1" i="0" dirty="0">
                <a:solidFill>
                  <a:srgbClr val="202122"/>
                </a:solidFill>
                <a:effectLst/>
                <a:highlight>
                  <a:srgbClr val="FFFF00"/>
                </a:highlight>
                <a:latin typeface="Arial" panose="020B0604020202020204" pitchFamily="34" charset="0"/>
              </a:rPr>
              <a:t>modifica della Costituzione </a:t>
            </a:r>
            <a:r>
              <a:rPr lang="it-IT" sz="3200" b="1" i="0" dirty="0">
                <a:solidFill>
                  <a:srgbClr val="202122"/>
                </a:solidFill>
                <a:effectLst/>
                <a:latin typeface="Arial" panose="020B0604020202020204" pitchFamily="34" charset="0"/>
              </a:rPr>
              <a:t>è stata approvata da ciascuna delle Camere con una maggioranza inferiore ai due terzi dei suoi componenti, in questo caso per avere luogo il referendum deve essere richiesto (entro tre mesi) da </a:t>
            </a:r>
            <a:r>
              <a:rPr lang="it-IT" sz="3200" b="1" i="0" dirty="0">
                <a:solidFill>
                  <a:srgbClr val="202122"/>
                </a:solidFill>
                <a:effectLst/>
                <a:highlight>
                  <a:srgbClr val="FFFF00"/>
                </a:highlight>
                <a:latin typeface="Arial" panose="020B0604020202020204" pitchFamily="34" charset="0"/>
              </a:rPr>
              <a:t>un quinto dei membri di una Camera o cinquecentomila elettori o cinque Consigli regionali.</a:t>
            </a:r>
            <a:r>
              <a:rPr lang="it-IT" sz="3200" b="1" i="0" dirty="0">
                <a:solidFill>
                  <a:srgbClr val="202122"/>
                </a:solidFill>
                <a:effectLst/>
                <a:latin typeface="Arial" panose="020B0604020202020204" pitchFamily="34" charset="0"/>
              </a:rPr>
              <a:t> </a:t>
            </a:r>
            <a:r>
              <a:rPr lang="it-IT" sz="3200" b="1" i="0" dirty="0">
                <a:solidFill>
                  <a:srgbClr val="202122"/>
                </a:solidFill>
                <a:effectLst/>
                <a:highlight>
                  <a:srgbClr val="FFFF00"/>
                </a:highlight>
                <a:latin typeface="Arial" panose="020B0604020202020204" pitchFamily="34" charset="0"/>
              </a:rPr>
              <a:t>Il referendum costituzionale non esige quorum di votanti</a:t>
            </a:r>
            <a:r>
              <a:rPr lang="it-IT" sz="3200" b="1" i="0" dirty="0">
                <a:solidFill>
                  <a:srgbClr val="202122"/>
                </a:solidFill>
                <a:effectLst/>
                <a:latin typeface="Arial" panose="020B0604020202020204" pitchFamily="34" charset="0"/>
              </a:rPr>
              <a:t>.</a:t>
            </a:r>
          </a:p>
          <a:p>
            <a:endParaRPr lang="it-IT" dirty="0"/>
          </a:p>
        </p:txBody>
      </p:sp>
    </p:spTree>
    <p:extLst>
      <p:ext uri="{BB962C8B-B14F-4D97-AF65-F5344CB8AC3E}">
        <p14:creationId xmlns:p14="http://schemas.microsoft.com/office/powerpoint/2010/main" val="381415234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7EA316-A15F-4898-81A8-373075366437}"/>
              </a:ext>
            </a:extLst>
          </p:cNvPr>
          <p:cNvSpPr>
            <a:spLocks noGrp="1"/>
          </p:cNvSpPr>
          <p:nvPr>
            <p:ph type="title"/>
          </p:nvPr>
        </p:nvSpPr>
        <p:spPr>
          <a:xfrm>
            <a:off x="457200" y="274638"/>
            <a:ext cx="8229600" cy="457199"/>
          </a:xfrm>
        </p:spPr>
        <p:txBody>
          <a:bodyPr>
            <a:normAutofit fontScale="90000"/>
          </a:bodyPr>
          <a:lstStyle/>
          <a:p>
            <a:r>
              <a:rPr lang="it-IT" sz="3600" b="1" dirty="0">
                <a:solidFill>
                  <a:schemeClr val="accent3">
                    <a:lumMod val="75000"/>
                  </a:schemeClr>
                </a:solidFill>
                <a:highlight>
                  <a:srgbClr val="00FFFF"/>
                </a:highlight>
              </a:rPr>
              <a:t>Gli istituti di democrazia diretta</a:t>
            </a:r>
            <a:endParaRPr lang="it-IT" sz="3600" dirty="0">
              <a:highlight>
                <a:srgbClr val="00FFFF"/>
              </a:highlight>
            </a:endParaRPr>
          </a:p>
        </p:txBody>
      </p:sp>
      <p:sp>
        <p:nvSpPr>
          <p:cNvPr id="3" name="Segnaposto contenuto 2">
            <a:extLst>
              <a:ext uri="{FF2B5EF4-FFF2-40B4-BE49-F238E27FC236}">
                <a16:creationId xmlns:a16="http://schemas.microsoft.com/office/drawing/2014/main" id="{ED2988DC-EDAA-407E-9DB9-641B0868229C}"/>
              </a:ext>
            </a:extLst>
          </p:cNvPr>
          <p:cNvSpPr>
            <a:spLocks noGrp="1"/>
          </p:cNvSpPr>
          <p:nvPr>
            <p:ph idx="1"/>
          </p:nvPr>
        </p:nvSpPr>
        <p:spPr>
          <a:xfrm>
            <a:off x="457200" y="908720"/>
            <a:ext cx="8229600" cy="5616624"/>
          </a:xfrm>
        </p:spPr>
        <p:txBody>
          <a:bodyPr>
            <a:normAutofit fontScale="25000" lnSpcReduction="20000"/>
          </a:bodyPr>
          <a:lstStyle/>
          <a:p>
            <a:pPr marL="457200" lvl="1" indent="0" algn="ctr">
              <a:buNone/>
            </a:pPr>
            <a:r>
              <a:rPr lang="it-IT" sz="9600" b="1" i="0" u="sng" strike="noStrike" dirty="0">
                <a:effectLst/>
                <a:highlight>
                  <a:srgbClr val="FFFF00"/>
                </a:highlight>
                <a:latin typeface="Arial" panose="020B0604020202020204" pitchFamily="34" charset="0"/>
                <a:hlinkClick r:id="rId2" tooltip="Referendum Confermativo (la pagina non esiste)">
                  <a:extLst>
                    <a:ext uri="{A12FA001-AC4F-418D-AE19-62706E023703}">
                      <ahyp:hlinkClr xmlns:ahyp="http://schemas.microsoft.com/office/drawing/2018/hyperlinkcolor" val="tx"/>
                    </a:ext>
                  </a:extLst>
                </a:hlinkClick>
              </a:rPr>
              <a:t>A livello nazionale</a:t>
            </a:r>
          </a:p>
          <a:p>
            <a:pPr marL="457200" lvl="1" indent="0" algn="ctr">
              <a:buNone/>
            </a:pPr>
            <a:endParaRPr lang="it-IT" sz="7400" b="1" i="0" u="sng" strike="noStrike" dirty="0">
              <a:effectLst/>
              <a:highlight>
                <a:srgbClr val="FFFF00"/>
              </a:highlight>
              <a:latin typeface="Arial" panose="020B0604020202020204" pitchFamily="34" charset="0"/>
              <a:hlinkClick r:id="rId2" tooltip="Referendum Confermativo (la pagina non esiste)">
                <a:extLst>
                  <a:ext uri="{A12FA001-AC4F-418D-AE19-62706E023703}">
                    <ahyp:hlinkClr xmlns:ahyp="http://schemas.microsoft.com/office/drawing/2018/hyperlinkcolor" val="tx"/>
                  </a:ext>
                </a:extLst>
              </a:hlinkClick>
            </a:endParaRPr>
          </a:p>
          <a:p>
            <a:pPr marL="457200" lvl="1" indent="0" algn="l">
              <a:buNone/>
            </a:pPr>
            <a:endParaRPr lang="it-IT" sz="5900" b="1" i="0" u="none" strike="noStrike" dirty="0">
              <a:solidFill>
                <a:srgbClr val="0645AD"/>
              </a:solidFill>
              <a:effectLst/>
              <a:latin typeface="Arial" panose="020B0604020202020204" pitchFamily="34" charset="0"/>
              <a:hlinkClick r:id="rId3" tooltip="Legge di iniziativa popolare nella Repubblica Italiana"/>
            </a:endParaRPr>
          </a:p>
          <a:p>
            <a:pPr marL="742950" lvl="1" indent="-285750" algn="just">
              <a:buFont typeface="Arial" panose="020B0604020202020204" pitchFamily="34" charset="0"/>
              <a:buChar char="•"/>
            </a:pPr>
            <a:r>
              <a:rPr lang="it-IT" sz="9600" b="1" i="0" u="none" strike="noStrike" dirty="0">
                <a:solidFill>
                  <a:srgbClr val="0645AD"/>
                </a:solidFill>
                <a:effectLst/>
                <a:latin typeface="Arial" panose="020B0604020202020204" pitchFamily="34" charset="0"/>
                <a:hlinkClick r:id="rId3" tooltip="Legge di iniziativa popolare nella Repubblica Italiana"/>
              </a:rPr>
              <a:t>Legge di iniziativa popolare</a:t>
            </a:r>
            <a:r>
              <a:rPr lang="it-IT" sz="9600" b="0" i="0" dirty="0">
                <a:solidFill>
                  <a:srgbClr val="202122"/>
                </a:solidFill>
                <a:effectLst/>
                <a:latin typeface="Arial" panose="020B0604020202020204" pitchFamily="34" charset="0"/>
              </a:rPr>
              <a:t> (</a:t>
            </a:r>
            <a:r>
              <a:rPr lang="it-IT" sz="9600" b="1" i="0" u="none" strike="noStrike" dirty="0">
                <a:solidFill>
                  <a:srgbClr val="3366BB"/>
                </a:solidFill>
                <a:effectLst/>
                <a:latin typeface="Arial" panose="020B0604020202020204" pitchFamily="34" charset="0"/>
                <a:hlinkClick r:id="rId4" tooltip="wikisource:it:Italia, Repubblica - Costituzione"/>
              </a:rPr>
              <a:t>art. 71</a:t>
            </a:r>
            <a:r>
              <a:rPr lang="it-IT" sz="9600" b="1" i="0" u="sng" dirty="0">
                <a:solidFill>
                  <a:srgbClr val="202122"/>
                </a:solidFill>
                <a:effectLst/>
                <a:latin typeface="Arial" panose="020B0604020202020204" pitchFamily="34" charset="0"/>
              </a:rPr>
              <a:t> </a:t>
            </a:r>
            <a:r>
              <a:rPr lang="it-IT" sz="9600" b="1" u="sng" dirty="0">
                <a:solidFill>
                  <a:srgbClr val="0645AD"/>
                </a:solidFill>
                <a:latin typeface="Arial" panose="020B0604020202020204" pitchFamily="34" charset="0"/>
              </a:rPr>
              <a:t>Cost</a:t>
            </a:r>
            <a:r>
              <a:rPr lang="it-IT" sz="9600" b="1" i="0" dirty="0">
                <a:solidFill>
                  <a:srgbClr val="202122"/>
                </a:solidFill>
                <a:effectLst/>
                <a:latin typeface="Arial" panose="020B0604020202020204" pitchFamily="34" charset="0"/>
              </a:rPr>
              <a:t>). Consente di presentare al Parlamento disegni di legge, sostenuti da almeno </a:t>
            </a:r>
            <a:r>
              <a:rPr lang="it-IT" sz="9600" b="1" i="0" dirty="0">
                <a:solidFill>
                  <a:srgbClr val="202122"/>
                </a:solidFill>
                <a:effectLst/>
                <a:highlight>
                  <a:srgbClr val="FFFF00"/>
                </a:highlight>
                <a:latin typeface="Arial" panose="020B0604020202020204" pitchFamily="34" charset="0"/>
              </a:rPr>
              <a:t>50.000 </a:t>
            </a:r>
            <a:r>
              <a:rPr lang="it-IT" sz="9600" b="1" i="0" dirty="0">
                <a:solidFill>
                  <a:srgbClr val="202122"/>
                </a:solidFill>
                <a:effectLst/>
                <a:latin typeface="Arial" panose="020B0604020202020204" pitchFamily="34" charset="0"/>
              </a:rPr>
              <a:t>firme. La discussione della proposta e la delibera resta competenza del Parlamento. In Italia, dal 1979,  sono state approvate solo 4 leggi di iniziativa popolare (sulle 260 presentate). La più famosa è la L. 109/1996 (c.d. Legge Libera) sulla confisca e la destinazione dei beni appartenuti ai mafiosi. L’ultima è stata la L.30/2000 «Legge quadro in materia di riordino dei cicli di istruzione». Di recente l’Anagrafe Italiana Antifascista, con in testa il Sindaco di Sant’Anna di Stazzema Maurizio Verona, ha inoltrato in Parlamento</a:t>
            </a:r>
            <a:r>
              <a:rPr lang="it-IT" sz="9600" b="1" dirty="0">
                <a:solidFill>
                  <a:srgbClr val="202122"/>
                </a:solidFill>
                <a:latin typeface="Arial" panose="020B0604020202020204" pitchFamily="34" charset="0"/>
              </a:rPr>
              <a:t> una proposta </a:t>
            </a:r>
            <a:r>
              <a:rPr lang="it-IT" sz="9600" b="1" i="0" dirty="0">
                <a:solidFill>
                  <a:srgbClr val="202122"/>
                </a:solidFill>
                <a:effectLst/>
                <a:latin typeface="Arial" panose="020B0604020202020204" pitchFamily="34" charset="0"/>
              </a:rPr>
              <a:t>riguardante il divieto di propaganda fascista e nazista.</a:t>
            </a:r>
          </a:p>
          <a:p>
            <a:pPr marL="742950" lvl="1" indent="-285750" algn="l">
              <a:buFont typeface="Arial" panose="020B0604020202020204" pitchFamily="34" charset="0"/>
              <a:buChar char="•"/>
            </a:pPr>
            <a:endParaRPr lang="it-IT" sz="9600" b="1" u="none" strike="noStrike" dirty="0">
              <a:solidFill>
                <a:srgbClr val="202122"/>
              </a:solidFill>
              <a:latin typeface="Arial" panose="020B0604020202020204" pitchFamily="34" charset="0"/>
              <a:hlinkClick r:id="rId5" tooltip="Petizione"/>
            </a:endParaRPr>
          </a:p>
          <a:p>
            <a:endParaRPr lang="it-IT" dirty="0"/>
          </a:p>
        </p:txBody>
      </p:sp>
    </p:spTree>
    <p:extLst>
      <p:ext uri="{BB962C8B-B14F-4D97-AF65-F5344CB8AC3E}">
        <p14:creationId xmlns:p14="http://schemas.microsoft.com/office/powerpoint/2010/main" val="1852258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36D3DB-44D7-4DC9-95BA-4301353A48B3}"/>
              </a:ext>
            </a:extLst>
          </p:cNvPr>
          <p:cNvSpPr>
            <a:spLocks noGrp="1"/>
          </p:cNvSpPr>
          <p:nvPr>
            <p:ph type="title"/>
          </p:nvPr>
        </p:nvSpPr>
        <p:spPr/>
        <p:txBody>
          <a:bodyPr/>
          <a:lstStyle/>
          <a:p>
            <a:r>
              <a:rPr lang="it-IT" b="1" dirty="0">
                <a:highlight>
                  <a:srgbClr val="00FF00"/>
                </a:highlight>
              </a:rPr>
              <a:t>L’ORDINAMENTO GIURIDICO</a:t>
            </a:r>
          </a:p>
        </p:txBody>
      </p:sp>
      <p:sp>
        <p:nvSpPr>
          <p:cNvPr id="3" name="Segnaposto contenuto 2">
            <a:extLst>
              <a:ext uri="{FF2B5EF4-FFF2-40B4-BE49-F238E27FC236}">
                <a16:creationId xmlns:a16="http://schemas.microsoft.com/office/drawing/2014/main" id="{68D6976B-AB76-48BA-8979-2B0E43986F8B}"/>
              </a:ext>
            </a:extLst>
          </p:cNvPr>
          <p:cNvSpPr>
            <a:spLocks noGrp="1"/>
          </p:cNvSpPr>
          <p:nvPr>
            <p:ph idx="1"/>
          </p:nvPr>
        </p:nvSpPr>
        <p:spPr/>
        <p:txBody>
          <a:bodyPr/>
          <a:lstStyle/>
          <a:p>
            <a:pPr algn="just"/>
            <a:endParaRPr lang="it-IT" b="1" dirty="0"/>
          </a:p>
          <a:p>
            <a:pPr algn="just"/>
            <a:endParaRPr lang="it-IT" b="1" dirty="0"/>
          </a:p>
          <a:p>
            <a:pPr algn="just"/>
            <a:r>
              <a:rPr lang="it-IT" b="1" dirty="0"/>
              <a:t>Giuridico =</a:t>
            </a:r>
            <a:r>
              <a:rPr lang="it-IT" dirty="0"/>
              <a:t> composto da </a:t>
            </a:r>
            <a:r>
              <a:rPr lang="it-IT" b="1" dirty="0"/>
              <a:t>norme vincolanti </a:t>
            </a:r>
            <a:r>
              <a:rPr lang="it-IT" dirty="0"/>
              <a:t>a cui, in caso di violazione,  sono connesse </a:t>
            </a:r>
            <a:r>
              <a:rPr lang="it-IT" b="1" dirty="0"/>
              <a:t>sanzioni.</a:t>
            </a:r>
          </a:p>
          <a:p>
            <a:pPr marL="0" indent="0" algn="just">
              <a:buNone/>
            </a:pPr>
            <a:endParaRPr lang="it-IT" b="1" dirty="0"/>
          </a:p>
        </p:txBody>
      </p:sp>
    </p:spTree>
    <p:extLst>
      <p:ext uri="{BB962C8B-B14F-4D97-AF65-F5344CB8AC3E}">
        <p14:creationId xmlns:p14="http://schemas.microsoft.com/office/powerpoint/2010/main" val="1232101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D8DCC6-8B6A-4EFA-84AC-EA74ED85E32F}"/>
              </a:ext>
            </a:extLst>
          </p:cNvPr>
          <p:cNvSpPr>
            <a:spLocks noGrp="1"/>
          </p:cNvSpPr>
          <p:nvPr>
            <p:ph type="title"/>
          </p:nvPr>
        </p:nvSpPr>
        <p:spPr>
          <a:xfrm>
            <a:off x="457200" y="274638"/>
            <a:ext cx="8229600" cy="778098"/>
          </a:xfrm>
        </p:spPr>
        <p:txBody>
          <a:bodyPr/>
          <a:lstStyle/>
          <a:p>
            <a:r>
              <a:rPr lang="it-IT" sz="4400" b="1" dirty="0">
                <a:solidFill>
                  <a:schemeClr val="accent3">
                    <a:lumMod val="75000"/>
                  </a:schemeClr>
                </a:solidFill>
                <a:highlight>
                  <a:srgbClr val="00FFFF"/>
                </a:highlight>
              </a:rPr>
              <a:t>Gli istituti di democrazia diretta</a:t>
            </a:r>
            <a:endParaRPr lang="it-IT" dirty="0">
              <a:highlight>
                <a:srgbClr val="00FFFF"/>
              </a:highlight>
            </a:endParaRPr>
          </a:p>
        </p:txBody>
      </p:sp>
      <p:sp>
        <p:nvSpPr>
          <p:cNvPr id="3" name="Segnaposto contenuto 2">
            <a:extLst>
              <a:ext uri="{FF2B5EF4-FFF2-40B4-BE49-F238E27FC236}">
                <a16:creationId xmlns:a16="http://schemas.microsoft.com/office/drawing/2014/main" id="{1F6ABA22-4B79-4E46-8AF8-11A07F02A6BC}"/>
              </a:ext>
            </a:extLst>
          </p:cNvPr>
          <p:cNvSpPr>
            <a:spLocks noGrp="1"/>
          </p:cNvSpPr>
          <p:nvPr>
            <p:ph idx="1"/>
          </p:nvPr>
        </p:nvSpPr>
        <p:spPr>
          <a:xfrm>
            <a:off x="457200" y="1124744"/>
            <a:ext cx="8229600" cy="5001419"/>
          </a:xfrm>
        </p:spPr>
        <p:txBody>
          <a:bodyPr/>
          <a:lstStyle/>
          <a:p>
            <a:pPr marL="0" indent="0" algn="ctr">
              <a:buNone/>
            </a:pPr>
            <a:r>
              <a:rPr lang="it-IT" b="1" dirty="0">
                <a:highlight>
                  <a:srgbClr val="FFFF00"/>
                </a:highlight>
              </a:rPr>
              <a:t>A livello locale</a:t>
            </a:r>
          </a:p>
          <a:p>
            <a:endParaRPr lang="it-IT" b="1" dirty="0"/>
          </a:p>
          <a:p>
            <a:pPr algn="just"/>
            <a:r>
              <a:rPr lang="it-IT" b="1" dirty="0"/>
              <a:t>Art. 114, c.2, «</a:t>
            </a:r>
            <a:r>
              <a:rPr lang="it-IT" b="1" i="0" dirty="0">
                <a:solidFill>
                  <a:srgbClr val="333333"/>
                </a:solidFill>
                <a:effectLst/>
                <a:latin typeface="Titillium Web"/>
              </a:rPr>
              <a:t>I Comuni, le Province, le Città metropolitane e le Regioni sono enti autonomi con propri </a:t>
            </a:r>
            <a:r>
              <a:rPr lang="it-IT" b="1" i="0" dirty="0">
                <a:solidFill>
                  <a:srgbClr val="333333"/>
                </a:solidFill>
                <a:effectLst/>
                <a:highlight>
                  <a:srgbClr val="FFFF00"/>
                </a:highlight>
                <a:latin typeface="Titillium Web"/>
              </a:rPr>
              <a:t>statuti</a:t>
            </a:r>
            <a:r>
              <a:rPr lang="it-IT" b="1" i="0" dirty="0">
                <a:solidFill>
                  <a:srgbClr val="333333"/>
                </a:solidFill>
                <a:effectLst/>
                <a:latin typeface="Titillium Web"/>
              </a:rPr>
              <a:t>, poteri e funzioni secondo i principi fissati dalla Costituzione.» Negli </a:t>
            </a:r>
            <a:r>
              <a:rPr lang="it-IT" b="1" i="0" dirty="0">
                <a:solidFill>
                  <a:srgbClr val="333333"/>
                </a:solidFill>
                <a:effectLst/>
                <a:highlight>
                  <a:srgbClr val="FFFF00"/>
                </a:highlight>
                <a:latin typeface="Titillium Web"/>
              </a:rPr>
              <a:t>Statuti si possono prevedere referendum e consultazioni dei cittadini</a:t>
            </a:r>
            <a:r>
              <a:rPr lang="it-IT" b="1" i="0" dirty="0">
                <a:solidFill>
                  <a:srgbClr val="333333"/>
                </a:solidFill>
                <a:effectLst/>
                <a:latin typeface="Titillium Web"/>
              </a:rPr>
              <a:t>.</a:t>
            </a:r>
            <a:endParaRPr lang="it-IT" b="1" dirty="0"/>
          </a:p>
        </p:txBody>
      </p:sp>
    </p:spTree>
    <p:extLst>
      <p:ext uri="{BB962C8B-B14F-4D97-AF65-F5344CB8AC3E}">
        <p14:creationId xmlns:p14="http://schemas.microsoft.com/office/powerpoint/2010/main" val="162765618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14388B-EAC2-4087-BE4C-5A192FA634A5}"/>
              </a:ext>
            </a:extLst>
          </p:cNvPr>
          <p:cNvSpPr>
            <a:spLocks noGrp="1"/>
          </p:cNvSpPr>
          <p:nvPr>
            <p:ph type="title"/>
          </p:nvPr>
        </p:nvSpPr>
        <p:spPr/>
        <p:txBody>
          <a:bodyPr/>
          <a:lstStyle/>
          <a:p>
            <a:r>
              <a:rPr lang="it-IT" sz="4400" b="1" dirty="0">
                <a:solidFill>
                  <a:schemeClr val="accent3">
                    <a:lumMod val="75000"/>
                  </a:schemeClr>
                </a:solidFill>
                <a:highlight>
                  <a:srgbClr val="00FFFF"/>
                </a:highlight>
              </a:rPr>
              <a:t>Gli istituti di democrazia diretta</a:t>
            </a:r>
            <a:endParaRPr lang="it-IT" dirty="0">
              <a:highlight>
                <a:srgbClr val="00FFFF"/>
              </a:highlight>
            </a:endParaRPr>
          </a:p>
        </p:txBody>
      </p:sp>
      <p:sp>
        <p:nvSpPr>
          <p:cNvPr id="3" name="Segnaposto contenuto 2">
            <a:extLst>
              <a:ext uri="{FF2B5EF4-FFF2-40B4-BE49-F238E27FC236}">
                <a16:creationId xmlns:a16="http://schemas.microsoft.com/office/drawing/2014/main" id="{D4648CD3-60EC-4928-BAA9-1E445EDC692F}"/>
              </a:ext>
            </a:extLst>
          </p:cNvPr>
          <p:cNvSpPr>
            <a:spLocks noGrp="1"/>
          </p:cNvSpPr>
          <p:nvPr>
            <p:ph idx="1"/>
          </p:nvPr>
        </p:nvSpPr>
        <p:spPr/>
        <p:txBody>
          <a:bodyPr>
            <a:normAutofit fontScale="7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4000" b="1" i="0" u="sng" strike="noStrike" kern="1200" cap="none" spc="0" normalizeH="0" baseline="0" noProof="0" dirty="0">
                <a:ln>
                  <a:noFill/>
                </a:ln>
                <a:solidFill>
                  <a:prstClr val="black"/>
                </a:solidFill>
                <a:effectLst/>
                <a:highlight>
                  <a:srgbClr val="FFFF00"/>
                </a:highlight>
                <a:uLnTx/>
                <a:uFillTx/>
                <a:latin typeface="Calibri"/>
                <a:ea typeface="+mn-ea"/>
                <a:cs typeface="+mn-cs"/>
              </a:rPr>
              <a:t>A livello locale</a:t>
            </a:r>
          </a:p>
          <a:p>
            <a:endParaRPr lang="it-IT" u="sng" dirty="0"/>
          </a:p>
          <a:p>
            <a:pPr algn="just"/>
            <a:r>
              <a:rPr lang="it-IT" b="1" dirty="0"/>
              <a:t>Art. 123, comma 2: «</a:t>
            </a:r>
            <a:r>
              <a:rPr lang="it-IT" b="1" i="0" dirty="0">
                <a:solidFill>
                  <a:srgbClr val="333333"/>
                </a:solidFill>
                <a:effectLst/>
                <a:highlight>
                  <a:srgbClr val="FFFF00"/>
                </a:highlight>
                <a:latin typeface="Titillium Web"/>
              </a:rPr>
              <a:t>Lo statuto regola l'esercizio del diritto di iniziativa e del referendum </a:t>
            </a:r>
            <a:r>
              <a:rPr lang="it-IT" b="1" i="0" dirty="0">
                <a:solidFill>
                  <a:srgbClr val="333333"/>
                </a:solidFill>
                <a:effectLst/>
                <a:latin typeface="Titillium Web"/>
              </a:rPr>
              <a:t>su leggi e provvedimenti amministrativi della </a:t>
            </a:r>
            <a:r>
              <a:rPr lang="it-IT" b="1" i="0" dirty="0">
                <a:solidFill>
                  <a:srgbClr val="333333"/>
                </a:solidFill>
                <a:effectLst/>
                <a:highlight>
                  <a:srgbClr val="FFFF00"/>
                </a:highlight>
                <a:latin typeface="Titillium Web"/>
              </a:rPr>
              <a:t>Regione</a:t>
            </a:r>
            <a:r>
              <a:rPr lang="it-IT" b="1" i="0" dirty="0">
                <a:solidFill>
                  <a:srgbClr val="333333"/>
                </a:solidFill>
                <a:effectLst/>
                <a:latin typeface="Titillium Web"/>
              </a:rPr>
              <a:t> e la pubblicazione delle leggi e dei regolamenti regionali.</a:t>
            </a:r>
          </a:p>
          <a:p>
            <a:pPr algn="just"/>
            <a:endParaRPr lang="it-IT" b="1" i="0" dirty="0">
              <a:solidFill>
                <a:srgbClr val="333333"/>
              </a:solidFill>
              <a:effectLst/>
              <a:latin typeface="Titillium Web"/>
            </a:endParaRPr>
          </a:p>
          <a:p>
            <a:pPr algn="just"/>
            <a:r>
              <a:rPr lang="it-IT" b="1" dirty="0">
                <a:solidFill>
                  <a:srgbClr val="333333"/>
                </a:solidFill>
                <a:latin typeface="Titillium Web"/>
              </a:rPr>
              <a:t>Art. 123, c</a:t>
            </a:r>
            <a:r>
              <a:rPr lang="it-IT" b="1" i="0" dirty="0">
                <a:solidFill>
                  <a:srgbClr val="333333"/>
                </a:solidFill>
                <a:effectLst/>
                <a:latin typeface="Titillium Web"/>
              </a:rPr>
              <a:t>omma </a:t>
            </a:r>
            <a:r>
              <a:rPr lang="it-IT" b="1" dirty="0">
                <a:solidFill>
                  <a:srgbClr val="333333"/>
                </a:solidFill>
                <a:latin typeface="Titillium Web"/>
              </a:rPr>
              <a:t>6</a:t>
            </a:r>
            <a:r>
              <a:rPr lang="it-IT" b="1" i="0" dirty="0">
                <a:solidFill>
                  <a:srgbClr val="333333"/>
                </a:solidFill>
                <a:effectLst/>
                <a:latin typeface="Titillium Web"/>
              </a:rPr>
              <a:t>: «</a:t>
            </a:r>
            <a:r>
              <a:rPr lang="it-IT" b="1" i="0" dirty="0">
                <a:solidFill>
                  <a:srgbClr val="333333"/>
                </a:solidFill>
                <a:effectLst/>
                <a:highlight>
                  <a:srgbClr val="FFFF00"/>
                </a:highlight>
                <a:latin typeface="Titillium Web"/>
              </a:rPr>
              <a:t>Lo statuto è sottoposto a referendum </a:t>
            </a:r>
            <a:r>
              <a:rPr lang="it-IT" b="1" i="0" dirty="0">
                <a:solidFill>
                  <a:srgbClr val="333333"/>
                </a:solidFill>
                <a:effectLst/>
                <a:latin typeface="Titillium Web"/>
              </a:rPr>
              <a:t>popolare qualora entro tre mesi dalla sua pubblicazione ne faccia richiesta un cinquantesimo degli elettori della Regione o un quinto dei componenti il Consiglio regionale. Lo statuto sottoposto a referendum non è promulgato se non è approvato dalla maggioranza dei voti validi.»</a:t>
            </a:r>
            <a:endParaRPr lang="it-IT" b="1" dirty="0"/>
          </a:p>
        </p:txBody>
      </p:sp>
    </p:spTree>
    <p:extLst>
      <p:ext uri="{BB962C8B-B14F-4D97-AF65-F5344CB8AC3E}">
        <p14:creationId xmlns:p14="http://schemas.microsoft.com/office/powerpoint/2010/main" val="35760936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924494-0B23-41F5-9B0C-B4118E4BAB7B}"/>
              </a:ext>
            </a:extLst>
          </p:cNvPr>
          <p:cNvSpPr>
            <a:spLocks noGrp="1"/>
          </p:cNvSpPr>
          <p:nvPr>
            <p:ph type="title"/>
          </p:nvPr>
        </p:nvSpPr>
        <p:spPr>
          <a:xfrm>
            <a:off x="457200" y="274638"/>
            <a:ext cx="8229600" cy="634082"/>
          </a:xfrm>
        </p:spPr>
        <p:txBody>
          <a:bodyPr>
            <a:normAutofit fontScale="90000"/>
          </a:bodyPr>
          <a:lstStyle/>
          <a:p>
            <a:r>
              <a:rPr lang="it-IT" sz="4400" b="1" dirty="0">
                <a:solidFill>
                  <a:schemeClr val="accent3">
                    <a:lumMod val="75000"/>
                  </a:schemeClr>
                </a:solidFill>
                <a:highlight>
                  <a:srgbClr val="00FFFF"/>
                </a:highlight>
              </a:rPr>
              <a:t>Gli istituti di democrazia diretta</a:t>
            </a:r>
            <a:endParaRPr lang="it-IT" dirty="0">
              <a:highlight>
                <a:srgbClr val="00FFFF"/>
              </a:highlight>
            </a:endParaRPr>
          </a:p>
        </p:txBody>
      </p:sp>
      <p:sp>
        <p:nvSpPr>
          <p:cNvPr id="3" name="Segnaposto contenuto 2">
            <a:extLst>
              <a:ext uri="{FF2B5EF4-FFF2-40B4-BE49-F238E27FC236}">
                <a16:creationId xmlns:a16="http://schemas.microsoft.com/office/drawing/2014/main" id="{2A90D2A6-C81B-441F-B1BC-0F450DA0CA32}"/>
              </a:ext>
            </a:extLst>
          </p:cNvPr>
          <p:cNvSpPr>
            <a:spLocks noGrp="1"/>
          </p:cNvSpPr>
          <p:nvPr>
            <p:ph idx="1"/>
          </p:nvPr>
        </p:nvSpPr>
        <p:spPr>
          <a:xfrm>
            <a:off x="457200" y="908720"/>
            <a:ext cx="8229600" cy="5217443"/>
          </a:xfrm>
        </p:spPr>
        <p:txBody>
          <a:bodyPr>
            <a:normAutofit fontScale="7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400" b="1" i="0" u="sng" strike="noStrike" kern="1200" cap="none" spc="0" normalizeH="0" baseline="0" noProof="0" dirty="0">
              <a:ln>
                <a:noFill/>
              </a:ln>
              <a:solidFill>
                <a:prstClr val="black"/>
              </a:solidFill>
              <a:effectLst/>
              <a:highlight>
                <a:srgbClr val="FFFF00"/>
              </a:highligh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400" b="1" i="0" u="sng" strike="noStrike" kern="1200" cap="none" spc="0" normalizeH="0" baseline="0" noProof="0" dirty="0">
                <a:ln>
                  <a:noFill/>
                </a:ln>
                <a:solidFill>
                  <a:prstClr val="black"/>
                </a:solidFill>
                <a:effectLst/>
                <a:highlight>
                  <a:srgbClr val="FFFF00"/>
                </a:highlight>
                <a:uLnTx/>
                <a:uFillTx/>
                <a:latin typeface="Calibri"/>
                <a:ea typeface="+mn-ea"/>
                <a:cs typeface="+mn-cs"/>
              </a:rPr>
              <a:t>A livello locale</a:t>
            </a:r>
            <a:endParaRPr lang="it-IT" sz="3400" b="0" i="0" dirty="0">
              <a:solidFill>
                <a:srgbClr val="333333"/>
              </a:solidFill>
              <a:effectLst/>
              <a:latin typeface="Titillium Web"/>
            </a:endParaRPr>
          </a:p>
          <a:p>
            <a:pPr algn="l"/>
            <a:endParaRPr lang="it-IT" b="0" i="0" dirty="0">
              <a:solidFill>
                <a:srgbClr val="333333"/>
              </a:solidFill>
              <a:effectLst/>
              <a:latin typeface="Titillium Web"/>
            </a:endParaRPr>
          </a:p>
          <a:p>
            <a:pPr algn="just"/>
            <a:r>
              <a:rPr lang="it-IT" b="1" i="0" dirty="0">
                <a:solidFill>
                  <a:srgbClr val="333333"/>
                </a:solidFill>
                <a:effectLst/>
                <a:latin typeface="Titillium Web"/>
              </a:rPr>
              <a:t>Art. 132: «Si può, con legge costituzionale, sentiti i Consigli regionali, </a:t>
            </a:r>
            <a:r>
              <a:rPr lang="it-IT" b="1" i="0" dirty="0">
                <a:solidFill>
                  <a:srgbClr val="333333"/>
                </a:solidFill>
                <a:effectLst/>
                <a:highlight>
                  <a:srgbClr val="FFFF00"/>
                </a:highlight>
                <a:latin typeface="Titillium Web"/>
              </a:rPr>
              <a:t>disporre la fusione </a:t>
            </a:r>
            <a:r>
              <a:rPr lang="it-IT" b="1" i="0" dirty="0">
                <a:solidFill>
                  <a:srgbClr val="333333"/>
                </a:solidFill>
                <a:effectLst/>
                <a:latin typeface="Titillium Web"/>
              </a:rPr>
              <a:t>di Regioni esistenti o la </a:t>
            </a:r>
            <a:r>
              <a:rPr lang="it-IT" b="1" i="0" dirty="0">
                <a:solidFill>
                  <a:srgbClr val="333333"/>
                </a:solidFill>
                <a:effectLst/>
                <a:highlight>
                  <a:srgbClr val="FFFF00"/>
                </a:highlight>
                <a:latin typeface="Titillium Web"/>
              </a:rPr>
              <a:t>creazione di nuove Regioni </a:t>
            </a:r>
            <a:r>
              <a:rPr lang="it-IT" b="1" i="0" dirty="0">
                <a:solidFill>
                  <a:srgbClr val="333333"/>
                </a:solidFill>
                <a:effectLst/>
                <a:latin typeface="Titillium Web"/>
              </a:rPr>
              <a:t>con un minimo di un milione di abitanti, quando ne facciano richiesta tanti Consigli comunali che rappresentino almeno un terzo delle popolazioni interessate, e </a:t>
            </a:r>
            <a:r>
              <a:rPr lang="it-IT" b="1" i="0" dirty="0">
                <a:solidFill>
                  <a:srgbClr val="333333"/>
                </a:solidFill>
                <a:effectLst/>
                <a:highlight>
                  <a:srgbClr val="FFFF00"/>
                </a:highlight>
                <a:latin typeface="Titillium Web"/>
              </a:rPr>
              <a:t>la proposta sia approvata con referendum dalla maggioranza </a:t>
            </a:r>
            <a:r>
              <a:rPr lang="it-IT" b="1" i="0" dirty="0">
                <a:solidFill>
                  <a:srgbClr val="333333"/>
                </a:solidFill>
                <a:effectLst/>
                <a:latin typeface="Titillium Web"/>
              </a:rPr>
              <a:t>delle popolazioni stesse.</a:t>
            </a:r>
          </a:p>
          <a:p>
            <a:pPr algn="just"/>
            <a:r>
              <a:rPr lang="it-IT" b="1" i="0" dirty="0">
                <a:solidFill>
                  <a:srgbClr val="333333"/>
                </a:solidFill>
                <a:effectLst/>
                <a:latin typeface="Titillium Web"/>
              </a:rPr>
              <a:t>Si può, con </a:t>
            </a:r>
            <a:r>
              <a:rPr lang="it-IT" b="1" i="0" dirty="0">
                <a:solidFill>
                  <a:srgbClr val="333333"/>
                </a:solidFill>
                <a:effectLst/>
                <a:highlight>
                  <a:srgbClr val="FFFF00"/>
                </a:highlight>
                <a:latin typeface="Titillium Web"/>
              </a:rPr>
              <a:t>l'approvazione della maggioranza </a:t>
            </a:r>
            <a:r>
              <a:rPr lang="it-IT" b="1" i="0" dirty="0">
                <a:solidFill>
                  <a:srgbClr val="333333"/>
                </a:solidFill>
                <a:effectLst/>
                <a:latin typeface="Titillium Web"/>
              </a:rPr>
              <a:t>delle popolazioni della Provincia o delle Province interessate e del Comune o dei Comuni interessati </a:t>
            </a:r>
            <a:r>
              <a:rPr lang="it-IT" b="1" i="0" dirty="0">
                <a:solidFill>
                  <a:srgbClr val="333333"/>
                </a:solidFill>
                <a:effectLst/>
                <a:highlight>
                  <a:srgbClr val="FFFF00"/>
                </a:highlight>
                <a:latin typeface="Titillium Web"/>
              </a:rPr>
              <a:t>espressa mediante referendum e con legge della Repubblica</a:t>
            </a:r>
            <a:r>
              <a:rPr lang="it-IT" b="1" i="0" dirty="0">
                <a:solidFill>
                  <a:srgbClr val="333333"/>
                </a:solidFill>
                <a:effectLst/>
                <a:latin typeface="Titillium Web"/>
              </a:rPr>
              <a:t>, sentiti i Consigli regionali, consentire che Province e Comuni, che ne facciano richiesta, </a:t>
            </a:r>
            <a:r>
              <a:rPr lang="it-IT" b="1" i="0" dirty="0">
                <a:solidFill>
                  <a:srgbClr val="333333"/>
                </a:solidFill>
                <a:effectLst/>
                <a:highlight>
                  <a:srgbClr val="FFFF00"/>
                </a:highlight>
                <a:latin typeface="Titillium Web"/>
              </a:rPr>
              <a:t>siano staccati </a:t>
            </a:r>
            <a:r>
              <a:rPr lang="it-IT" b="1" i="0" dirty="0">
                <a:solidFill>
                  <a:srgbClr val="333333"/>
                </a:solidFill>
                <a:effectLst/>
                <a:latin typeface="Titillium Web"/>
              </a:rPr>
              <a:t>da una Regione e aggregati ad un'altra.»</a:t>
            </a:r>
          </a:p>
          <a:p>
            <a:endParaRPr lang="it-IT" dirty="0"/>
          </a:p>
        </p:txBody>
      </p:sp>
    </p:spTree>
    <p:extLst>
      <p:ext uri="{BB962C8B-B14F-4D97-AF65-F5344CB8AC3E}">
        <p14:creationId xmlns:p14="http://schemas.microsoft.com/office/powerpoint/2010/main" val="134442277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D76D5C-B701-4994-8A54-120F519D0155}"/>
              </a:ext>
            </a:extLst>
          </p:cNvPr>
          <p:cNvSpPr>
            <a:spLocks noGrp="1"/>
          </p:cNvSpPr>
          <p:nvPr>
            <p:ph type="title"/>
          </p:nvPr>
        </p:nvSpPr>
        <p:spPr>
          <a:xfrm>
            <a:off x="457200" y="274638"/>
            <a:ext cx="8229600" cy="634082"/>
          </a:xfrm>
        </p:spPr>
        <p:txBody>
          <a:bodyPr>
            <a:normAutofit fontScale="90000"/>
          </a:bodyPr>
          <a:lstStyle/>
          <a:p>
            <a:r>
              <a:rPr lang="it-IT" sz="4400" b="1" dirty="0">
                <a:solidFill>
                  <a:schemeClr val="accent3">
                    <a:lumMod val="75000"/>
                  </a:schemeClr>
                </a:solidFill>
                <a:highlight>
                  <a:srgbClr val="00FFFF"/>
                </a:highlight>
              </a:rPr>
              <a:t>Gli istituti di democrazia diretta</a:t>
            </a:r>
            <a:endParaRPr lang="it-IT" dirty="0">
              <a:highlight>
                <a:srgbClr val="00FFFF"/>
              </a:highlight>
            </a:endParaRPr>
          </a:p>
        </p:txBody>
      </p:sp>
      <p:sp>
        <p:nvSpPr>
          <p:cNvPr id="3" name="Segnaposto contenuto 2">
            <a:extLst>
              <a:ext uri="{FF2B5EF4-FFF2-40B4-BE49-F238E27FC236}">
                <a16:creationId xmlns:a16="http://schemas.microsoft.com/office/drawing/2014/main" id="{C2B4C2D0-5ABD-4D32-B623-719EBC111C76}"/>
              </a:ext>
            </a:extLst>
          </p:cNvPr>
          <p:cNvSpPr>
            <a:spLocks noGrp="1"/>
          </p:cNvSpPr>
          <p:nvPr>
            <p:ph idx="1"/>
          </p:nvPr>
        </p:nvSpPr>
        <p:spPr>
          <a:xfrm>
            <a:off x="457200" y="908720"/>
            <a:ext cx="8229600" cy="5217443"/>
          </a:xfrm>
        </p:spPr>
        <p:txBody>
          <a:bodyPr>
            <a:normAutofit/>
          </a:bodyPr>
          <a:lstStyle/>
          <a:p>
            <a:pPr marL="0" indent="0" algn="ctr">
              <a:buNone/>
            </a:pPr>
            <a:r>
              <a:rPr kumimoji="0" lang="it-IT" sz="2800" b="1" i="0" u="sng" strike="noStrike" kern="1200" cap="none" spc="0" normalizeH="0" baseline="0" noProof="0" dirty="0">
                <a:ln>
                  <a:noFill/>
                </a:ln>
                <a:solidFill>
                  <a:prstClr val="black"/>
                </a:solidFill>
                <a:effectLst/>
                <a:highlight>
                  <a:srgbClr val="FFFF00"/>
                </a:highlight>
                <a:uLnTx/>
                <a:uFillTx/>
                <a:latin typeface="Calibri"/>
                <a:ea typeface="+mn-ea"/>
                <a:cs typeface="+mn-cs"/>
              </a:rPr>
              <a:t>A livello locale</a:t>
            </a:r>
            <a:endParaRPr lang="it-IT" dirty="0"/>
          </a:p>
          <a:p>
            <a:pPr algn="just"/>
            <a:r>
              <a:rPr lang="it-IT" sz="2800" b="1" dirty="0"/>
              <a:t>Art. 133 c. 2</a:t>
            </a:r>
            <a:r>
              <a:rPr lang="it-IT" sz="2800" b="1" dirty="0">
                <a:solidFill>
                  <a:srgbClr val="333333"/>
                </a:solidFill>
                <a:latin typeface="Titillium Web"/>
              </a:rPr>
              <a:t>:</a:t>
            </a:r>
            <a:endParaRPr lang="it-IT" sz="2800" b="1" i="0" dirty="0">
              <a:solidFill>
                <a:srgbClr val="333333"/>
              </a:solidFill>
              <a:effectLst/>
              <a:latin typeface="Titillium Web"/>
            </a:endParaRPr>
          </a:p>
          <a:p>
            <a:pPr algn="just"/>
            <a:r>
              <a:rPr lang="it-IT" sz="2800" b="1" i="0" dirty="0">
                <a:solidFill>
                  <a:srgbClr val="333333"/>
                </a:solidFill>
                <a:effectLst/>
                <a:latin typeface="Titillium Web"/>
              </a:rPr>
              <a:t>La Regione, </a:t>
            </a:r>
            <a:r>
              <a:rPr lang="it-IT" sz="2800" b="1" i="0" dirty="0">
                <a:solidFill>
                  <a:srgbClr val="333333"/>
                </a:solidFill>
                <a:effectLst/>
                <a:highlight>
                  <a:srgbClr val="FFFF00"/>
                </a:highlight>
                <a:latin typeface="Titillium Web"/>
              </a:rPr>
              <a:t>sentite le popolazioni interessate</a:t>
            </a:r>
            <a:r>
              <a:rPr lang="it-IT" sz="2800" b="1" i="0" dirty="0">
                <a:solidFill>
                  <a:srgbClr val="333333"/>
                </a:solidFill>
                <a:effectLst/>
                <a:latin typeface="Titillium Web"/>
              </a:rPr>
              <a:t>, può con sue leggi istituire nel proprio territorio </a:t>
            </a:r>
            <a:r>
              <a:rPr lang="it-IT" sz="2800" b="1" i="0" dirty="0">
                <a:solidFill>
                  <a:srgbClr val="333333"/>
                </a:solidFill>
                <a:effectLst/>
                <a:highlight>
                  <a:srgbClr val="FFFF00"/>
                </a:highlight>
                <a:latin typeface="Titillium Web"/>
              </a:rPr>
              <a:t>nuovi comuni e modificare le loro circoscrizioni e denominazioni.</a:t>
            </a:r>
          </a:p>
          <a:p>
            <a:pPr marL="0" indent="0">
              <a:buNone/>
            </a:pPr>
            <a:endParaRPr lang="it-IT" dirty="0"/>
          </a:p>
        </p:txBody>
      </p:sp>
    </p:spTree>
    <p:extLst>
      <p:ext uri="{BB962C8B-B14F-4D97-AF65-F5344CB8AC3E}">
        <p14:creationId xmlns:p14="http://schemas.microsoft.com/office/powerpoint/2010/main" val="20523375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BD2CB7-1FA4-4C10-B3FA-353EE1BE2FEE}"/>
              </a:ext>
            </a:extLst>
          </p:cNvPr>
          <p:cNvSpPr>
            <a:spLocks noGrp="1"/>
          </p:cNvSpPr>
          <p:nvPr>
            <p:ph type="title"/>
          </p:nvPr>
        </p:nvSpPr>
        <p:spPr/>
        <p:txBody>
          <a:bodyPr/>
          <a:lstStyle/>
          <a:p>
            <a:r>
              <a:rPr lang="it-IT" b="1" dirty="0">
                <a:solidFill>
                  <a:schemeClr val="accent3">
                    <a:lumMod val="50000"/>
                  </a:schemeClr>
                </a:solidFill>
                <a:highlight>
                  <a:srgbClr val="00FF00"/>
                </a:highlight>
              </a:rPr>
              <a:t>Governo</a:t>
            </a:r>
          </a:p>
        </p:txBody>
      </p:sp>
      <p:sp>
        <p:nvSpPr>
          <p:cNvPr id="3" name="Segnaposto contenuto 2">
            <a:extLst>
              <a:ext uri="{FF2B5EF4-FFF2-40B4-BE49-F238E27FC236}">
                <a16:creationId xmlns:a16="http://schemas.microsoft.com/office/drawing/2014/main" id="{AFD09F88-2CDA-46B9-82B6-BA01F0786F4C}"/>
              </a:ext>
            </a:extLst>
          </p:cNvPr>
          <p:cNvSpPr>
            <a:spLocks noGrp="1"/>
          </p:cNvSpPr>
          <p:nvPr>
            <p:ph idx="1"/>
          </p:nvPr>
        </p:nvSpPr>
        <p:spPr/>
        <p:txBody>
          <a:bodyPr>
            <a:normAutofit fontScale="92500"/>
          </a:bodyPr>
          <a:lstStyle/>
          <a:p>
            <a:r>
              <a:rPr lang="it-IT" b="1" dirty="0"/>
              <a:t>Formazione in caso di nuove lezioni o crisi di governo</a:t>
            </a:r>
          </a:p>
          <a:p>
            <a:r>
              <a:rPr lang="it-IT" b="1" dirty="0"/>
              <a:t>Fiducia del Parlamento</a:t>
            </a:r>
          </a:p>
          <a:p>
            <a:r>
              <a:rPr lang="it-IT" b="1" dirty="0"/>
              <a:t>Consiglio dei Ministri e Presidente del Consiglio</a:t>
            </a:r>
          </a:p>
          <a:p>
            <a:r>
              <a:rPr lang="it-IT" b="1" dirty="0"/>
              <a:t>Eventuale Vice-Presidente del Consiglio</a:t>
            </a:r>
          </a:p>
          <a:p>
            <a:r>
              <a:rPr lang="it-IT" b="1" dirty="0"/>
              <a:t>Ministeri</a:t>
            </a:r>
          </a:p>
          <a:p>
            <a:r>
              <a:rPr lang="it-IT" b="1" dirty="0"/>
              <a:t>Viceministri</a:t>
            </a:r>
          </a:p>
          <a:p>
            <a:r>
              <a:rPr lang="it-IT" b="1" dirty="0"/>
              <a:t>Sottosegretari</a:t>
            </a:r>
          </a:p>
        </p:txBody>
      </p:sp>
    </p:spTree>
    <p:extLst>
      <p:ext uri="{BB962C8B-B14F-4D97-AF65-F5344CB8AC3E}">
        <p14:creationId xmlns:p14="http://schemas.microsoft.com/office/powerpoint/2010/main" val="19065333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14E2A2-08B4-496F-9EF9-76F4B1D79B65}"/>
              </a:ext>
            </a:extLst>
          </p:cNvPr>
          <p:cNvSpPr>
            <a:spLocks noGrp="1"/>
          </p:cNvSpPr>
          <p:nvPr>
            <p:ph type="title"/>
          </p:nvPr>
        </p:nvSpPr>
        <p:spPr/>
        <p:txBody>
          <a:bodyPr/>
          <a:lstStyle/>
          <a:p>
            <a:r>
              <a:rPr lang="it-IT" b="1" dirty="0">
                <a:solidFill>
                  <a:schemeClr val="accent3">
                    <a:lumMod val="50000"/>
                  </a:schemeClr>
                </a:solidFill>
                <a:highlight>
                  <a:srgbClr val="00FF00"/>
                </a:highlight>
              </a:rPr>
              <a:t>Il Consiglio dei Ministri</a:t>
            </a:r>
          </a:p>
        </p:txBody>
      </p:sp>
      <p:sp>
        <p:nvSpPr>
          <p:cNvPr id="3" name="Segnaposto contenuto 2">
            <a:extLst>
              <a:ext uri="{FF2B5EF4-FFF2-40B4-BE49-F238E27FC236}">
                <a16:creationId xmlns:a16="http://schemas.microsoft.com/office/drawing/2014/main" id="{A911E87E-C72A-4B73-B9F9-3FA343782180}"/>
              </a:ext>
            </a:extLst>
          </p:cNvPr>
          <p:cNvSpPr>
            <a:spLocks noGrp="1"/>
          </p:cNvSpPr>
          <p:nvPr>
            <p:ph idx="1"/>
          </p:nvPr>
        </p:nvSpPr>
        <p:spPr/>
        <p:txBody>
          <a:bodyPr/>
          <a:lstStyle/>
          <a:p>
            <a:r>
              <a:rPr lang="it-IT" b="1" dirty="0"/>
              <a:t>Si compone di Presidente e Ministri</a:t>
            </a:r>
          </a:p>
          <a:p>
            <a:r>
              <a:rPr lang="it-IT" b="1" dirty="0"/>
              <a:t>Dirige la politica interna e internazionale</a:t>
            </a:r>
          </a:p>
          <a:p>
            <a:r>
              <a:rPr lang="it-IT" b="1" dirty="0"/>
              <a:t>Delibera decreti-legge, decreti legislativi e regolamenti</a:t>
            </a:r>
          </a:p>
          <a:p>
            <a:r>
              <a:rPr lang="it-IT" b="1" dirty="0"/>
              <a:t>Guida e controlla la PA</a:t>
            </a:r>
          </a:p>
          <a:p>
            <a:r>
              <a:rPr lang="it-IT" b="1" dirty="0"/>
              <a:t>Sceglie gli alti funzionari dello Stato</a:t>
            </a:r>
          </a:p>
        </p:txBody>
      </p:sp>
    </p:spTree>
    <p:extLst>
      <p:ext uri="{BB962C8B-B14F-4D97-AF65-F5344CB8AC3E}">
        <p14:creationId xmlns:p14="http://schemas.microsoft.com/office/powerpoint/2010/main" val="32202770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846579-46AE-4754-A668-0A77AE68250F}"/>
              </a:ext>
            </a:extLst>
          </p:cNvPr>
          <p:cNvSpPr>
            <a:spLocks noGrp="1"/>
          </p:cNvSpPr>
          <p:nvPr>
            <p:ph type="title"/>
          </p:nvPr>
        </p:nvSpPr>
        <p:spPr/>
        <p:txBody>
          <a:bodyPr/>
          <a:lstStyle/>
          <a:p>
            <a:r>
              <a:rPr lang="it-IT" b="1" dirty="0">
                <a:solidFill>
                  <a:schemeClr val="accent3">
                    <a:lumMod val="50000"/>
                  </a:schemeClr>
                </a:solidFill>
                <a:highlight>
                  <a:srgbClr val="FFFF00"/>
                </a:highlight>
              </a:rPr>
              <a:t>L’ordinamento amministrativo</a:t>
            </a:r>
          </a:p>
        </p:txBody>
      </p:sp>
      <p:sp>
        <p:nvSpPr>
          <p:cNvPr id="3" name="Segnaposto contenuto 2">
            <a:extLst>
              <a:ext uri="{FF2B5EF4-FFF2-40B4-BE49-F238E27FC236}">
                <a16:creationId xmlns:a16="http://schemas.microsoft.com/office/drawing/2014/main" id="{1035BF81-1C36-41DC-A869-5774C26DC289}"/>
              </a:ext>
            </a:extLst>
          </p:cNvPr>
          <p:cNvSpPr>
            <a:spLocks noGrp="1"/>
          </p:cNvSpPr>
          <p:nvPr>
            <p:ph idx="1"/>
          </p:nvPr>
        </p:nvSpPr>
        <p:spPr/>
        <p:txBody>
          <a:bodyPr/>
          <a:lstStyle/>
          <a:p>
            <a:pPr marL="0" indent="0" algn="just">
              <a:buNone/>
            </a:pPr>
            <a:r>
              <a:rPr lang="it-IT" b="1" dirty="0"/>
              <a:t>Con il termine </a:t>
            </a:r>
            <a:r>
              <a:rPr lang="it-IT" b="1" dirty="0">
                <a:highlight>
                  <a:srgbClr val="00FF00"/>
                </a:highlight>
              </a:rPr>
              <a:t>Pubblica Amministrazione (PA) </a:t>
            </a:r>
            <a:r>
              <a:rPr lang="it-IT" b="1" dirty="0"/>
              <a:t>si intende:</a:t>
            </a:r>
          </a:p>
          <a:p>
            <a:pPr algn="just"/>
            <a:r>
              <a:rPr lang="it-IT" b="1" dirty="0">
                <a:highlight>
                  <a:srgbClr val="00FF00"/>
                </a:highlight>
              </a:rPr>
              <a:t>Funzione pubblica </a:t>
            </a:r>
            <a:r>
              <a:rPr lang="it-IT" b="1" dirty="0"/>
              <a:t>per attuare le norme nell’interesse della collettività (interessi pubblici)</a:t>
            </a:r>
          </a:p>
          <a:p>
            <a:pPr algn="just"/>
            <a:r>
              <a:rPr lang="it-IT" b="1" dirty="0">
                <a:highlight>
                  <a:srgbClr val="00FF00"/>
                </a:highlight>
              </a:rPr>
              <a:t>L’insieme dei soggetti </a:t>
            </a:r>
            <a:r>
              <a:rPr lang="it-IT" b="1" dirty="0"/>
              <a:t>che esercitano tale funzione (dirigenti, funzionari, impiegati), scelti mediante concorso pubblico</a:t>
            </a:r>
          </a:p>
          <a:p>
            <a:endParaRPr lang="it-IT" dirty="0"/>
          </a:p>
        </p:txBody>
      </p:sp>
    </p:spTree>
    <p:extLst>
      <p:ext uri="{BB962C8B-B14F-4D97-AF65-F5344CB8AC3E}">
        <p14:creationId xmlns:p14="http://schemas.microsoft.com/office/powerpoint/2010/main" val="17632077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902ED3-652A-4871-BE4D-933A85C26665}"/>
              </a:ext>
            </a:extLst>
          </p:cNvPr>
          <p:cNvSpPr>
            <a:spLocks noGrp="1"/>
          </p:cNvSpPr>
          <p:nvPr>
            <p:ph type="title"/>
          </p:nvPr>
        </p:nvSpPr>
        <p:spPr/>
        <p:txBody>
          <a:bodyPr/>
          <a:lstStyle/>
          <a:p>
            <a:r>
              <a:rPr lang="it-IT" b="1" dirty="0">
                <a:solidFill>
                  <a:schemeClr val="accent1">
                    <a:lumMod val="75000"/>
                  </a:schemeClr>
                </a:solidFill>
                <a:highlight>
                  <a:srgbClr val="FFFF00"/>
                </a:highlight>
              </a:rPr>
              <a:t>La PA</a:t>
            </a:r>
          </a:p>
        </p:txBody>
      </p:sp>
      <p:sp>
        <p:nvSpPr>
          <p:cNvPr id="3" name="Segnaposto contenuto 2">
            <a:extLst>
              <a:ext uri="{FF2B5EF4-FFF2-40B4-BE49-F238E27FC236}">
                <a16:creationId xmlns:a16="http://schemas.microsoft.com/office/drawing/2014/main" id="{530C84A1-6000-4739-A46C-CECF5E3D64ED}"/>
              </a:ext>
            </a:extLst>
          </p:cNvPr>
          <p:cNvSpPr>
            <a:spLocks noGrp="1"/>
          </p:cNvSpPr>
          <p:nvPr>
            <p:ph idx="1"/>
          </p:nvPr>
        </p:nvSpPr>
        <p:spPr/>
        <p:txBody>
          <a:bodyPr>
            <a:normAutofit fontScale="92500" lnSpcReduction="10000"/>
          </a:bodyPr>
          <a:lstStyle/>
          <a:p>
            <a:pPr algn="just"/>
            <a:r>
              <a:rPr lang="it-IT" b="1" dirty="0"/>
              <a:t>A capo il Governo ( e i singoli </a:t>
            </a:r>
            <a:r>
              <a:rPr lang="it-IT" b="1" dirty="0">
                <a:highlight>
                  <a:srgbClr val="FFFF00"/>
                </a:highlight>
              </a:rPr>
              <a:t>Ministri</a:t>
            </a:r>
            <a:r>
              <a:rPr lang="it-IT" b="1" dirty="0"/>
              <a:t>, ognuno a capo di un ramo della PA), che risponde al Parlamento</a:t>
            </a:r>
          </a:p>
          <a:p>
            <a:pPr marL="0" indent="0">
              <a:buNone/>
            </a:pPr>
            <a:r>
              <a:rPr lang="it-IT" b="1" dirty="0"/>
              <a:t>- </a:t>
            </a:r>
            <a:r>
              <a:rPr lang="it-IT" b="1" u="sng" dirty="0">
                <a:highlight>
                  <a:srgbClr val="00FF00"/>
                </a:highlight>
              </a:rPr>
              <a:t>I principi a cui si deve conformare:</a:t>
            </a:r>
          </a:p>
          <a:p>
            <a:r>
              <a:rPr lang="it-IT" b="1" dirty="0">
                <a:highlight>
                  <a:srgbClr val="FFFF00"/>
                </a:highlight>
              </a:rPr>
              <a:t>Legalità</a:t>
            </a:r>
          </a:p>
          <a:p>
            <a:r>
              <a:rPr lang="it-IT" b="1" dirty="0">
                <a:highlight>
                  <a:srgbClr val="FFFF00"/>
                </a:highlight>
              </a:rPr>
              <a:t>Buona amministrazione</a:t>
            </a:r>
          </a:p>
          <a:p>
            <a:r>
              <a:rPr lang="it-IT" b="1" dirty="0">
                <a:highlight>
                  <a:srgbClr val="FFFF00"/>
                </a:highlight>
              </a:rPr>
              <a:t>Imparzialità</a:t>
            </a:r>
          </a:p>
          <a:p>
            <a:r>
              <a:rPr lang="it-IT" b="1">
                <a:highlight>
                  <a:srgbClr val="FFFF00"/>
                </a:highlight>
              </a:rPr>
              <a:t>Efficacia ed Efficienza</a:t>
            </a:r>
            <a:endParaRPr lang="it-IT" b="1" dirty="0">
              <a:highlight>
                <a:srgbClr val="FFFF00"/>
              </a:highlight>
            </a:endParaRPr>
          </a:p>
          <a:p>
            <a:r>
              <a:rPr lang="it-IT" b="1" dirty="0">
                <a:highlight>
                  <a:srgbClr val="FFFF00"/>
                </a:highlight>
              </a:rPr>
              <a:t>Trasparenza e pubblico accesso (L. 241/90)</a:t>
            </a:r>
          </a:p>
        </p:txBody>
      </p:sp>
    </p:spTree>
    <p:extLst>
      <p:ext uri="{BB962C8B-B14F-4D97-AF65-F5344CB8AC3E}">
        <p14:creationId xmlns:p14="http://schemas.microsoft.com/office/powerpoint/2010/main" val="10731977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F7F6DB-D290-4B47-AF9A-DE50BB4665F8}"/>
              </a:ext>
            </a:extLst>
          </p:cNvPr>
          <p:cNvSpPr>
            <a:spLocks noGrp="1"/>
          </p:cNvSpPr>
          <p:nvPr>
            <p:ph type="title"/>
          </p:nvPr>
        </p:nvSpPr>
        <p:spPr/>
        <p:txBody>
          <a:bodyPr/>
          <a:lstStyle/>
          <a:p>
            <a:r>
              <a:rPr lang="it-IT" b="1" dirty="0">
                <a:solidFill>
                  <a:schemeClr val="accent1">
                    <a:lumMod val="75000"/>
                  </a:schemeClr>
                </a:solidFill>
                <a:highlight>
                  <a:srgbClr val="FFFF00"/>
                </a:highlight>
              </a:rPr>
              <a:t>La PA</a:t>
            </a:r>
          </a:p>
        </p:txBody>
      </p:sp>
      <p:sp>
        <p:nvSpPr>
          <p:cNvPr id="3" name="Segnaposto contenuto 2">
            <a:extLst>
              <a:ext uri="{FF2B5EF4-FFF2-40B4-BE49-F238E27FC236}">
                <a16:creationId xmlns:a16="http://schemas.microsoft.com/office/drawing/2014/main" id="{C9ECFE3A-8BC8-4F99-A252-B502945EB219}"/>
              </a:ext>
            </a:extLst>
          </p:cNvPr>
          <p:cNvSpPr>
            <a:spLocks noGrp="1"/>
          </p:cNvSpPr>
          <p:nvPr>
            <p:ph idx="1"/>
          </p:nvPr>
        </p:nvSpPr>
        <p:spPr/>
        <p:txBody>
          <a:bodyPr>
            <a:normAutofit fontScale="92500"/>
          </a:bodyPr>
          <a:lstStyle/>
          <a:p>
            <a:pPr algn="just"/>
            <a:r>
              <a:rPr lang="it-IT" b="1" dirty="0"/>
              <a:t>E’ organizzata secondo il </a:t>
            </a:r>
            <a:r>
              <a:rPr lang="it-IT" b="1" dirty="0">
                <a:highlight>
                  <a:srgbClr val="FFFF00"/>
                </a:highlight>
              </a:rPr>
              <a:t>principio del decentramento amministrativo </a:t>
            </a:r>
            <a:r>
              <a:rPr lang="it-IT" b="1" dirty="0"/>
              <a:t>(art. 5 Cost.), che prevede il </a:t>
            </a:r>
            <a:r>
              <a:rPr lang="it-IT" b="1" dirty="0">
                <a:highlight>
                  <a:srgbClr val="FFFF00"/>
                </a:highlight>
              </a:rPr>
              <a:t>trasferimento</a:t>
            </a:r>
            <a:r>
              <a:rPr lang="it-IT" b="1" dirty="0"/>
              <a:t> di funzioni e responsabilità dal Governo agli organi periferici (principio di sussidiarietà) (art. 118 Cost.). </a:t>
            </a:r>
          </a:p>
          <a:p>
            <a:pPr algn="just"/>
            <a:r>
              <a:rPr lang="it-IT" b="1" dirty="0">
                <a:highlight>
                  <a:srgbClr val="FFFF00"/>
                </a:highlight>
              </a:rPr>
              <a:t>P. sussidiarietà</a:t>
            </a:r>
            <a:r>
              <a:rPr lang="it-IT" b="1" dirty="0"/>
              <a:t>: le attività svolte da enti pubblici più vicini ai cittadini, ma possono essere esercitati da enti superiori (Regioni, Province) per rendere i servizi più efficaci ed efficienti.</a:t>
            </a:r>
          </a:p>
        </p:txBody>
      </p:sp>
    </p:spTree>
    <p:extLst>
      <p:ext uri="{BB962C8B-B14F-4D97-AF65-F5344CB8AC3E}">
        <p14:creationId xmlns:p14="http://schemas.microsoft.com/office/powerpoint/2010/main" val="213236521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1826C2-2669-43DA-9837-0FD05E24CBD8}"/>
              </a:ext>
            </a:extLst>
          </p:cNvPr>
          <p:cNvSpPr>
            <a:spLocks noGrp="1"/>
          </p:cNvSpPr>
          <p:nvPr>
            <p:ph type="title"/>
          </p:nvPr>
        </p:nvSpPr>
        <p:spPr/>
        <p:txBody>
          <a:bodyPr/>
          <a:lstStyle/>
          <a:p>
            <a:r>
              <a:rPr lang="it-IT" b="1" dirty="0">
                <a:solidFill>
                  <a:schemeClr val="accent1">
                    <a:lumMod val="75000"/>
                  </a:schemeClr>
                </a:solidFill>
                <a:highlight>
                  <a:srgbClr val="FFFF00"/>
                </a:highlight>
              </a:rPr>
              <a:t>Organizzazione della PA</a:t>
            </a:r>
            <a:endParaRPr lang="it-IT" dirty="0"/>
          </a:p>
        </p:txBody>
      </p:sp>
      <p:sp>
        <p:nvSpPr>
          <p:cNvPr id="3" name="Segnaposto contenuto 2">
            <a:extLst>
              <a:ext uri="{FF2B5EF4-FFF2-40B4-BE49-F238E27FC236}">
                <a16:creationId xmlns:a16="http://schemas.microsoft.com/office/drawing/2014/main" id="{42869822-7808-4411-97FC-321CEC88479C}"/>
              </a:ext>
            </a:extLst>
          </p:cNvPr>
          <p:cNvSpPr>
            <a:spLocks noGrp="1"/>
          </p:cNvSpPr>
          <p:nvPr>
            <p:ph idx="1"/>
          </p:nvPr>
        </p:nvSpPr>
        <p:spPr/>
        <p:txBody>
          <a:bodyPr>
            <a:normAutofit fontScale="92500" lnSpcReduction="20000"/>
          </a:bodyPr>
          <a:lstStyle/>
          <a:p>
            <a:pPr algn="just"/>
            <a:r>
              <a:rPr lang="it-IT" b="1" u="sng" dirty="0">
                <a:highlight>
                  <a:srgbClr val="FFFF00"/>
                </a:highlight>
              </a:rPr>
              <a:t>Diretta</a:t>
            </a:r>
            <a:r>
              <a:rPr lang="it-IT" b="1" dirty="0"/>
              <a:t>: fornita dallo Stato, </a:t>
            </a:r>
            <a:r>
              <a:rPr lang="it-IT" b="1" dirty="0">
                <a:highlight>
                  <a:srgbClr val="FFFF00"/>
                </a:highlight>
              </a:rPr>
              <a:t>a livello centrale</a:t>
            </a:r>
            <a:r>
              <a:rPr lang="it-IT" b="1" dirty="0"/>
              <a:t>, tramite gli organi costituzionali aventi sede a Roma ma con competenza su tutto il territorio nazionale (es. Ministeri, Corte dei Conti, Consiglio di Stato) o, </a:t>
            </a:r>
            <a:r>
              <a:rPr lang="it-IT" b="1" dirty="0">
                <a:highlight>
                  <a:srgbClr val="FFFF00"/>
                </a:highlight>
              </a:rPr>
              <a:t>a livello periferico</a:t>
            </a:r>
            <a:r>
              <a:rPr lang="it-IT" b="1" dirty="0"/>
              <a:t>, tramite organi distaccati dell’amministrazione centrale (es. Prefetture, USR, Sovrintendenze)</a:t>
            </a:r>
          </a:p>
          <a:p>
            <a:pPr algn="just"/>
            <a:r>
              <a:rPr lang="it-IT" b="1" dirty="0">
                <a:highlight>
                  <a:srgbClr val="FFFF00"/>
                </a:highlight>
              </a:rPr>
              <a:t>Indiretta:</a:t>
            </a:r>
            <a:r>
              <a:rPr lang="it-IT" b="1" dirty="0"/>
              <a:t> attraverso enti pubblici territoriali (Regioni, Province, Comuni) o istituzionali (INPS, INAIL, Università, enti lirici, Biennale di Venezia, CONI, CAI, ACI, CNR, Banca d’Italia…)</a:t>
            </a:r>
          </a:p>
        </p:txBody>
      </p:sp>
    </p:spTree>
    <p:extLst>
      <p:ext uri="{BB962C8B-B14F-4D97-AF65-F5344CB8AC3E}">
        <p14:creationId xmlns:p14="http://schemas.microsoft.com/office/powerpoint/2010/main" val="3374109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27C666-5E93-4F52-A125-0CB642526D7B}"/>
              </a:ext>
            </a:extLst>
          </p:cNvPr>
          <p:cNvSpPr>
            <a:spLocks noGrp="1"/>
          </p:cNvSpPr>
          <p:nvPr>
            <p:ph type="title"/>
          </p:nvPr>
        </p:nvSpPr>
        <p:spPr/>
        <p:txBody>
          <a:bodyPr/>
          <a:lstStyle/>
          <a:p>
            <a:r>
              <a:rPr lang="it-IT" b="1" dirty="0">
                <a:highlight>
                  <a:srgbClr val="00FF00"/>
                </a:highlight>
              </a:rPr>
              <a:t>L’ORDINAMENTO GIURIDICO</a:t>
            </a:r>
            <a:endParaRPr lang="it-IT" dirty="0"/>
          </a:p>
        </p:txBody>
      </p:sp>
      <p:sp>
        <p:nvSpPr>
          <p:cNvPr id="3" name="Segnaposto contenuto 2">
            <a:extLst>
              <a:ext uri="{FF2B5EF4-FFF2-40B4-BE49-F238E27FC236}">
                <a16:creationId xmlns:a16="http://schemas.microsoft.com/office/drawing/2014/main" id="{73FA530D-C7A4-494E-A9B8-92B262240C6C}"/>
              </a:ext>
            </a:extLst>
          </p:cNvPr>
          <p:cNvSpPr>
            <a:spLocks noGrp="1"/>
          </p:cNvSpPr>
          <p:nvPr>
            <p:ph idx="1"/>
          </p:nvPr>
        </p:nvSpPr>
        <p:spPr/>
        <p:txBody>
          <a:bodyPr/>
          <a:lstStyle/>
          <a:p>
            <a:r>
              <a:rPr lang="it-IT" b="1" dirty="0"/>
              <a:t>L’Ordinamento Giuridico:</a:t>
            </a:r>
          </a:p>
          <a:p>
            <a:pPr>
              <a:buFontTx/>
              <a:buChar char="-"/>
            </a:pPr>
            <a:r>
              <a:rPr lang="it-IT" dirty="0"/>
              <a:t>Esprime gli </a:t>
            </a:r>
            <a:r>
              <a:rPr lang="it-IT" b="1" dirty="0"/>
              <a:t>interessi </a:t>
            </a:r>
            <a:r>
              <a:rPr lang="it-IT" dirty="0"/>
              <a:t>dei gruppi che ne fanno parte</a:t>
            </a:r>
          </a:p>
          <a:p>
            <a:pPr>
              <a:buFontTx/>
              <a:buChar char="-"/>
            </a:pPr>
            <a:r>
              <a:rPr lang="it-IT" dirty="0"/>
              <a:t>Ne indica i </a:t>
            </a:r>
            <a:r>
              <a:rPr lang="it-IT" b="1" dirty="0"/>
              <a:t>comportamenti</a:t>
            </a:r>
          </a:p>
          <a:p>
            <a:pPr>
              <a:buFontTx/>
              <a:buChar char="-"/>
            </a:pPr>
            <a:r>
              <a:rPr lang="it-IT" dirty="0"/>
              <a:t>Determina </a:t>
            </a:r>
            <a:r>
              <a:rPr lang="it-IT" b="1" dirty="0"/>
              <a:t>organi e procedure </a:t>
            </a:r>
            <a:r>
              <a:rPr lang="it-IT" dirty="0"/>
              <a:t>per organizzare la vita associata e accertare la violazione delle prescrizioni</a:t>
            </a:r>
          </a:p>
          <a:p>
            <a:pPr>
              <a:buFontTx/>
              <a:buChar char="-"/>
            </a:pPr>
            <a:r>
              <a:rPr lang="it-IT" dirty="0"/>
              <a:t>Stabilisce le </a:t>
            </a:r>
            <a:r>
              <a:rPr lang="it-IT" b="1" dirty="0"/>
              <a:t>sanzioni</a:t>
            </a:r>
            <a:r>
              <a:rPr lang="it-IT" dirty="0"/>
              <a:t> in caso di violazioni.</a:t>
            </a:r>
          </a:p>
        </p:txBody>
      </p:sp>
    </p:spTree>
    <p:extLst>
      <p:ext uri="{BB962C8B-B14F-4D97-AF65-F5344CB8AC3E}">
        <p14:creationId xmlns:p14="http://schemas.microsoft.com/office/powerpoint/2010/main" val="261702793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358455-639A-499A-9665-0EF89F45AD3F}"/>
              </a:ext>
            </a:extLst>
          </p:cNvPr>
          <p:cNvSpPr>
            <a:spLocks noGrp="1"/>
          </p:cNvSpPr>
          <p:nvPr>
            <p:ph type="title"/>
          </p:nvPr>
        </p:nvSpPr>
        <p:spPr/>
        <p:txBody>
          <a:bodyPr/>
          <a:lstStyle/>
          <a:p>
            <a:r>
              <a:rPr lang="it-IT" b="1" dirty="0">
                <a:solidFill>
                  <a:schemeClr val="accent3">
                    <a:lumMod val="50000"/>
                  </a:schemeClr>
                </a:solidFill>
                <a:highlight>
                  <a:srgbClr val="00FF00"/>
                </a:highlight>
              </a:rPr>
              <a:t>Organi ausiliari del Gover</a:t>
            </a:r>
            <a:r>
              <a:rPr lang="it-IT" b="1" dirty="0">
                <a:highlight>
                  <a:srgbClr val="00FF00"/>
                </a:highlight>
              </a:rPr>
              <a:t>no</a:t>
            </a:r>
          </a:p>
        </p:txBody>
      </p:sp>
      <p:sp>
        <p:nvSpPr>
          <p:cNvPr id="3" name="Segnaposto contenuto 2">
            <a:extLst>
              <a:ext uri="{FF2B5EF4-FFF2-40B4-BE49-F238E27FC236}">
                <a16:creationId xmlns:a16="http://schemas.microsoft.com/office/drawing/2014/main" id="{8E4DDD5B-E8A6-4974-9CD4-DC9FF10E8B80}"/>
              </a:ext>
            </a:extLst>
          </p:cNvPr>
          <p:cNvSpPr>
            <a:spLocks noGrp="1"/>
          </p:cNvSpPr>
          <p:nvPr>
            <p:ph idx="1"/>
          </p:nvPr>
        </p:nvSpPr>
        <p:spPr/>
        <p:txBody>
          <a:bodyPr/>
          <a:lstStyle/>
          <a:p>
            <a:endParaRPr lang="it-IT" b="1" dirty="0"/>
          </a:p>
          <a:p>
            <a:endParaRPr lang="it-IT" b="1" dirty="0"/>
          </a:p>
          <a:p>
            <a:pPr marL="0" indent="0" algn="ctr">
              <a:buNone/>
            </a:pPr>
            <a:r>
              <a:rPr lang="it-IT" b="1" dirty="0"/>
              <a:t>CNEL</a:t>
            </a:r>
          </a:p>
          <a:p>
            <a:pPr marL="0" indent="0" algn="ctr">
              <a:buNone/>
            </a:pPr>
            <a:r>
              <a:rPr lang="it-IT" b="1" dirty="0"/>
              <a:t>Corte dei Conti</a:t>
            </a:r>
          </a:p>
          <a:p>
            <a:pPr marL="0" indent="0" algn="ctr">
              <a:buNone/>
            </a:pPr>
            <a:r>
              <a:rPr lang="it-IT" b="1" dirty="0"/>
              <a:t>Consiglio di Stato</a:t>
            </a:r>
          </a:p>
          <a:p>
            <a:endParaRPr lang="it-IT" dirty="0"/>
          </a:p>
        </p:txBody>
      </p:sp>
    </p:spTree>
    <p:extLst>
      <p:ext uri="{BB962C8B-B14F-4D97-AF65-F5344CB8AC3E}">
        <p14:creationId xmlns:p14="http://schemas.microsoft.com/office/powerpoint/2010/main" val="20111663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3BA64B-6D76-46B2-AFB9-8A70190635EB}"/>
              </a:ext>
            </a:extLst>
          </p:cNvPr>
          <p:cNvSpPr>
            <a:spLocks noGrp="1"/>
          </p:cNvSpPr>
          <p:nvPr>
            <p:ph type="title"/>
          </p:nvPr>
        </p:nvSpPr>
        <p:spPr/>
        <p:txBody>
          <a:bodyPr/>
          <a:lstStyle/>
          <a:p>
            <a:r>
              <a:rPr lang="it-IT" dirty="0">
                <a:solidFill>
                  <a:schemeClr val="bg1"/>
                </a:solidFill>
                <a:highlight>
                  <a:srgbClr val="000080"/>
                </a:highlight>
              </a:rPr>
              <a:t>La magistratura</a:t>
            </a:r>
          </a:p>
        </p:txBody>
      </p:sp>
      <p:sp>
        <p:nvSpPr>
          <p:cNvPr id="3" name="Segnaposto contenuto 2">
            <a:extLst>
              <a:ext uri="{FF2B5EF4-FFF2-40B4-BE49-F238E27FC236}">
                <a16:creationId xmlns:a16="http://schemas.microsoft.com/office/drawing/2014/main" id="{E707F763-07FB-4ACF-B065-97E5495C6A6B}"/>
              </a:ext>
            </a:extLst>
          </p:cNvPr>
          <p:cNvSpPr>
            <a:spLocks noGrp="1"/>
          </p:cNvSpPr>
          <p:nvPr>
            <p:ph idx="1"/>
          </p:nvPr>
        </p:nvSpPr>
        <p:spPr/>
        <p:txBody>
          <a:bodyPr/>
          <a:lstStyle/>
          <a:p>
            <a:r>
              <a:rPr lang="it-IT" b="1" dirty="0"/>
              <a:t>I giudici soggetti solo alla legge (art. 101, c. 2 Cost.)</a:t>
            </a:r>
          </a:p>
          <a:p>
            <a:r>
              <a:rPr lang="it-IT" b="1" dirty="0"/>
              <a:t>Inamovibili (art. 107, c. 2 Cost.)</a:t>
            </a:r>
          </a:p>
          <a:p>
            <a:r>
              <a:rPr lang="it-IT" b="1" dirty="0"/>
              <a:t>No rapporti gerarchici (art. 107, c. 3 Cost.)</a:t>
            </a:r>
          </a:p>
        </p:txBody>
      </p:sp>
    </p:spTree>
    <p:extLst>
      <p:ext uri="{BB962C8B-B14F-4D97-AF65-F5344CB8AC3E}">
        <p14:creationId xmlns:p14="http://schemas.microsoft.com/office/powerpoint/2010/main" val="185154337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1B854E-18D5-4AAC-ABC0-A5BE4E271449}"/>
              </a:ext>
            </a:extLst>
          </p:cNvPr>
          <p:cNvSpPr>
            <a:spLocks noGrp="1"/>
          </p:cNvSpPr>
          <p:nvPr>
            <p:ph type="title"/>
          </p:nvPr>
        </p:nvSpPr>
        <p:spPr/>
        <p:txBody>
          <a:bodyPr/>
          <a:lstStyle/>
          <a:p>
            <a:r>
              <a:rPr lang="it-IT" dirty="0">
                <a:solidFill>
                  <a:schemeClr val="bg1"/>
                </a:solidFill>
                <a:highlight>
                  <a:srgbClr val="000080"/>
                </a:highlight>
              </a:rPr>
              <a:t>La magistratura</a:t>
            </a:r>
          </a:p>
        </p:txBody>
      </p:sp>
      <p:sp>
        <p:nvSpPr>
          <p:cNvPr id="3" name="Segnaposto contenuto 2">
            <a:extLst>
              <a:ext uri="{FF2B5EF4-FFF2-40B4-BE49-F238E27FC236}">
                <a16:creationId xmlns:a16="http://schemas.microsoft.com/office/drawing/2014/main" id="{09730BE5-AADF-48AE-AC83-AE9EF0E6BF1F}"/>
              </a:ext>
            </a:extLst>
          </p:cNvPr>
          <p:cNvSpPr>
            <a:spLocks noGrp="1"/>
          </p:cNvSpPr>
          <p:nvPr>
            <p:ph idx="1"/>
          </p:nvPr>
        </p:nvSpPr>
        <p:spPr/>
        <p:txBody>
          <a:bodyPr/>
          <a:lstStyle/>
          <a:p>
            <a:r>
              <a:rPr lang="it-IT" dirty="0">
                <a:solidFill>
                  <a:schemeClr val="accent1">
                    <a:lumMod val="50000"/>
                  </a:schemeClr>
                </a:solidFill>
              </a:rPr>
              <a:t>Ordinaria</a:t>
            </a:r>
            <a:r>
              <a:rPr lang="it-IT" dirty="0"/>
              <a:t>: civile e penale</a:t>
            </a:r>
          </a:p>
          <a:p>
            <a:r>
              <a:rPr lang="it-IT" dirty="0">
                <a:solidFill>
                  <a:schemeClr val="accent1">
                    <a:lumMod val="50000"/>
                  </a:schemeClr>
                </a:solidFill>
              </a:rPr>
              <a:t>Speciali</a:t>
            </a:r>
            <a:r>
              <a:rPr lang="it-IT" dirty="0"/>
              <a:t> (militare, amministrativa, contabile…)</a:t>
            </a:r>
          </a:p>
          <a:p>
            <a:pPr marL="0" indent="0">
              <a:buNone/>
            </a:pPr>
            <a:endParaRPr lang="it-IT" dirty="0"/>
          </a:p>
          <a:p>
            <a:pPr marL="0" indent="0" algn="just">
              <a:buNone/>
            </a:pPr>
            <a:r>
              <a:rPr lang="it-IT" b="1" dirty="0">
                <a:solidFill>
                  <a:srgbClr val="FF0000"/>
                </a:solidFill>
              </a:rPr>
              <a:t>A garanzia dei cittadini quasi tutte le sentenze sono appellabili.</a:t>
            </a:r>
          </a:p>
          <a:p>
            <a:pPr marL="0" indent="0" algn="just">
              <a:buNone/>
            </a:pPr>
            <a:r>
              <a:rPr lang="it-IT" b="1" dirty="0">
                <a:solidFill>
                  <a:srgbClr val="FF0000"/>
                </a:solidFill>
              </a:rPr>
              <a:t>La Cassazione garantisce l’uniforme interpretazione delle norme.</a:t>
            </a:r>
          </a:p>
        </p:txBody>
      </p:sp>
    </p:spTree>
    <p:extLst>
      <p:ext uri="{BB962C8B-B14F-4D97-AF65-F5344CB8AC3E}">
        <p14:creationId xmlns:p14="http://schemas.microsoft.com/office/powerpoint/2010/main" val="101808384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1">
            <a:extLst>
              <a:ext uri="{FF2B5EF4-FFF2-40B4-BE49-F238E27FC236}">
                <a16:creationId xmlns:a16="http://schemas.microsoft.com/office/drawing/2014/main" id="{BB1CE46A-7114-4BB1-8688-43764F88AEE8}"/>
              </a:ext>
            </a:extLst>
          </p:cNvPr>
          <p:cNvSpPr>
            <a:spLocks noChangeArrowheads="1"/>
          </p:cNvSpPr>
          <p:nvPr/>
        </p:nvSpPr>
        <p:spPr bwMode="auto">
          <a:xfrm>
            <a:off x="3779838" y="5084763"/>
            <a:ext cx="1079500" cy="504825"/>
          </a:xfrm>
          <a:prstGeom prst="rect">
            <a:avLst/>
          </a:prstGeom>
          <a:solidFill>
            <a:schemeClr val="folHlink"/>
          </a:solidFill>
          <a:ln w="9525">
            <a:solidFill>
              <a:schemeClr val="tx1"/>
            </a:solidFill>
            <a:miter lim="800000"/>
            <a:headEnd/>
            <a:tailEnd/>
          </a:ln>
        </p:spPr>
        <p:txBody>
          <a:bodyPr wrap="none" anchor="ct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0"/>
              </a:spcBef>
              <a:buFontTx/>
              <a:buNone/>
            </a:pPr>
            <a:endParaRPr lang="it-IT" altLang="it-IT" sz="1800">
              <a:solidFill>
                <a:schemeClr val="tx1"/>
              </a:solidFill>
              <a:ea typeface="ヒラギノ明朝 ProN W3" charset="-128"/>
              <a:sym typeface="Times New Roman" panose="02020603050405020304" pitchFamily="18" charset="0"/>
            </a:endParaRPr>
          </a:p>
        </p:txBody>
      </p:sp>
      <p:sp>
        <p:nvSpPr>
          <p:cNvPr id="12291" name="Rectangle 50">
            <a:extLst>
              <a:ext uri="{FF2B5EF4-FFF2-40B4-BE49-F238E27FC236}">
                <a16:creationId xmlns:a16="http://schemas.microsoft.com/office/drawing/2014/main" id="{358D5F24-9F2B-4352-A1C2-BAE50211FC7E}"/>
              </a:ext>
            </a:extLst>
          </p:cNvPr>
          <p:cNvSpPr>
            <a:spLocks noChangeArrowheads="1"/>
          </p:cNvSpPr>
          <p:nvPr/>
        </p:nvSpPr>
        <p:spPr bwMode="auto">
          <a:xfrm>
            <a:off x="3779838" y="4292600"/>
            <a:ext cx="1152525" cy="504825"/>
          </a:xfrm>
          <a:prstGeom prst="rect">
            <a:avLst/>
          </a:prstGeom>
          <a:solidFill>
            <a:schemeClr val="folHlink"/>
          </a:solidFill>
          <a:ln w="9525">
            <a:solidFill>
              <a:schemeClr val="tx1"/>
            </a:solidFill>
            <a:miter lim="800000"/>
            <a:headEnd/>
            <a:tailEnd/>
          </a:ln>
        </p:spPr>
        <p:txBody>
          <a:bodyPr wrap="none" anchor="ct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0"/>
              </a:spcBef>
              <a:buFontTx/>
              <a:buNone/>
            </a:pPr>
            <a:endParaRPr lang="it-IT" altLang="it-IT" sz="1800">
              <a:solidFill>
                <a:schemeClr val="tx1"/>
              </a:solidFill>
              <a:ea typeface="ヒラギノ明朝 ProN W3" charset="-128"/>
              <a:sym typeface="Times New Roman" panose="02020603050405020304" pitchFamily="18" charset="0"/>
            </a:endParaRPr>
          </a:p>
        </p:txBody>
      </p:sp>
      <p:sp>
        <p:nvSpPr>
          <p:cNvPr id="12292" name="Rectangle 47">
            <a:extLst>
              <a:ext uri="{FF2B5EF4-FFF2-40B4-BE49-F238E27FC236}">
                <a16:creationId xmlns:a16="http://schemas.microsoft.com/office/drawing/2014/main" id="{959BC9F2-610C-40E2-B621-891EAEEE8E6E}"/>
              </a:ext>
            </a:extLst>
          </p:cNvPr>
          <p:cNvSpPr>
            <a:spLocks noChangeArrowheads="1"/>
          </p:cNvSpPr>
          <p:nvPr/>
        </p:nvSpPr>
        <p:spPr bwMode="auto">
          <a:xfrm>
            <a:off x="3779838" y="3573463"/>
            <a:ext cx="1223962" cy="431800"/>
          </a:xfrm>
          <a:prstGeom prst="rect">
            <a:avLst/>
          </a:prstGeom>
          <a:solidFill>
            <a:schemeClr val="folHlink"/>
          </a:solidFill>
          <a:ln w="9525">
            <a:solidFill>
              <a:schemeClr val="tx1"/>
            </a:solidFill>
            <a:miter lim="800000"/>
            <a:headEnd/>
            <a:tailEnd/>
          </a:ln>
        </p:spPr>
        <p:txBody>
          <a:bodyPr wrap="none" anchor="ct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0"/>
              </a:spcBef>
              <a:buFontTx/>
              <a:buNone/>
            </a:pPr>
            <a:endParaRPr lang="it-IT" altLang="it-IT" sz="1800">
              <a:solidFill>
                <a:schemeClr val="tx1"/>
              </a:solidFill>
              <a:ea typeface="ヒラギノ明朝 ProN W3" charset="-128"/>
              <a:sym typeface="Times New Roman" panose="02020603050405020304" pitchFamily="18" charset="0"/>
            </a:endParaRPr>
          </a:p>
        </p:txBody>
      </p:sp>
      <p:sp>
        <p:nvSpPr>
          <p:cNvPr id="12293" name="Rectangle 2">
            <a:extLst>
              <a:ext uri="{FF2B5EF4-FFF2-40B4-BE49-F238E27FC236}">
                <a16:creationId xmlns:a16="http://schemas.microsoft.com/office/drawing/2014/main" id="{FCC29EE6-CB4E-48A0-A6D4-977E0012642F}"/>
              </a:ext>
            </a:extLst>
          </p:cNvPr>
          <p:cNvSpPr>
            <a:spLocks noGrp="1" noChangeArrowheads="1"/>
          </p:cNvSpPr>
          <p:nvPr>
            <p:ph type="ctrTitle"/>
          </p:nvPr>
        </p:nvSpPr>
        <p:spPr bwMode="auto">
          <a:xfrm>
            <a:off x="755650" y="188913"/>
            <a:ext cx="7772400"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r>
              <a:rPr lang="it-IT" altLang="it-IT" sz="3600" dirty="0">
                <a:solidFill>
                  <a:schemeClr val="accent3">
                    <a:lumMod val="50000"/>
                  </a:schemeClr>
                </a:solidFill>
                <a:highlight>
                  <a:srgbClr val="FFFF00"/>
                </a:highlight>
              </a:rPr>
              <a:t>Organizzazione del potere giudiziario</a:t>
            </a:r>
          </a:p>
        </p:txBody>
      </p:sp>
      <p:sp>
        <p:nvSpPr>
          <p:cNvPr id="12294" name="Rectangle 3">
            <a:extLst>
              <a:ext uri="{FF2B5EF4-FFF2-40B4-BE49-F238E27FC236}">
                <a16:creationId xmlns:a16="http://schemas.microsoft.com/office/drawing/2014/main" id="{79483E6A-A3FE-478D-BB94-67F85A846E40}"/>
              </a:ext>
            </a:extLst>
          </p:cNvPr>
          <p:cNvSpPr>
            <a:spLocks noGrp="1" noChangeArrowheads="1"/>
          </p:cNvSpPr>
          <p:nvPr>
            <p:ph type="subTitle" idx="1"/>
          </p:nvPr>
        </p:nvSpPr>
        <p:spPr>
          <a:xfrm>
            <a:off x="250825" y="908050"/>
            <a:ext cx="8569325" cy="5400675"/>
          </a:xfrm>
        </p:spPr>
        <p:txBody>
          <a:bodyPr/>
          <a:lstStyle/>
          <a:p>
            <a:pPr eaLnBrk="1" hangingPunct="1"/>
            <a:endParaRPr lang="it-IT" altLang="it-IT" sz="1200" dirty="0"/>
          </a:p>
        </p:txBody>
      </p:sp>
      <p:sp>
        <p:nvSpPr>
          <p:cNvPr id="12295" name="Text Box 4">
            <a:extLst>
              <a:ext uri="{FF2B5EF4-FFF2-40B4-BE49-F238E27FC236}">
                <a16:creationId xmlns:a16="http://schemas.microsoft.com/office/drawing/2014/main" id="{A8149BE8-428B-4094-9EA6-D36998C7799C}"/>
              </a:ext>
            </a:extLst>
          </p:cNvPr>
          <p:cNvSpPr txBox="1">
            <a:spLocks noChangeArrowheads="1"/>
          </p:cNvSpPr>
          <p:nvPr/>
        </p:nvSpPr>
        <p:spPr bwMode="auto">
          <a:xfrm>
            <a:off x="468313" y="3105150"/>
            <a:ext cx="935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r>
              <a:rPr lang="it-IT" altLang="it-IT" sz="1800">
                <a:solidFill>
                  <a:srgbClr val="FFFF00"/>
                </a:solidFill>
                <a:highlight>
                  <a:srgbClr val="0000FF"/>
                </a:highlight>
                <a:ea typeface="ヒラギノ明朝 ProN W3" charset="-128"/>
                <a:sym typeface="Times New Roman" panose="02020603050405020304" pitchFamily="18" charset="0"/>
              </a:rPr>
              <a:t>giudici</a:t>
            </a:r>
          </a:p>
        </p:txBody>
      </p:sp>
      <p:sp>
        <p:nvSpPr>
          <p:cNvPr id="12296" name="AutoShape 5">
            <a:extLst>
              <a:ext uri="{FF2B5EF4-FFF2-40B4-BE49-F238E27FC236}">
                <a16:creationId xmlns:a16="http://schemas.microsoft.com/office/drawing/2014/main" id="{6335391E-8D7B-488C-B508-59DC3A3F4491}"/>
              </a:ext>
            </a:extLst>
          </p:cNvPr>
          <p:cNvSpPr>
            <a:spLocks/>
          </p:cNvSpPr>
          <p:nvPr/>
        </p:nvSpPr>
        <p:spPr bwMode="auto">
          <a:xfrm>
            <a:off x="1619250" y="1844675"/>
            <a:ext cx="215900" cy="2879725"/>
          </a:xfrm>
          <a:prstGeom prst="leftBrace">
            <a:avLst>
              <a:gd name="adj1" fmla="val 1111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0"/>
              </a:spcBef>
              <a:buFontTx/>
              <a:buNone/>
            </a:pPr>
            <a:endParaRPr lang="it-IT" altLang="it-IT" sz="1800">
              <a:solidFill>
                <a:schemeClr val="tx1"/>
              </a:solidFill>
              <a:ea typeface="ヒラギノ明朝 ProN W3" charset="-128"/>
              <a:sym typeface="Times New Roman" panose="02020603050405020304" pitchFamily="18" charset="0"/>
            </a:endParaRPr>
          </a:p>
        </p:txBody>
      </p:sp>
      <p:sp>
        <p:nvSpPr>
          <p:cNvPr id="12297" name="Text Box 6">
            <a:extLst>
              <a:ext uri="{FF2B5EF4-FFF2-40B4-BE49-F238E27FC236}">
                <a16:creationId xmlns:a16="http://schemas.microsoft.com/office/drawing/2014/main" id="{690EB2BF-BE39-4808-8B22-C8CB2ADB535D}"/>
              </a:ext>
            </a:extLst>
          </p:cNvPr>
          <p:cNvSpPr txBox="1">
            <a:spLocks noChangeArrowheads="1"/>
          </p:cNvSpPr>
          <p:nvPr/>
        </p:nvSpPr>
        <p:spPr bwMode="auto">
          <a:xfrm>
            <a:off x="1908175" y="2060575"/>
            <a:ext cx="12239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r>
              <a:rPr lang="it-IT" altLang="it-IT" sz="1800" dirty="0">
                <a:solidFill>
                  <a:schemeClr val="accent3">
                    <a:lumMod val="50000"/>
                  </a:schemeClr>
                </a:solidFill>
                <a:ea typeface="ヒラギノ明朝 ProN W3" charset="-128"/>
                <a:sym typeface="Times New Roman" panose="02020603050405020304" pitchFamily="18" charset="0"/>
              </a:rPr>
              <a:t>Ordinari: </a:t>
            </a:r>
            <a:r>
              <a:rPr lang="it-IT" altLang="it-IT" sz="1400" dirty="0">
                <a:solidFill>
                  <a:schemeClr val="bg1"/>
                </a:solidFill>
                <a:ea typeface="ヒラギノ明朝 ProN W3" charset="-128"/>
                <a:sym typeface="Times New Roman" panose="02020603050405020304" pitchFamily="18" charset="0"/>
              </a:rPr>
              <a:t>art. 102.1</a:t>
            </a:r>
          </a:p>
        </p:txBody>
      </p:sp>
      <p:sp>
        <p:nvSpPr>
          <p:cNvPr id="12298" name="Text Box 7">
            <a:extLst>
              <a:ext uri="{FF2B5EF4-FFF2-40B4-BE49-F238E27FC236}">
                <a16:creationId xmlns:a16="http://schemas.microsoft.com/office/drawing/2014/main" id="{3C4FE918-235B-4ECB-BF54-820969154898}"/>
              </a:ext>
            </a:extLst>
          </p:cNvPr>
          <p:cNvSpPr txBox="1">
            <a:spLocks noChangeArrowheads="1"/>
          </p:cNvSpPr>
          <p:nvPr/>
        </p:nvSpPr>
        <p:spPr bwMode="auto">
          <a:xfrm>
            <a:off x="1908175" y="4292600"/>
            <a:ext cx="11509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r>
              <a:rPr lang="it-IT" altLang="it-IT" sz="1800" dirty="0">
                <a:solidFill>
                  <a:schemeClr val="accent3">
                    <a:lumMod val="50000"/>
                  </a:schemeClr>
                </a:solidFill>
                <a:ea typeface="ヒラギノ明朝 ProN W3" charset="-128"/>
                <a:sym typeface="Times New Roman" panose="02020603050405020304" pitchFamily="18" charset="0"/>
              </a:rPr>
              <a:t>Speciali*</a:t>
            </a:r>
            <a:r>
              <a:rPr lang="it-IT" altLang="it-IT" sz="1800" dirty="0">
                <a:solidFill>
                  <a:schemeClr val="bg1"/>
                </a:solidFill>
                <a:ea typeface="ヒラギノ明朝 ProN W3" charset="-128"/>
                <a:sym typeface="Times New Roman" panose="02020603050405020304" pitchFamily="18" charset="0"/>
              </a:rPr>
              <a:t>: </a:t>
            </a:r>
            <a:r>
              <a:rPr lang="it-IT" altLang="it-IT" sz="1400" dirty="0">
                <a:solidFill>
                  <a:schemeClr val="bg1"/>
                </a:solidFill>
                <a:ea typeface="ヒラギノ明朝 ProN W3" charset="-128"/>
                <a:sym typeface="Times New Roman" panose="02020603050405020304" pitchFamily="18" charset="0"/>
              </a:rPr>
              <a:t>art. 103</a:t>
            </a:r>
          </a:p>
        </p:txBody>
      </p:sp>
      <p:sp>
        <p:nvSpPr>
          <p:cNvPr id="12299" name="Text Box 8">
            <a:extLst>
              <a:ext uri="{FF2B5EF4-FFF2-40B4-BE49-F238E27FC236}">
                <a16:creationId xmlns:a16="http://schemas.microsoft.com/office/drawing/2014/main" id="{1ED5A0B5-3A8A-4AA9-98B7-F6596DCC8F92}"/>
              </a:ext>
            </a:extLst>
          </p:cNvPr>
          <p:cNvSpPr txBox="1">
            <a:spLocks noChangeArrowheads="1"/>
          </p:cNvSpPr>
          <p:nvPr/>
        </p:nvSpPr>
        <p:spPr bwMode="auto">
          <a:xfrm>
            <a:off x="611188" y="5876925"/>
            <a:ext cx="7489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r>
              <a:rPr lang="it-IT" altLang="it-IT" sz="1800">
                <a:solidFill>
                  <a:schemeClr val="tx1"/>
                </a:solidFill>
                <a:ea typeface="ヒラギノ明朝 ProN W3" charset="-128"/>
                <a:sym typeface="Times New Roman" panose="02020603050405020304" pitchFamily="18" charset="0"/>
              </a:rPr>
              <a:t>* </a:t>
            </a:r>
            <a:r>
              <a:rPr lang="it-IT" altLang="it-IT" sz="1000">
                <a:solidFill>
                  <a:schemeClr val="tx1"/>
                </a:solidFill>
                <a:ea typeface="ヒラギノ明朝 ProN W3" charset="-128"/>
                <a:sym typeface="Times New Roman" panose="02020603050405020304" pitchFamily="18" charset="0"/>
              </a:rPr>
              <a:t>art. 102.2: divieto di istituire “nuovi” </a:t>
            </a:r>
            <a:r>
              <a:rPr lang="it-IT" altLang="it-IT" sz="1000" b="1" i="1">
                <a:solidFill>
                  <a:schemeClr val="tx1"/>
                </a:solidFill>
                <a:ea typeface="ヒラギノ明朝 ProN W3" charset="-128"/>
                <a:sym typeface="Times New Roman" panose="02020603050405020304" pitchFamily="18" charset="0"/>
              </a:rPr>
              <a:t>giudici speciali</a:t>
            </a:r>
            <a:r>
              <a:rPr lang="it-IT" altLang="it-IT" sz="1000">
                <a:solidFill>
                  <a:schemeClr val="tx1"/>
                </a:solidFill>
                <a:ea typeface="ヒラギノ明朝 ProN W3" charset="-128"/>
                <a:sym typeface="Times New Roman" panose="02020603050405020304" pitchFamily="18" charset="0"/>
              </a:rPr>
              <a:t>, diversi rispetto a quelli elencati nell’art. 103</a:t>
            </a:r>
          </a:p>
        </p:txBody>
      </p:sp>
      <p:sp>
        <p:nvSpPr>
          <p:cNvPr id="12300" name="Line 9">
            <a:extLst>
              <a:ext uri="{FF2B5EF4-FFF2-40B4-BE49-F238E27FC236}">
                <a16:creationId xmlns:a16="http://schemas.microsoft.com/office/drawing/2014/main" id="{CF027395-20B4-4BBA-A51D-D2B35711F17C}"/>
              </a:ext>
            </a:extLst>
          </p:cNvPr>
          <p:cNvSpPr>
            <a:spLocks noChangeShapeType="1"/>
          </p:cNvSpPr>
          <p:nvPr/>
        </p:nvSpPr>
        <p:spPr bwMode="auto">
          <a:xfrm>
            <a:off x="3059113" y="2349500"/>
            <a:ext cx="7921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2301" name="Text Box 10">
            <a:extLst>
              <a:ext uri="{FF2B5EF4-FFF2-40B4-BE49-F238E27FC236}">
                <a16:creationId xmlns:a16="http://schemas.microsoft.com/office/drawing/2014/main" id="{ED1AB954-CF26-4970-B5C7-11D1DEB6FAE9}"/>
              </a:ext>
            </a:extLst>
          </p:cNvPr>
          <p:cNvSpPr txBox="1">
            <a:spLocks noChangeArrowheads="1"/>
          </p:cNvSpPr>
          <p:nvPr/>
        </p:nvSpPr>
        <p:spPr bwMode="auto">
          <a:xfrm>
            <a:off x="3975100" y="1792288"/>
            <a:ext cx="1460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0"/>
              </a:spcBef>
              <a:buFontTx/>
              <a:buNone/>
            </a:pPr>
            <a:endParaRPr lang="it-IT" altLang="it-IT" sz="1800">
              <a:solidFill>
                <a:schemeClr val="tx1"/>
              </a:solidFill>
              <a:ea typeface="ヒラギノ明朝 ProN W3" charset="-128"/>
              <a:sym typeface="Times New Roman" panose="02020603050405020304" pitchFamily="18" charset="0"/>
            </a:endParaRPr>
          </a:p>
        </p:txBody>
      </p:sp>
      <p:sp>
        <p:nvSpPr>
          <p:cNvPr id="12302" name="Oval 12">
            <a:extLst>
              <a:ext uri="{FF2B5EF4-FFF2-40B4-BE49-F238E27FC236}">
                <a16:creationId xmlns:a16="http://schemas.microsoft.com/office/drawing/2014/main" id="{2B0AE0F6-F642-4F3A-9274-C35E3048C034}"/>
              </a:ext>
            </a:extLst>
          </p:cNvPr>
          <p:cNvSpPr>
            <a:spLocks noChangeArrowheads="1"/>
          </p:cNvSpPr>
          <p:nvPr/>
        </p:nvSpPr>
        <p:spPr bwMode="auto">
          <a:xfrm>
            <a:off x="3924300" y="1700213"/>
            <a:ext cx="1584325" cy="1223962"/>
          </a:xfrm>
          <a:prstGeom prst="ellipse">
            <a:avLst/>
          </a:prstGeom>
          <a:solidFill>
            <a:srgbClr val="99CC00"/>
          </a:solidFill>
          <a:ln w="9525">
            <a:solidFill>
              <a:schemeClr val="tx1"/>
            </a:solidFill>
            <a:round/>
            <a:headEnd/>
            <a:tailEnd/>
          </a:ln>
        </p:spPr>
        <p:txBody>
          <a:bodyPr wrap="none" anchor="ct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0"/>
              </a:spcBef>
              <a:buFontTx/>
              <a:buNone/>
            </a:pPr>
            <a:endParaRPr lang="it-IT" altLang="it-IT" sz="1800">
              <a:solidFill>
                <a:schemeClr val="tx1"/>
              </a:solidFill>
              <a:ea typeface="ヒラギノ明朝 ProN W3" charset="-128"/>
              <a:sym typeface="Times New Roman" panose="02020603050405020304" pitchFamily="18" charset="0"/>
            </a:endParaRPr>
          </a:p>
        </p:txBody>
      </p:sp>
      <p:sp>
        <p:nvSpPr>
          <p:cNvPr id="12303" name="Text Box 11">
            <a:extLst>
              <a:ext uri="{FF2B5EF4-FFF2-40B4-BE49-F238E27FC236}">
                <a16:creationId xmlns:a16="http://schemas.microsoft.com/office/drawing/2014/main" id="{8FAC4721-CFF6-4DE4-9F7E-EC682F661723}"/>
              </a:ext>
            </a:extLst>
          </p:cNvPr>
          <p:cNvSpPr txBox="1">
            <a:spLocks noChangeArrowheads="1"/>
          </p:cNvSpPr>
          <p:nvPr/>
        </p:nvSpPr>
        <p:spPr bwMode="auto">
          <a:xfrm>
            <a:off x="3995738" y="1989138"/>
            <a:ext cx="1512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algn="ctr" eaLnBrk="1" hangingPunct="1">
              <a:spcBef>
                <a:spcPct val="50000"/>
              </a:spcBef>
              <a:buFontTx/>
              <a:buNone/>
            </a:pPr>
            <a:r>
              <a:rPr lang="it-IT" altLang="it-IT" sz="1800">
                <a:solidFill>
                  <a:schemeClr val="tx1"/>
                </a:solidFill>
                <a:ea typeface="ヒラギノ明朝 ProN W3" charset="-128"/>
                <a:sym typeface="Times New Roman" panose="02020603050405020304" pitchFamily="18" charset="0"/>
              </a:rPr>
              <a:t>Ordinamento     giudiziario</a:t>
            </a:r>
          </a:p>
        </p:txBody>
      </p:sp>
      <p:sp>
        <p:nvSpPr>
          <p:cNvPr id="12304" name="AutoShape 13">
            <a:extLst>
              <a:ext uri="{FF2B5EF4-FFF2-40B4-BE49-F238E27FC236}">
                <a16:creationId xmlns:a16="http://schemas.microsoft.com/office/drawing/2014/main" id="{D0D8C29F-4471-4C08-87F5-FABACB8CAA4A}"/>
              </a:ext>
            </a:extLst>
          </p:cNvPr>
          <p:cNvSpPr>
            <a:spLocks/>
          </p:cNvSpPr>
          <p:nvPr/>
        </p:nvSpPr>
        <p:spPr bwMode="auto">
          <a:xfrm>
            <a:off x="3419475" y="3500438"/>
            <a:ext cx="73025" cy="1944687"/>
          </a:xfrm>
          <a:prstGeom prst="leftBrace">
            <a:avLst>
              <a:gd name="adj1" fmla="val 22192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0"/>
              </a:spcBef>
              <a:buFontTx/>
              <a:buNone/>
            </a:pPr>
            <a:endParaRPr lang="it-IT" altLang="it-IT" sz="1800">
              <a:solidFill>
                <a:schemeClr val="tx1"/>
              </a:solidFill>
              <a:ea typeface="ヒラギノ明朝 ProN W3" charset="-128"/>
              <a:sym typeface="Times New Roman" panose="02020603050405020304" pitchFamily="18" charset="0"/>
            </a:endParaRPr>
          </a:p>
        </p:txBody>
      </p:sp>
      <p:sp>
        <p:nvSpPr>
          <p:cNvPr id="12305" name="Text Box 14">
            <a:extLst>
              <a:ext uri="{FF2B5EF4-FFF2-40B4-BE49-F238E27FC236}">
                <a16:creationId xmlns:a16="http://schemas.microsoft.com/office/drawing/2014/main" id="{5C697311-A1EF-476F-8180-B850909231D5}"/>
              </a:ext>
            </a:extLst>
          </p:cNvPr>
          <p:cNvSpPr txBox="1">
            <a:spLocks noChangeArrowheads="1"/>
          </p:cNvSpPr>
          <p:nvPr/>
        </p:nvSpPr>
        <p:spPr bwMode="auto">
          <a:xfrm>
            <a:off x="3708400" y="3500438"/>
            <a:ext cx="1800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r>
              <a:rPr lang="it-IT" altLang="it-IT" sz="1400" dirty="0">
                <a:solidFill>
                  <a:schemeClr val="bg1"/>
                </a:solidFill>
                <a:ea typeface="ヒラギノ明朝 ProN W3" charset="-128"/>
                <a:sym typeface="Times New Roman" panose="02020603050405020304" pitchFamily="18" charset="0"/>
              </a:rPr>
              <a:t>Giurisdizione amministrativa</a:t>
            </a:r>
          </a:p>
        </p:txBody>
      </p:sp>
      <p:sp>
        <p:nvSpPr>
          <p:cNvPr id="12306" name="Text Box 16">
            <a:extLst>
              <a:ext uri="{FF2B5EF4-FFF2-40B4-BE49-F238E27FC236}">
                <a16:creationId xmlns:a16="http://schemas.microsoft.com/office/drawing/2014/main" id="{2E9DC906-C9B6-4C96-942B-1331DF3F690D}"/>
              </a:ext>
            </a:extLst>
          </p:cNvPr>
          <p:cNvSpPr txBox="1">
            <a:spLocks noChangeArrowheads="1"/>
          </p:cNvSpPr>
          <p:nvPr/>
        </p:nvSpPr>
        <p:spPr bwMode="auto">
          <a:xfrm>
            <a:off x="3708400" y="4292600"/>
            <a:ext cx="16557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r>
              <a:rPr lang="it-IT" altLang="it-IT" sz="1400" dirty="0">
                <a:solidFill>
                  <a:schemeClr val="bg1"/>
                </a:solidFill>
                <a:ea typeface="ヒラギノ明朝 ProN W3" charset="-128"/>
                <a:sym typeface="Times New Roman" panose="02020603050405020304" pitchFamily="18" charset="0"/>
              </a:rPr>
              <a:t>Giurisdizione contabile</a:t>
            </a:r>
          </a:p>
        </p:txBody>
      </p:sp>
      <p:sp>
        <p:nvSpPr>
          <p:cNvPr id="12307" name="Text Box 17">
            <a:extLst>
              <a:ext uri="{FF2B5EF4-FFF2-40B4-BE49-F238E27FC236}">
                <a16:creationId xmlns:a16="http://schemas.microsoft.com/office/drawing/2014/main" id="{682AA5B0-8D0A-4A7C-B4D8-3F73802197E2}"/>
              </a:ext>
            </a:extLst>
          </p:cNvPr>
          <p:cNvSpPr txBox="1">
            <a:spLocks noChangeArrowheads="1"/>
          </p:cNvSpPr>
          <p:nvPr/>
        </p:nvSpPr>
        <p:spPr bwMode="auto">
          <a:xfrm>
            <a:off x="3708400" y="5084763"/>
            <a:ext cx="1441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r>
              <a:rPr lang="it-IT" altLang="it-IT" sz="1400" dirty="0">
                <a:solidFill>
                  <a:schemeClr val="bg1"/>
                </a:solidFill>
                <a:ea typeface="ヒラギノ明朝 ProN W3" charset="-128"/>
                <a:sym typeface="Times New Roman" panose="02020603050405020304" pitchFamily="18" charset="0"/>
              </a:rPr>
              <a:t>Giurisdizione militare</a:t>
            </a:r>
          </a:p>
        </p:txBody>
      </p:sp>
      <p:sp>
        <p:nvSpPr>
          <p:cNvPr id="12308" name="Line 18">
            <a:extLst>
              <a:ext uri="{FF2B5EF4-FFF2-40B4-BE49-F238E27FC236}">
                <a16:creationId xmlns:a16="http://schemas.microsoft.com/office/drawing/2014/main" id="{2CA31791-3BF4-4DB7-A0DD-17CB82888107}"/>
              </a:ext>
            </a:extLst>
          </p:cNvPr>
          <p:cNvSpPr>
            <a:spLocks noChangeShapeType="1"/>
          </p:cNvSpPr>
          <p:nvPr/>
        </p:nvSpPr>
        <p:spPr bwMode="auto">
          <a:xfrm flipV="1">
            <a:off x="5364163" y="1700213"/>
            <a:ext cx="936625"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2309" name="Line 19">
            <a:extLst>
              <a:ext uri="{FF2B5EF4-FFF2-40B4-BE49-F238E27FC236}">
                <a16:creationId xmlns:a16="http://schemas.microsoft.com/office/drawing/2014/main" id="{70CAEAFA-CA82-4FA0-A7A1-BF91E9038EEA}"/>
              </a:ext>
            </a:extLst>
          </p:cNvPr>
          <p:cNvSpPr>
            <a:spLocks noChangeShapeType="1"/>
          </p:cNvSpPr>
          <p:nvPr/>
        </p:nvSpPr>
        <p:spPr bwMode="auto">
          <a:xfrm>
            <a:off x="5508625" y="2420938"/>
            <a:ext cx="792163"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2310" name="Text Box 20">
            <a:extLst>
              <a:ext uri="{FF2B5EF4-FFF2-40B4-BE49-F238E27FC236}">
                <a16:creationId xmlns:a16="http://schemas.microsoft.com/office/drawing/2014/main" id="{91E9395E-BC42-4FF5-B25E-7AFDFCC3ACC4}"/>
              </a:ext>
            </a:extLst>
          </p:cNvPr>
          <p:cNvSpPr txBox="1">
            <a:spLocks noChangeArrowheads="1"/>
          </p:cNvSpPr>
          <p:nvPr/>
        </p:nvSpPr>
        <p:spPr bwMode="auto">
          <a:xfrm>
            <a:off x="6443663" y="1341438"/>
            <a:ext cx="10810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r>
              <a:rPr lang="it-IT" altLang="it-IT" sz="1400" dirty="0">
                <a:solidFill>
                  <a:schemeClr val="accent6">
                    <a:lumMod val="50000"/>
                  </a:schemeClr>
                </a:solidFill>
                <a:ea typeface="ヒラギノ明朝 ProN W3" charset="-128"/>
                <a:sym typeface="Times New Roman" panose="02020603050405020304" pitchFamily="18" charset="0"/>
              </a:rPr>
              <a:t>Magistrati giudicanti (</a:t>
            </a:r>
            <a:r>
              <a:rPr lang="it-IT" altLang="it-IT" sz="1000" dirty="0">
                <a:solidFill>
                  <a:schemeClr val="accent6">
                    <a:lumMod val="50000"/>
                  </a:schemeClr>
                </a:solidFill>
                <a:ea typeface="ヒラギノ明朝 ProN W3" charset="-128"/>
                <a:sym typeface="Times New Roman" panose="02020603050405020304" pitchFamily="18" charset="0"/>
              </a:rPr>
              <a:t>art. 102.1</a:t>
            </a:r>
            <a:r>
              <a:rPr lang="it-IT" altLang="it-IT" sz="1000" dirty="0">
                <a:solidFill>
                  <a:srgbClr val="FFFF00"/>
                </a:solidFill>
                <a:ea typeface="ヒラギノ明朝 ProN W3" charset="-128"/>
                <a:sym typeface="Times New Roman" panose="02020603050405020304" pitchFamily="18" charset="0"/>
              </a:rPr>
              <a:t>)</a:t>
            </a:r>
          </a:p>
        </p:txBody>
      </p:sp>
      <p:sp>
        <p:nvSpPr>
          <p:cNvPr id="12311" name="AutoShape 21">
            <a:extLst>
              <a:ext uri="{FF2B5EF4-FFF2-40B4-BE49-F238E27FC236}">
                <a16:creationId xmlns:a16="http://schemas.microsoft.com/office/drawing/2014/main" id="{C452145B-EA8C-4A98-B03E-B9532665373B}"/>
              </a:ext>
            </a:extLst>
          </p:cNvPr>
          <p:cNvSpPr>
            <a:spLocks/>
          </p:cNvSpPr>
          <p:nvPr/>
        </p:nvSpPr>
        <p:spPr bwMode="auto">
          <a:xfrm>
            <a:off x="7451725" y="1196975"/>
            <a:ext cx="144463" cy="720725"/>
          </a:xfrm>
          <a:prstGeom prst="leftBrace">
            <a:avLst>
              <a:gd name="adj1" fmla="val 4157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0"/>
              </a:spcBef>
              <a:buFontTx/>
              <a:buNone/>
            </a:pPr>
            <a:endParaRPr lang="it-IT" altLang="it-IT" sz="1800">
              <a:solidFill>
                <a:schemeClr val="tx1"/>
              </a:solidFill>
              <a:ea typeface="ヒラギノ明朝 ProN W3" charset="-128"/>
              <a:sym typeface="Times New Roman" panose="02020603050405020304" pitchFamily="18" charset="0"/>
            </a:endParaRPr>
          </a:p>
        </p:txBody>
      </p:sp>
      <p:sp>
        <p:nvSpPr>
          <p:cNvPr id="12312" name="Text Box 22">
            <a:extLst>
              <a:ext uri="{FF2B5EF4-FFF2-40B4-BE49-F238E27FC236}">
                <a16:creationId xmlns:a16="http://schemas.microsoft.com/office/drawing/2014/main" id="{614AB199-44A0-4219-86E9-05236C4BAF70}"/>
              </a:ext>
            </a:extLst>
          </p:cNvPr>
          <p:cNvSpPr txBox="1">
            <a:spLocks noChangeArrowheads="1"/>
          </p:cNvSpPr>
          <p:nvPr/>
        </p:nvSpPr>
        <p:spPr bwMode="auto">
          <a:xfrm>
            <a:off x="7667625" y="1125538"/>
            <a:ext cx="1008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r>
              <a:rPr lang="it-IT" altLang="it-IT" sz="1400" dirty="0">
                <a:solidFill>
                  <a:schemeClr val="tx2">
                    <a:lumMod val="50000"/>
                  </a:schemeClr>
                </a:solidFill>
                <a:ea typeface="ヒラギノ明朝 ProN W3" charset="-128"/>
                <a:sym typeface="Times New Roman" panose="02020603050405020304" pitchFamily="18" charset="0"/>
              </a:rPr>
              <a:t>civili</a:t>
            </a:r>
          </a:p>
        </p:txBody>
      </p:sp>
      <p:sp>
        <p:nvSpPr>
          <p:cNvPr id="12313" name="Text Box 23">
            <a:extLst>
              <a:ext uri="{FF2B5EF4-FFF2-40B4-BE49-F238E27FC236}">
                <a16:creationId xmlns:a16="http://schemas.microsoft.com/office/drawing/2014/main" id="{F58EC06B-C0D9-492C-8F5D-E7FF9F4DF0F0}"/>
              </a:ext>
            </a:extLst>
          </p:cNvPr>
          <p:cNvSpPr txBox="1">
            <a:spLocks noChangeArrowheads="1"/>
          </p:cNvSpPr>
          <p:nvPr/>
        </p:nvSpPr>
        <p:spPr bwMode="auto">
          <a:xfrm>
            <a:off x="7667625" y="1628775"/>
            <a:ext cx="7921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r>
              <a:rPr lang="it-IT" altLang="it-IT" sz="1400" dirty="0">
                <a:solidFill>
                  <a:schemeClr val="tx2">
                    <a:lumMod val="50000"/>
                  </a:schemeClr>
                </a:solidFill>
                <a:ea typeface="ヒラギノ明朝 ProN W3" charset="-128"/>
                <a:sym typeface="Times New Roman" panose="02020603050405020304" pitchFamily="18" charset="0"/>
              </a:rPr>
              <a:t>penali</a:t>
            </a:r>
          </a:p>
        </p:txBody>
      </p:sp>
      <p:sp>
        <p:nvSpPr>
          <p:cNvPr id="12314" name="Text Box 24">
            <a:extLst>
              <a:ext uri="{FF2B5EF4-FFF2-40B4-BE49-F238E27FC236}">
                <a16:creationId xmlns:a16="http://schemas.microsoft.com/office/drawing/2014/main" id="{DC863F72-B53B-4756-9EFD-4BA3FAD5A83E}"/>
              </a:ext>
            </a:extLst>
          </p:cNvPr>
          <p:cNvSpPr txBox="1">
            <a:spLocks noChangeArrowheads="1"/>
          </p:cNvSpPr>
          <p:nvPr/>
        </p:nvSpPr>
        <p:spPr bwMode="auto">
          <a:xfrm>
            <a:off x="6358527" y="2373313"/>
            <a:ext cx="158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r>
              <a:rPr lang="it-IT" altLang="it-IT" sz="1400" dirty="0">
                <a:solidFill>
                  <a:schemeClr val="accent6">
                    <a:lumMod val="50000"/>
                  </a:schemeClr>
                </a:solidFill>
                <a:ea typeface="ヒラギノ明朝 ProN W3" charset="-128"/>
                <a:sym typeface="Times New Roman" panose="02020603050405020304" pitchFamily="18" charset="0"/>
              </a:rPr>
              <a:t>Magistrati requirenti</a:t>
            </a:r>
            <a:r>
              <a:rPr lang="it-IT" altLang="it-IT" sz="1000" dirty="0">
                <a:solidFill>
                  <a:schemeClr val="accent6">
                    <a:lumMod val="50000"/>
                  </a:schemeClr>
                </a:solidFill>
                <a:ea typeface="ヒラギノ明朝 ProN W3" charset="-128"/>
                <a:sym typeface="Times New Roman" panose="02020603050405020304" pitchFamily="18" charset="0"/>
              </a:rPr>
              <a:t> (art. 112)</a:t>
            </a:r>
            <a:endParaRPr lang="it-IT" altLang="it-IT" sz="1400" dirty="0">
              <a:solidFill>
                <a:schemeClr val="accent6">
                  <a:lumMod val="50000"/>
                </a:schemeClr>
              </a:solidFill>
              <a:ea typeface="ヒラギノ明朝 ProN W3" charset="-128"/>
              <a:sym typeface="Times New Roman" panose="02020603050405020304" pitchFamily="18" charset="0"/>
            </a:endParaRPr>
          </a:p>
        </p:txBody>
      </p:sp>
      <p:sp>
        <p:nvSpPr>
          <p:cNvPr id="12315" name="Line 25">
            <a:extLst>
              <a:ext uri="{FF2B5EF4-FFF2-40B4-BE49-F238E27FC236}">
                <a16:creationId xmlns:a16="http://schemas.microsoft.com/office/drawing/2014/main" id="{7D281390-525E-4B0B-ABFA-02893D971451}"/>
              </a:ext>
            </a:extLst>
          </p:cNvPr>
          <p:cNvSpPr>
            <a:spLocks noChangeShapeType="1"/>
          </p:cNvSpPr>
          <p:nvPr/>
        </p:nvSpPr>
        <p:spPr bwMode="auto">
          <a:xfrm>
            <a:off x="7308850" y="2924175"/>
            <a:ext cx="142875"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2316" name="Text Box 26">
            <a:extLst>
              <a:ext uri="{FF2B5EF4-FFF2-40B4-BE49-F238E27FC236}">
                <a16:creationId xmlns:a16="http://schemas.microsoft.com/office/drawing/2014/main" id="{9CD9ED35-9EEA-41B3-BABD-D398EC5A8679}"/>
              </a:ext>
            </a:extLst>
          </p:cNvPr>
          <p:cNvSpPr txBox="1">
            <a:spLocks noChangeArrowheads="1"/>
          </p:cNvSpPr>
          <p:nvPr/>
        </p:nvSpPr>
        <p:spPr bwMode="auto">
          <a:xfrm>
            <a:off x="7019925" y="3357563"/>
            <a:ext cx="165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r>
              <a:rPr lang="it-IT" altLang="it-IT" sz="1200">
                <a:solidFill>
                  <a:schemeClr val="tx1"/>
                </a:solidFill>
                <a:ea typeface="ヒラギノ明朝 ProN W3" charset="-128"/>
                <a:sym typeface="Times New Roman" panose="02020603050405020304" pitchFamily="18" charset="0"/>
              </a:rPr>
              <a:t>Ufficio della Procura della Repubblica</a:t>
            </a:r>
          </a:p>
        </p:txBody>
      </p:sp>
      <p:sp>
        <p:nvSpPr>
          <p:cNvPr id="12317" name="Line 27">
            <a:extLst>
              <a:ext uri="{FF2B5EF4-FFF2-40B4-BE49-F238E27FC236}">
                <a16:creationId xmlns:a16="http://schemas.microsoft.com/office/drawing/2014/main" id="{3431F289-66E1-40D0-9500-CF0D0E6316A6}"/>
              </a:ext>
            </a:extLst>
          </p:cNvPr>
          <p:cNvSpPr>
            <a:spLocks noChangeShapeType="1"/>
          </p:cNvSpPr>
          <p:nvPr/>
        </p:nvSpPr>
        <p:spPr bwMode="auto">
          <a:xfrm flipV="1">
            <a:off x="900113" y="1628775"/>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2318" name="Text Box 28">
            <a:extLst>
              <a:ext uri="{FF2B5EF4-FFF2-40B4-BE49-F238E27FC236}">
                <a16:creationId xmlns:a16="http://schemas.microsoft.com/office/drawing/2014/main" id="{7859413E-A50B-4C4F-AC75-D0E6DEFAD349}"/>
              </a:ext>
            </a:extLst>
          </p:cNvPr>
          <p:cNvSpPr txBox="1">
            <a:spLocks noChangeArrowheads="1"/>
          </p:cNvSpPr>
          <p:nvPr/>
        </p:nvSpPr>
        <p:spPr bwMode="auto">
          <a:xfrm>
            <a:off x="357336" y="1106725"/>
            <a:ext cx="2592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r>
              <a:rPr lang="it-IT" altLang="it-IT" sz="1400" dirty="0">
                <a:solidFill>
                  <a:srgbClr val="FF0000"/>
                </a:solidFill>
                <a:ea typeface="ヒラギノ明朝 ProN W3" charset="-128"/>
                <a:sym typeface="Times New Roman" panose="02020603050405020304" pitchFamily="18" charset="0"/>
              </a:rPr>
              <a:t>Art.25.1: </a:t>
            </a:r>
            <a:r>
              <a:rPr lang="it-IT" altLang="it-IT" sz="1400" i="1" dirty="0">
                <a:solidFill>
                  <a:srgbClr val="FF0000"/>
                </a:solidFill>
                <a:ea typeface="ヒラギノ明朝 ProN W3" charset="-128"/>
                <a:sym typeface="Times New Roman" panose="02020603050405020304" pitchFamily="18" charset="0"/>
              </a:rPr>
              <a:t>principio del </a:t>
            </a:r>
            <a:r>
              <a:rPr lang="it-IT" altLang="it-IT" sz="1400" b="1" i="1" dirty="0">
                <a:solidFill>
                  <a:srgbClr val="FF0000"/>
                </a:solidFill>
                <a:ea typeface="ヒラギノ明朝 ProN W3" charset="-128"/>
                <a:sym typeface="Times New Roman" panose="02020603050405020304" pitchFamily="18" charset="0"/>
              </a:rPr>
              <a:t>giudice naturale</a:t>
            </a:r>
            <a:endParaRPr lang="it-IT" altLang="it-IT" sz="1400" b="1" dirty="0">
              <a:solidFill>
                <a:srgbClr val="FF0000"/>
              </a:solidFill>
              <a:ea typeface="ヒラギノ明朝 ProN W3" charset="-128"/>
              <a:sym typeface="Times New Roman" panose="02020603050405020304" pitchFamily="18" charset="0"/>
            </a:endParaRPr>
          </a:p>
        </p:txBody>
      </p:sp>
      <p:sp>
        <p:nvSpPr>
          <p:cNvPr id="12319" name="Line 29">
            <a:extLst>
              <a:ext uri="{FF2B5EF4-FFF2-40B4-BE49-F238E27FC236}">
                <a16:creationId xmlns:a16="http://schemas.microsoft.com/office/drawing/2014/main" id="{C60B1788-4B8A-42CA-B70F-DCE4C432FF8B}"/>
              </a:ext>
            </a:extLst>
          </p:cNvPr>
          <p:cNvSpPr>
            <a:spLocks noChangeShapeType="1"/>
          </p:cNvSpPr>
          <p:nvPr/>
        </p:nvSpPr>
        <p:spPr bwMode="auto">
          <a:xfrm>
            <a:off x="900113" y="3573463"/>
            <a:ext cx="0" cy="1368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2320" name="Text Box 30">
            <a:extLst>
              <a:ext uri="{FF2B5EF4-FFF2-40B4-BE49-F238E27FC236}">
                <a16:creationId xmlns:a16="http://schemas.microsoft.com/office/drawing/2014/main" id="{51201E26-BA76-44AE-BD5C-7E329241D7EA}"/>
              </a:ext>
            </a:extLst>
          </p:cNvPr>
          <p:cNvSpPr txBox="1">
            <a:spLocks noChangeArrowheads="1"/>
          </p:cNvSpPr>
          <p:nvPr/>
        </p:nvSpPr>
        <p:spPr bwMode="auto">
          <a:xfrm>
            <a:off x="395288" y="5084763"/>
            <a:ext cx="2663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endParaRPr lang="it-IT" altLang="it-IT" sz="1800">
              <a:solidFill>
                <a:schemeClr val="tx1"/>
              </a:solidFill>
              <a:ea typeface="ヒラギノ明朝 ProN W3" charset="-128"/>
              <a:sym typeface="Times New Roman" panose="02020603050405020304" pitchFamily="18" charset="0"/>
            </a:endParaRPr>
          </a:p>
        </p:txBody>
      </p:sp>
      <p:sp>
        <p:nvSpPr>
          <p:cNvPr id="12321" name="Text Box 31">
            <a:extLst>
              <a:ext uri="{FF2B5EF4-FFF2-40B4-BE49-F238E27FC236}">
                <a16:creationId xmlns:a16="http://schemas.microsoft.com/office/drawing/2014/main" id="{3CEC009A-3ACB-47CA-B0BF-10B419F497D9}"/>
              </a:ext>
            </a:extLst>
          </p:cNvPr>
          <p:cNvSpPr txBox="1">
            <a:spLocks noChangeArrowheads="1"/>
          </p:cNvSpPr>
          <p:nvPr/>
        </p:nvSpPr>
        <p:spPr bwMode="auto">
          <a:xfrm>
            <a:off x="395288" y="5013325"/>
            <a:ext cx="2663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r>
              <a:rPr lang="it-IT" altLang="it-IT" sz="1400" dirty="0">
                <a:solidFill>
                  <a:srgbClr val="FF0000"/>
                </a:solidFill>
                <a:ea typeface="ヒラギノ明朝 ProN W3" charset="-128"/>
                <a:sym typeface="Times New Roman" panose="02020603050405020304" pitchFamily="18" charset="0"/>
              </a:rPr>
              <a:t>Art. 102.2: </a:t>
            </a:r>
            <a:r>
              <a:rPr lang="it-IT" altLang="it-IT" sz="1400" i="1" dirty="0">
                <a:solidFill>
                  <a:srgbClr val="FF0000"/>
                </a:solidFill>
                <a:ea typeface="ヒラギノ明朝 ProN W3" charset="-128"/>
                <a:sym typeface="Times New Roman" panose="02020603050405020304" pitchFamily="18" charset="0"/>
              </a:rPr>
              <a:t>divieto di istituire </a:t>
            </a:r>
            <a:r>
              <a:rPr lang="it-IT" altLang="it-IT" sz="1400" b="1" i="1" dirty="0">
                <a:solidFill>
                  <a:srgbClr val="FF0000"/>
                </a:solidFill>
                <a:ea typeface="ヒラギノ明朝 ProN W3" charset="-128"/>
                <a:sym typeface="Times New Roman" panose="02020603050405020304" pitchFamily="18" charset="0"/>
              </a:rPr>
              <a:t>giudici </a:t>
            </a:r>
            <a:r>
              <a:rPr lang="it-IT" altLang="it-IT" sz="1000" b="1" i="1" dirty="0">
                <a:solidFill>
                  <a:schemeClr val="bg1"/>
                </a:solidFill>
                <a:ea typeface="ヒラギノ明朝 ProN W3" charset="-128"/>
                <a:sym typeface="Times New Roman" panose="02020603050405020304" pitchFamily="18" charset="0"/>
              </a:rPr>
              <a:t>straordinari</a:t>
            </a:r>
          </a:p>
        </p:txBody>
      </p:sp>
      <p:sp>
        <p:nvSpPr>
          <p:cNvPr id="12322" name="AutoShape 32">
            <a:extLst>
              <a:ext uri="{FF2B5EF4-FFF2-40B4-BE49-F238E27FC236}">
                <a16:creationId xmlns:a16="http://schemas.microsoft.com/office/drawing/2014/main" id="{B5DE69EA-3BEC-4D86-8F22-B4941AFCC8D2}"/>
              </a:ext>
            </a:extLst>
          </p:cNvPr>
          <p:cNvSpPr>
            <a:spLocks/>
          </p:cNvSpPr>
          <p:nvPr/>
        </p:nvSpPr>
        <p:spPr bwMode="auto">
          <a:xfrm>
            <a:off x="5219700" y="3357563"/>
            <a:ext cx="73025" cy="792162"/>
          </a:xfrm>
          <a:prstGeom prst="leftBrace">
            <a:avLst>
              <a:gd name="adj1" fmla="val 9039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0"/>
              </a:spcBef>
              <a:buFontTx/>
              <a:buNone/>
            </a:pPr>
            <a:endParaRPr lang="it-IT" altLang="it-IT" sz="1800">
              <a:solidFill>
                <a:schemeClr val="tx1"/>
              </a:solidFill>
              <a:ea typeface="ヒラギノ明朝 ProN W3" charset="-128"/>
              <a:sym typeface="Times New Roman" panose="02020603050405020304" pitchFamily="18" charset="0"/>
            </a:endParaRPr>
          </a:p>
        </p:txBody>
      </p:sp>
      <p:sp>
        <p:nvSpPr>
          <p:cNvPr id="12323" name="Text Box 33">
            <a:extLst>
              <a:ext uri="{FF2B5EF4-FFF2-40B4-BE49-F238E27FC236}">
                <a16:creationId xmlns:a16="http://schemas.microsoft.com/office/drawing/2014/main" id="{7AD13296-911C-4226-A355-B4FF0629DFF1}"/>
              </a:ext>
            </a:extLst>
          </p:cNvPr>
          <p:cNvSpPr txBox="1">
            <a:spLocks noChangeArrowheads="1"/>
          </p:cNvSpPr>
          <p:nvPr/>
        </p:nvSpPr>
        <p:spPr bwMode="auto">
          <a:xfrm>
            <a:off x="5435600" y="3284538"/>
            <a:ext cx="1152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r>
              <a:rPr lang="it-IT" altLang="it-IT" sz="1000" dirty="0">
                <a:solidFill>
                  <a:schemeClr val="tx2">
                    <a:lumMod val="75000"/>
                  </a:schemeClr>
                </a:solidFill>
                <a:ea typeface="ヒラギノ明朝 ProN W3" charset="-128"/>
                <a:sym typeface="Times New Roman" panose="02020603050405020304" pitchFamily="18" charset="0"/>
              </a:rPr>
              <a:t>T.A.R</a:t>
            </a:r>
          </a:p>
        </p:txBody>
      </p:sp>
      <p:sp>
        <p:nvSpPr>
          <p:cNvPr id="12324" name="Text Box 34">
            <a:extLst>
              <a:ext uri="{FF2B5EF4-FFF2-40B4-BE49-F238E27FC236}">
                <a16:creationId xmlns:a16="http://schemas.microsoft.com/office/drawing/2014/main" id="{37720A38-BFD0-4C56-89DA-05E1DBBAC501}"/>
              </a:ext>
            </a:extLst>
          </p:cNvPr>
          <p:cNvSpPr txBox="1">
            <a:spLocks noChangeArrowheads="1"/>
          </p:cNvSpPr>
          <p:nvPr/>
        </p:nvSpPr>
        <p:spPr bwMode="auto">
          <a:xfrm>
            <a:off x="5435600" y="3789363"/>
            <a:ext cx="1150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r>
              <a:rPr lang="it-IT" altLang="it-IT" sz="1000" dirty="0">
                <a:solidFill>
                  <a:schemeClr val="tx2">
                    <a:lumMod val="75000"/>
                  </a:schemeClr>
                </a:solidFill>
                <a:ea typeface="ヒラギノ明朝 ProN W3" charset="-128"/>
                <a:sym typeface="Times New Roman" panose="02020603050405020304" pitchFamily="18" charset="0"/>
              </a:rPr>
              <a:t>Consiglio di Stato</a:t>
            </a:r>
          </a:p>
        </p:txBody>
      </p:sp>
      <p:sp>
        <p:nvSpPr>
          <p:cNvPr id="12325" name="Line 35">
            <a:extLst>
              <a:ext uri="{FF2B5EF4-FFF2-40B4-BE49-F238E27FC236}">
                <a16:creationId xmlns:a16="http://schemas.microsoft.com/office/drawing/2014/main" id="{4E6B00C3-C68D-445A-A119-F14589253EEB}"/>
              </a:ext>
            </a:extLst>
          </p:cNvPr>
          <p:cNvSpPr>
            <a:spLocks noChangeShapeType="1"/>
          </p:cNvSpPr>
          <p:nvPr/>
        </p:nvSpPr>
        <p:spPr bwMode="auto">
          <a:xfrm>
            <a:off x="4932363" y="4508500"/>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2326" name="Text Box 36">
            <a:extLst>
              <a:ext uri="{FF2B5EF4-FFF2-40B4-BE49-F238E27FC236}">
                <a16:creationId xmlns:a16="http://schemas.microsoft.com/office/drawing/2014/main" id="{CAC6F003-7EF8-4AE3-9125-F81D24996621}"/>
              </a:ext>
            </a:extLst>
          </p:cNvPr>
          <p:cNvSpPr txBox="1">
            <a:spLocks noChangeArrowheads="1"/>
          </p:cNvSpPr>
          <p:nvPr/>
        </p:nvSpPr>
        <p:spPr bwMode="auto">
          <a:xfrm>
            <a:off x="5435600" y="4437063"/>
            <a:ext cx="1223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r>
              <a:rPr lang="it-IT" altLang="it-IT" sz="1000">
                <a:solidFill>
                  <a:schemeClr val="bg1"/>
                </a:solidFill>
                <a:ea typeface="ヒラギノ明朝 ProN W3" charset="-128"/>
                <a:sym typeface="Times New Roman" panose="02020603050405020304" pitchFamily="18" charset="0"/>
              </a:rPr>
              <a:t>Corte dei conti</a:t>
            </a:r>
          </a:p>
        </p:txBody>
      </p:sp>
      <p:sp>
        <p:nvSpPr>
          <p:cNvPr id="12327" name="Line 37">
            <a:extLst>
              <a:ext uri="{FF2B5EF4-FFF2-40B4-BE49-F238E27FC236}">
                <a16:creationId xmlns:a16="http://schemas.microsoft.com/office/drawing/2014/main" id="{AF0BA89C-612D-457A-8518-7B747264B6FF}"/>
              </a:ext>
            </a:extLst>
          </p:cNvPr>
          <p:cNvSpPr>
            <a:spLocks noChangeShapeType="1"/>
          </p:cNvSpPr>
          <p:nvPr/>
        </p:nvSpPr>
        <p:spPr bwMode="auto">
          <a:xfrm>
            <a:off x="4932363" y="5300663"/>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2328" name="Text Box 38">
            <a:extLst>
              <a:ext uri="{FF2B5EF4-FFF2-40B4-BE49-F238E27FC236}">
                <a16:creationId xmlns:a16="http://schemas.microsoft.com/office/drawing/2014/main" id="{CD9B9A7D-1547-4D36-9ADE-B475704C0D6E}"/>
              </a:ext>
            </a:extLst>
          </p:cNvPr>
          <p:cNvSpPr txBox="1">
            <a:spLocks noChangeArrowheads="1"/>
          </p:cNvSpPr>
          <p:nvPr/>
        </p:nvSpPr>
        <p:spPr bwMode="auto">
          <a:xfrm>
            <a:off x="5435600" y="5157788"/>
            <a:ext cx="1584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r>
              <a:rPr lang="it-IT" altLang="it-IT" sz="1000">
                <a:solidFill>
                  <a:schemeClr val="bg1"/>
                </a:solidFill>
                <a:ea typeface="ヒラギノ明朝 ProN W3" charset="-128"/>
                <a:sym typeface="Times New Roman" panose="02020603050405020304" pitchFamily="18" charset="0"/>
              </a:rPr>
              <a:t>Tribunali militari</a:t>
            </a:r>
          </a:p>
        </p:txBody>
      </p:sp>
      <p:sp>
        <p:nvSpPr>
          <p:cNvPr id="12329" name="Rectangle 40">
            <a:extLst>
              <a:ext uri="{FF2B5EF4-FFF2-40B4-BE49-F238E27FC236}">
                <a16:creationId xmlns:a16="http://schemas.microsoft.com/office/drawing/2014/main" id="{BACDD956-B1E9-4831-BD08-085DF3902D69}"/>
              </a:ext>
            </a:extLst>
          </p:cNvPr>
          <p:cNvSpPr>
            <a:spLocks noChangeArrowheads="1"/>
          </p:cNvSpPr>
          <p:nvPr/>
        </p:nvSpPr>
        <p:spPr bwMode="auto">
          <a:xfrm>
            <a:off x="3132138" y="1125538"/>
            <a:ext cx="3024187" cy="287337"/>
          </a:xfrm>
          <a:prstGeom prst="rect">
            <a:avLst/>
          </a:prstGeom>
          <a:solidFill>
            <a:schemeClr val="accent1"/>
          </a:solidFill>
          <a:ln w="9525">
            <a:solidFill>
              <a:schemeClr val="tx1"/>
            </a:solidFill>
            <a:miter lim="800000"/>
            <a:headEnd/>
            <a:tailEnd/>
          </a:ln>
        </p:spPr>
        <p:txBody>
          <a:bodyPr wrap="none" anchor="ct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0"/>
              </a:spcBef>
              <a:buFontTx/>
              <a:buNone/>
            </a:pPr>
            <a:endParaRPr lang="it-IT" altLang="it-IT" sz="1800">
              <a:solidFill>
                <a:schemeClr val="tx1"/>
              </a:solidFill>
              <a:ea typeface="ヒラギノ明朝 ProN W3" charset="-128"/>
              <a:sym typeface="Times New Roman" panose="02020603050405020304" pitchFamily="18" charset="0"/>
            </a:endParaRPr>
          </a:p>
        </p:txBody>
      </p:sp>
      <p:sp>
        <p:nvSpPr>
          <p:cNvPr id="12330" name="Text Box 39">
            <a:extLst>
              <a:ext uri="{FF2B5EF4-FFF2-40B4-BE49-F238E27FC236}">
                <a16:creationId xmlns:a16="http://schemas.microsoft.com/office/drawing/2014/main" id="{7635BE9A-66B8-47A8-8226-6A44622FD290}"/>
              </a:ext>
            </a:extLst>
          </p:cNvPr>
          <p:cNvSpPr txBox="1">
            <a:spLocks noChangeArrowheads="1"/>
          </p:cNvSpPr>
          <p:nvPr/>
        </p:nvSpPr>
        <p:spPr bwMode="auto">
          <a:xfrm>
            <a:off x="3132139" y="1125538"/>
            <a:ext cx="30956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r>
              <a:rPr lang="it-IT" altLang="it-IT" sz="1000" dirty="0">
                <a:solidFill>
                  <a:schemeClr val="bg1"/>
                </a:solidFill>
                <a:ea typeface="ヒラギノ明朝 ProN W3" charset="-128"/>
                <a:sym typeface="Times New Roman" panose="02020603050405020304" pitchFamily="18" charset="0"/>
              </a:rPr>
              <a:t>Il </a:t>
            </a:r>
            <a:r>
              <a:rPr lang="it-IT" altLang="it-IT" sz="1000" b="1" dirty="0">
                <a:solidFill>
                  <a:schemeClr val="bg1"/>
                </a:solidFill>
                <a:ea typeface="ヒラギノ明朝 ProN W3" charset="-128"/>
                <a:sym typeface="Times New Roman" panose="02020603050405020304" pitchFamily="18" charset="0"/>
              </a:rPr>
              <a:t>C.S.M.</a:t>
            </a:r>
            <a:r>
              <a:rPr lang="it-IT" altLang="it-IT" sz="1000" dirty="0">
                <a:solidFill>
                  <a:schemeClr val="bg1"/>
                </a:solidFill>
                <a:ea typeface="ヒラギノ明朝 ProN W3" charset="-128"/>
                <a:sym typeface="Times New Roman" panose="02020603050405020304" pitchFamily="18" charset="0"/>
              </a:rPr>
              <a:t> è l’organo che ne garantisce l’autonomia</a:t>
            </a:r>
          </a:p>
        </p:txBody>
      </p:sp>
      <p:sp>
        <p:nvSpPr>
          <p:cNvPr id="12331" name="Line 41">
            <a:extLst>
              <a:ext uri="{FF2B5EF4-FFF2-40B4-BE49-F238E27FC236}">
                <a16:creationId xmlns:a16="http://schemas.microsoft.com/office/drawing/2014/main" id="{4F8D09D0-7AFA-4E25-B742-54B4CE17CA50}"/>
              </a:ext>
            </a:extLst>
          </p:cNvPr>
          <p:cNvSpPr>
            <a:spLocks noChangeShapeType="1"/>
          </p:cNvSpPr>
          <p:nvPr/>
        </p:nvSpPr>
        <p:spPr bwMode="auto">
          <a:xfrm>
            <a:off x="4716463" y="1412875"/>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2332" name="Rectangle 43">
            <a:extLst>
              <a:ext uri="{FF2B5EF4-FFF2-40B4-BE49-F238E27FC236}">
                <a16:creationId xmlns:a16="http://schemas.microsoft.com/office/drawing/2014/main" id="{3C674B8B-00FD-43A4-BD15-C9B34D43087F}"/>
              </a:ext>
            </a:extLst>
          </p:cNvPr>
          <p:cNvSpPr>
            <a:spLocks noChangeArrowheads="1"/>
          </p:cNvSpPr>
          <p:nvPr/>
        </p:nvSpPr>
        <p:spPr bwMode="auto">
          <a:xfrm>
            <a:off x="2051050" y="2997200"/>
            <a:ext cx="3168650" cy="287338"/>
          </a:xfrm>
          <a:prstGeom prst="rect">
            <a:avLst/>
          </a:prstGeom>
          <a:solidFill>
            <a:schemeClr val="accent1"/>
          </a:solidFill>
          <a:ln w="9525">
            <a:solidFill>
              <a:schemeClr val="tx1"/>
            </a:solidFill>
            <a:miter lim="800000"/>
            <a:headEnd/>
            <a:tailEnd/>
          </a:ln>
        </p:spPr>
        <p:txBody>
          <a:bodyPr wrap="none" anchor="ct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0"/>
              </a:spcBef>
              <a:buFontTx/>
              <a:buNone/>
            </a:pPr>
            <a:endParaRPr lang="it-IT" altLang="it-IT" sz="1800">
              <a:solidFill>
                <a:schemeClr val="tx1"/>
              </a:solidFill>
              <a:ea typeface="ヒラギノ明朝 ProN W3" charset="-128"/>
              <a:sym typeface="Times New Roman" panose="02020603050405020304" pitchFamily="18" charset="0"/>
            </a:endParaRPr>
          </a:p>
        </p:txBody>
      </p:sp>
      <p:sp>
        <p:nvSpPr>
          <p:cNvPr id="12333" name="Text Box 42">
            <a:extLst>
              <a:ext uri="{FF2B5EF4-FFF2-40B4-BE49-F238E27FC236}">
                <a16:creationId xmlns:a16="http://schemas.microsoft.com/office/drawing/2014/main" id="{8E8D544D-BE63-475E-9D4E-63DD3762F2EE}"/>
              </a:ext>
            </a:extLst>
          </p:cNvPr>
          <p:cNvSpPr txBox="1">
            <a:spLocks noChangeArrowheads="1"/>
          </p:cNvSpPr>
          <p:nvPr/>
        </p:nvSpPr>
        <p:spPr bwMode="auto">
          <a:xfrm>
            <a:off x="2051050" y="2997200"/>
            <a:ext cx="3816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spcBef>
                <a:spcPct val="50000"/>
              </a:spcBef>
              <a:buFontTx/>
              <a:buNone/>
            </a:pPr>
            <a:r>
              <a:rPr lang="it-IT" altLang="it-IT" sz="1000">
                <a:solidFill>
                  <a:schemeClr val="tx1"/>
                </a:solidFill>
                <a:ea typeface="ヒラギノ明朝 ProN W3" charset="-128"/>
                <a:sym typeface="Times New Roman" panose="02020603050405020304" pitchFamily="18" charset="0"/>
              </a:rPr>
              <a:t>Appositi organi collegiali ne garantiscono l’autonomia</a:t>
            </a:r>
          </a:p>
        </p:txBody>
      </p:sp>
      <p:sp>
        <p:nvSpPr>
          <p:cNvPr id="12334" name="Line 44">
            <a:extLst>
              <a:ext uri="{FF2B5EF4-FFF2-40B4-BE49-F238E27FC236}">
                <a16:creationId xmlns:a16="http://schemas.microsoft.com/office/drawing/2014/main" id="{2F18986F-FFB2-49AF-A8D6-C3EA35A0095C}"/>
              </a:ext>
            </a:extLst>
          </p:cNvPr>
          <p:cNvSpPr>
            <a:spLocks noChangeShapeType="1"/>
          </p:cNvSpPr>
          <p:nvPr/>
        </p:nvSpPr>
        <p:spPr bwMode="auto">
          <a:xfrm>
            <a:off x="3419475" y="3284538"/>
            <a:ext cx="2889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2335" name="Line 45">
            <a:extLst>
              <a:ext uri="{FF2B5EF4-FFF2-40B4-BE49-F238E27FC236}">
                <a16:creationId xmlns:a16="http://schemas.microsoft.com/office/drawing/2014/main" id="{081F09CB-ACD8-4FC9-8944-9601F22BFAD1}"/>
              </a:ext>
            </a:extLst>
          </p:cNvPr>
          <p:cNvSpPr>
            <a:spLocks noChangeShapeType="1"/>
          </p:cNvSpPr>
          <p:nvPr/>
        </p:nvSpPr>
        <p:spPr bwMode="auto">
          <a:xfrm>
            <a:off x="3132138" y="3284538"/>
            <a:ext cx="576262" cy="1152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2336" name="Line 46">
            <a:extLst>
              <a:ext uri="{FF2B5EF4-FFF2-40B4-BE49-F238E27FC236}">
                <a16:creationId xmlns:a16="http://schemas.microsoft.com/office/drawing/2014/main" id="{5B429FBA-F9BD-4641-B45E-9658DBE589C1}"/>
              </a:ext>
            </a:extLst>
          </p:cNvPr>
          <p:cNvSpPr>
            <a:spLocks noChangeShapeType="1"/>
          </p:cNvSpPr>
          <p:nvPr/>
        </p:nvSpPr>
        <p:spPr bwMode="auto">
          <a:xfrm>
            <a:off x="2771775" y="3284538"/>
            <a:ext cx="936625" cy="2016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56B672-9C6B-48F3-AD8F-3327AEF12E4A}"/>
              </a:ext>
            </a:extLst>
          </p:cNvPr>
          <p:cNvSpPr>
            <a:spLocks noGrp="1"/>
          </p:cNvSpPr>
          <p:nvPr>
            <p:ph type="title"/>
          </p:nvPr>
        </p:nvSpPr>
        <p:spPr/>
        <p:txBody>
          <a:bodyPr/>
          <a:lstStyle/>
          <a:p>
            <a:r>
              <a:rPr lang="it-IT" b="1" dirty="0">
                <a:highlight>
                  <a:srgbClr val="FFFF00"/>
                </a:highlight>
              </a:rPr>
              <a:t>Suddivisione territoriale</a:t>
            </a:r>
          </a:p>
        </p:txBody>
      </p:sp>
      <p:sp>
        <p:nvSpPr>
          <p:cNvPr id="3" name="Segnaposto contenuto 2">
            <a:extLst>
              <a:ext uri="{FF2B5EF4-FFF2-40B4-BE49-F238E27FC236}">
                <a16:creationId xmlns:a16="http://schemas.microsoft.com/office/drawing/2014/main" id="{10D17F9E-0DBA-4D5A-BAC6-4322AE3FBB74}"/>
              </a:ext>
            </a:extLst>
          </p:cNvPr>
          <p:cNvSpPr>
            <a:spLocks noGrp="1"/>
          </p:cNvSpPr>
          <p:nvPr>
            <p:ph idx="1"/>
          </p:nvPr>
        </p:nvSpPr>
        <p:spPr/>
        <p:txBody>
          <a:bodyPr>
            <a:normAutofit/>
          </a:bodyPr>
          <a:lstStyle/>
          <a:p>
            <a:r>
              <a:rPr lang="it-IT" sz="4000" b="1" dirty="0"/>
              <a:t>Distretti (Corte d’Appello)</a:t>
            </a:r>
          </a:p>
          <a:p>
            <a:endParaRPr lang="it-IT" sz="4000" b="1" dirty="0"/>
          </a:p>
          <a:p>
            <a:r>
              <a:rPr lang="it-IT" sz="4000" b="1" dirty="0"/>
              <a:t>Circoscrizioni (Tribunali)</a:t>
            </a:r>
          </a:p>
        </p:txBody>
      </p:sp>
    </p:spTree>
    <p:extLst>
      <p:ext uri="{BB962C8B-B14F-4D97-AF65-F5344CB8AC3E}">
        <p14:creationId xmlns:p14="http://schemas.microsoft.com/office/powerpoint/2010/main" val="20886815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6F2D4A-C287-45FF-85CA-1069C8D10D9B}"/>
              </a:ext>
            </a:extLst>
          </p:cNvPr>
          <p:cNvSpPr>
            <a:spLocks noGrp="1"/>
          </p:cNvSpPr>
          <p:nvPr>
            <p:ph type="title"/>
          </p:nvPr>
        </p:nvSpPr>
        <p:spPr/>
        <p:txBody>
          <a:bodyPr/>
          <a:lstStyle/>
          <a:p>
            <a:r>
              <a:rPr lang="it-IT" b="1" dirty="0">
                <a:highlight>
                  <a:srgbClr val="FFFF00"/>
                </a:highlight>
              </a:rPr>
              <a:t>Uffici del PM</a:t>
            </a:r>
          </a:p>
        </p:txBody>
      </p:sp>
      <p:sp>
        <p:nvSpPr>
          <p:cNvPr id="3" name="Segnaposto contenuto 2">
            <a:extLst>
              <a:ext uri="{FF2B5EF4-FFF2-40B4-BE49-F238E27FC236}">
                <a16:creationId xmlns:a16="http://schemas.microsoft.com/office/drawing/2014/main" id="{8BF2366F-1AE9-43B9-AEBC-8CA5444EB45D}"/>
              </a:ext>
            </a:extLst>
          </p:cNvPr>
          <p:cNvSpPr>
            <a:spLocks noGrp="1"/>
          </p:cNvSpPr>
          <p:nvPr>
            <p:ph idx="1"/>
          </p:nvPr>
        </p:nvSpPr>
        <p:spPr/>
        <p:txBody>
          <a:bodyPr/>
          <a:lstStyle/>
          <a:p>
            <a:pPr marL="514350" indent="-514350" algn="just">
              <a:buAutoNum type="alphaLcParenR"/>
            </a:pPr>
            <a:r>
              <a:rPr lang="it-IT" b="1" dirty="0"/>
              <a:t>Procura della Repubblica </a:t>
            </a:r>
            <a:r>
              <a:rPr lang="it-IT" dirty="0"/>
              <a:t>presso ogni circoscrizione di </a:t>
            </a:r>
            <a:r>
              <a:rPr lang="it-IT" b="1" dirty="0"/>
              <a:t>Tribunale</a:t>
            </a:r>
          </a:p>
          <a:p>
            <a:pPr marL="0" indent="0" algn="just">
              <a:buNone/>
            </a:pPr>
            <a:endParaRPr lang="it-IT" b="1" dirty="0"/>
          </a:p>
          <a:p>
            <a:pPr marL="0" indent="0" algn="just">
              <a:buNone/>
            </a:pPr>
            <a:r>
              <a:rPr lang="it-IT" b="1" dirty="0"/>
              <a:t>b) Procura generale della Repubblica </a:t>
            </a:r>
            <a:r>
              <a:rPr lang="it-IT" dirty="0"/>
              <a:t>in ogni distretto della </a:t>
            </a:r>
            <a:r>
              <a:rPr lang="it-IT" b="1" dirty="0"/>
              <a:t>Corte d’appello</a:t>
            </a:r>
          </a:p>
          <a:p>
            <a:pPr marL="0" indent="0" algn="just">
              <a:buNone/>
            </a:pPr>
            <a:endParaRPr lang="it-IT" b="1" dirty="0"/>
          </a:p>
          <a:p>
            <a:pPr marL="0" indent="0" algn="just">
              <a:buNone/>
            </a:pPr>
            <a:r>
              <a:rPr lang="it-IT" b="1" dirty="0"/>
              <a:t>c) Procura generale della Repubblica </a:t>
            </a:r>
            <a:r>
              <a:rPr lang="it-IT" dirty="0"/>
              <a:t>presso la </a:t>
            </a:r>
            <a:r>
              <a:rPr lang="it-IT" b="1" dirty="0"/>
              <a:t>Corte di Cassazione </a:t>
            </a:r>
          </a:p>
          <a:p>
            <a:endParaRPr lang="it-IT" dirty="0"/>
          </a:p>
        </p:txBody>
      </p:sp>
    </p:spTree>
    <p:extLst>
      <p:ext uri="{BB962C8B-B14F-4D97-AF65-F5344CB8AC3E}">
        <p14:creationId xmlns:p14="http://schemas.microsoft.com/office/powerpoint/2010/main" val="117591254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64430E-C790-4305-8262-7D66E638339C}"/>
              </a:ext>
            </a:extLst>
          </p:cNvPr>
          <p:cNvSpPr>
            <a:spLocks noGrp="1"/>
          </p:cNvSpPr>
          <p:nvPr>
            <p:ph type="title"/>
          </p:nvPr>
        </p:nvSpPr>
        <p:spPr>
          <a:xfrm>
            <a:off x="457200" y="274638"/>
            <a:ext cx="8229600" cy="1426170"/>
          </a:xfrm>
        </p:spPr>
        <p:txBody>
          <a:bodyPr>
            <a:noAutofit/>
          </a:bodyPr>
          <a:lstStyle/>
          <a:p>
            <a:r>
              <a:rPr lang="en-US" altLang="it-IT" sz="3200" b="1" u="sng" dirty="0">
                <a:ea typeface="ヒラギノ明朝 ProN W3" charset="-128"/>
                <a:cs typeface="Arial" panose="020B0604020202020204" pitchFamily="34" charset="0"/>
              </a:rPr>
              <a:t>I GIUDICI ORDINARI: I GRADI DI GIURISDIZIONE (COMPETENZA IN </a:t>
            </a:r>
            <a:r>
              <a:rPr lang="en-US" altLang="it-IT" sz="3200" b="1" u="sng" dirty="0">
                <a:solidFill>
                  <a:schemeClr val="tx2">
                    <a:lumMod val="60000"/>
                    <a:lumOff val="40000"/>
                  </a:schemeClr>
                </a:solidFill>
                <a:highlight>
                  <a:srgbClr val="FFFF00"/>
                </a:highlight>
                <a:ea typeface="ヒラギノ明朝 ProN W3" charset="-128"/>
                <a:cs typeface="Arial" panose="020B0604020202020204" pitchFamily="34" charset="0"/>
              </a:rPr>
              <a:t>MATERIA CIVILE</a:t>
            </a:r>
            <a:r>
              <a:rPr lang="en-US" altLang="it-IT" sz="3200" b="1" u="sng" dirty="0">
                <a:ea typeface="ヒラギノ明朝 ProN W3" charset="-128"/>
                <a:cs typeface="Arial" panose="020B0604020202020204" pitchFamily="34" charset="0"/>
              </a:rPr>
              <a:t>)</a:t>
            </a:r>
            <a:br>
              <a:rPr lang="en-US" altLang="it-IT" sz="3200" b="1" u="sng" dirty="0">
                <a:ea typeface="ヒラギノ明朝 ProN W3" charset="-128"/>
                <a:cs typeface="Arial" panose="020B0604020202020204" pitchFamily="34" charset="0"/>
              </a:rPr>
            </a:br>
            <a:endParaRPr lang="it-IT" sz="3200" b="1" dirty="0"/>
          </a:p>
        </p:txBody>
      </p:sp>
      <p:sp>
        <p:nvSpPr>
          <p:cNvPr id="3" name="Segnaposto contenuto 2">
            <a:extLst>
              <a:ext uri="{FF2B5EF4-FFF2-40B4-BE49-F238E27FC236}">
                <a16:creationId xmlns:a16="http://schemas.microsoft.com/office/drawing/2014/main" id="{149B1A98-FCCF-4430-BA78-BBB879B80B04}"/>
              </a:ext>
            </a:extLst>
          </p:cNvPr>
          <p:cNvSpPr>
            <a:spLocks noGrp="1"/>
          </p:cNvSpPr>
          <p:nvPr>
            <p:ph idx="1"/>
          </p:nvPr>
        </p:nvSpPr>
        <p:spPr/>
        <p:txBody>
          <a:bodyPr/>
          <a:lstStyle/>
          <a:p>
            <a:pPr marL="0" indent="0">
              <a:buNone/>
            </a:pPr>
            <a:r>
              <a:rPr lang="it-IT" altLang="it-IT" dirty="0"/>
              <a:t>In relazione alle funzioni si dividono in: organi </a:t>
            </a:r>
            <a:r>
              <a:rPr lang="it-IT" altLang="it-IT" u="sng" dirty="0"/>
              <a:t>giudicanti</a:t>
            </a:r>
            <a:r>
              <a:rPr lang="it-IT" altLang="it-IT" dirty="0"/>
              <a:t> e organi </a:t>
            </a:r>
            <a:r>
              <a:rPr lang="it-IT" altLang="it-IT" u="sng" dirty="0"/>
              <a:t>requirenti</a:t>
            </a:r>
            <a:r>
              <a:rPr lang="it-IT" altLang="it-IT" dirty="0"/>
              <a:t>.</a:t>
            </a:r>
          </a:p>
          <a:p>
            <a:pPr marL="0" indent="0">
              <a:buNone/>
            </a:pPr>
            <a:r>
              <a:rPr lang="it-IT" altLang="it-IT" dirty="0"/>
              <a:t>	</a:t>
            </a:r>
            <a:r>
              <a:rPr lang="it-IT" altLang="it-IT" sz="2800" dirty="0"/>
              <a:t>Organi </a:t>
            </a:r>
            <a:r>
              <a:rPr lang="it-IT" altLang="it-IT" sz="2800" dirty="0">
                <a:solidFill>
                  <a:srgbClr val="FF0000"/>
                </a:solidFill>
              </a:rPr>
              <a:t>giudicanti</a:t>
            </a:r>
            <a:r>
              <a:rPr lang="it-IT" altLang="it-IT" sz="2800" dirty="0">
                <a:solidFill>
                  <a:srgbClr val="92D050"/>
                </a:solidFill>
              </a:rPr>
              <a:t> </a:t>
            </a:r>
            <a:r>
              <a:rPr lang="it-IT" altLang="it-IT" sz="2800" dirty="0"/>
              <a:t>in materia civile: </a:t>
            </a:r>
          </a:p>
          <a:p>
            <a:pPr marL="990600" lvl="1" indent="-533400"/>
            <a:r>
              <a:rPr lang="it-IT" altLang="it-IT" i="1" dirty="0">
                <a:solidFill>
                  <a:srgbClr val="FFC000"/>
                </a:solidFill>
                <a:highlight>
                  <a:srgbClr val="0000FF"/>
                </a:highlight>
              </a:rPr>
              <a:t>Giudice di pace</a:t>
            </a:r>
            <a:r>
              <a:rPr lang="it-IT" altLang="it-IT" dirty="0">
                <a:solidFill>
                  <a:srgbClr val="FFC000"/>
                </a:solidFill>
                <a:highlight>
                  <a:srgbClr val="0000FF"/>
                </a:highlight>
              </a:rPr>
              <a:t> (1° grado – in forma individuale)</a:t>
            </a:r>
          </a:p>
          <a:p>
            <a:pPr marL="990600" lvl="1" indent="-533400"/>
            <a:r>
              <a:rPr lang="it-IT" altLang="it-IT" i="1" dirty="0">
                <a:solidFill>
                  <a:srgbClr val="FFC000"/>
                </a:solidFill>
                <a:highlight>
                  <a:srgbClr val="0000FF"/>
                </a:highlight>
              </a:rPr>
              <a:t>Tribunale</a:t>
            </a:r>
            <a:r>
              <a:rPr lang="it-IT" altLang="it-IT" dirty="0">
                <a:solidFill>
                  <a:srgbClr val="FFC000"/>
                </a:solidFill>
                <a:highlight>
                  <a:srgbClr val="0000FF"/>
                </a:highlight>
              </a:rPr>
              <a:t> (1° grado – individuale o collegiale)</a:t>
            </a:r>
          </a:p>
          <a:p>
            <a:pPr marL="990600" lvl="1" indent="-533400"/>
            <a:r>
              <a:rPr lang="it-IT" altLang="it-IT" i="1" dirty="0">
                <a:solidFill>
                  <a:srgbClr val="FFC000"/>
                </a:solidFill>
                <a:highlight>
                  <a:srgbClr val="0000FF"/>
                </a:highlight>
              </a:rPr>
              <a:t>Corte d’appello</a:t>
            </a:r>
            <a:r>
              <a:rPr lang="it-IT" altLang="it-IT" dirty="0">
                <a:solidFill>
                  <a:srgbClr val="FFC000"/>
                </a:solidFill>
                <a:highlight>
                  <a:srgbClr val="0000FF"/>
                </a:highlight>
              </a:rPr>
              <a:t> (2° grado – collegiale)</a:t>
            </a:r>
          </a:p>
          <a:p>
            <a:pPr marL="990600" lvl="1" indent="-533400"/>
            <a:r>
              <a:rPr lang="it-IT" altLang="it-IT" dirty="0">
                <a:solidFill>
                  <a:srgbClr val="FFFF00"/>
                </a:solidFill>
                <a:highlight>
                  <a:srgbClr val="0000FF"/>
                </a:highlight>
              </a:rPr>
              <a:t>Cassazione</a:t>
            </a:r>
          </a:p>
          <a:p>
            <a:endParaRPr lang="it-IT" dirty="0"/>
          </a:p>
        </p:txBody>
      </p:sp>
    </p:spTree>
    <p:extLst>
      <p:ext uri="{BB962C8B-B14F-4D97-AF65-F5344CB8AC3E}">
        <p14:creationId xmlns:p14="http://schemas.microsoft.com/office/powerpoint/2010/main" val="379309649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a:extLst>
              <a:ext uri="{FF2B5EF4-FFF2-40B4-BE49-F238E27FC236}">
                <a16:creationId xmlns:a16="http://schemas.microsoft.com/office/drawing/2014/main" id="{6F5A1541-D514-447E-A0DC-E014A87D29C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dirty="0">
                <a:highlight>
                  <a:srgbClr val="FFFF00"/>
                </a:highlight>
              </a:rPr>
              <a:t>Materia civile</a:t>
            </a:r>
          </a:p>
        </p:txBody>
      </p:sp>
      <p:sp>
        <p:nvSpPr>
          <p:cNvPr id="3" name="Segnaposto contenuto 2">
            <a:extLst>
              <a:ext uri="{FF2B5EF4-FFF2-40B4-BE49-F238E27FC236}">
                <a16:creationId xmlns:a16="http://schemas.microsoft.com/office/drawing/2014/main" id="{875A8C70-3718-4208-8803-886CF20D1FF3}"/>
              </a:ext>
            </a:extLst>
          </p:cNvPr>
          <p:cNvSpPr>
            <a:spLocks noGrp="1"/>
          </p:cNvSpPr>
          <p:nvPr>
            <p:ph idx="1"/>
          </p:nvPr>
        </p:nvSpPr>
        <p:spPr/>
        <p:txBody>
          <a:bodyPr/>
          <a:lstStyle/>
          <a:p>
            <a:pPr eaLnBrk="1" hangingPunct="1">
              <a:defRPr/>
            </a:pPr>
            <a:r>
              <a:rPr lang="it-IT" altLang="it-IT" dirty="0"/>
              <a:t>Organo </a:t>
            </a:r>
            <a:r>
              <a:rPr lang="it-IT" altLang="it-IT" dirty="0">
                <a:solidFill>
                  <a:srgbClr val="FF0000"/>
                </a:solidFill>
              </a:rPr>
              <a:t>requirente</a:t>
            </a:r>
            <a:r>
              <a:rPr lang="it-IT" altLang="it-IT" dirty="0"/>
              <a:t> in materia civile</a:t>
            </a:r>
          </a:p>
          <a:p>
            <a:pPr eaLnBrk="1" hangingPunct="1">
              <a:defRPr/>
            </a:pPr>
            <a:endParaRPr lang="it-IT" altLang="it-IT" dirty="0"/>
          </a:p>
          <a:p>
            <a:pPr eaLnBrk="1" hangingPunct="1">
              <a:defRPr/>
            </a:pPr>
            <a:endParaRPr lang="it-IT" altLang="it-IT" dirty="0"/>
          </a:p>
          <a:p>
            <a:pPr marL="0" indent="0" algn="ctr" eaLnBrk="1" hangingPunct="1">
              <a:buFontTx/>
              <a:buNone/>
              <a:defRPr/>
            </a:pPr>
            <a:r>
              <a:rPr lang="it-IT" altLang="it-IT" dirty="0"/>
              <a:t>	</a:t>
            </a:r>
            <a:r>
              <a:rPr lang="it-IT" altLang="it-IT" u="sng" dirty="0"/>
              <a:t>Pubblico Ministero presso Procure di Tribunali, Tribunali per i minorenni, Corti d’appello, Cassazione</a:t>
            </a:r>
          </a:p>
          <a:p>
            <a:pPr>
              <a:defRPr/>
            </a:pPr>
            <a:endParaRPr lang="it-IT" dirty="0"/>
          </a:p>
        </p:txBody>
      </p:sp>
      <p:sp>
        <p:nvSpPr>
          <p:cNvPr id="17412" name="Segnaposto numero diapositiva 3">
            <a:extLst>
              <a:ext uri="{FF2B5EF4-FFF2-40B4-BE49-F238E27FC236}">
                <a16:creationId xmlns:a16="http://schemas.microsoft.com/office/drawing/2014/main" id="{CE5B69C8-02BE-4C1E-9321-12A1037344AC}"/>
              </a:ext>
            </a:extLst>
          </p:cNvPr>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a:spcBef>
                <a:spcPct val="0"/>
              </a:spcBef>
              <a:buFontTx/>
              <a:buNone/>
            </a:pPr>
            <a:fld id="{0C8EED7C-61BC-4611-B1DE-6101513B4148}" type="slidenum">
              <a:rPr lang="en-US" altLang="it-IT" sz="1200">
                <a:ea typeface="ヒラギノ明朝 ProN W3" charset="-128"/>
              </a:rPr>
              <a:pPr>
                <a:spcBef>
                  <a:spcPct val="0"/>
                </a:spcBef>
                <a:buFontTx/>
                <a:buNone/>
              </a:pPr>
              <a:t>157</a:t>
            </a:fld>
            <a:endParaRPr lang="en-US" altLang="it-IT" sz="1200">
              <a:ea typeface="ヒラギノ明朝 ProN W3" charset="-128"/>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numero diapositiva 5">
            <a:extLst>
              <a:ext uri="{FF2B5EF4-FFF2-40B4-BE49-F238E27FC236}">
                <a16:creationId xmlns:a16="http://schemas.microsoft.com/office/drawing/2014/main" id="{35E76A65-BA1C-4E76-95C9-A2D0EBD81DD4}"/>
              </a:ext>
            </a:extLst>
          </p:cNvPr>
          <p:cNvSpPr>
            <a:spLocks noGrp="1" noChangeArrowheads="1"/>
          </p:cNvSpPr>
          <p:nvPr>
            <p:ph type="sldNum" sz="quarter" idx="10"/>
          </p:nvPr>
        </p:nvSpPr>
        <p:spPr>
          <a:xfrm>
            <a:off x="0" y="0"/>
            <a:ext cx="0" cy="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algn="l" eaLnBrk="0" hangingPunct="0">
              <a:spcBef>
                <a:spcPct val="0"/>
              </a:spcBef>
              <a:buFontTx/>
              <a:buNone/>
            </a:pPr>
            <a:fld id="{CA65ECD1-AFB7-4E24-92CA-4E40A84B7E84}" type="slidenum">
              <a:rPr lang="it-IT" altLang="it-IT" sz="1400" b="0">
                <a:solidFill>
                  <a:schemeClr val="tx1"/>
                </a:solidFill>
                <a:latin typeface="Times New Roman" panose="02020603050405020304" pitchFamily="18" charset="0"/>
                <a:ea typeface="ヒラギノ明朝 ProN W3" charset="-128"/>
                <a:sym typeface="Times New Roman" panose="02020603050405020304" pitchFamily="18" charset="0"/>
              </a:rPr>
              <a:pPr algn="l" eaLnBrk="0" hangingPunct="0">
                <a:spcBef>
                  <a:spcPct val="0"/>
                </a:spcBef>
                <a:buFontTx/>
                <a:buNone/>
              </a:pPr>
              <a:t>158</a:t>
            </a:fld>
            <a:endParaRPr lang="it-IT" altLang="it-IT" sz="1400" b="0">
              <a:solidFill>
                <a:schemeClr val="tx1"/>
              </a:solidFill>
              <a:latin typeface="Times New Roman" panose="02020603050405020304" pitchFamily="18" charset="0"/>
              <a:ea typeface="ヒラギノ明朝 ProN W3" charset="-128"/>
              <a:sym typeface="Times New Roman" panose="02020603050405020304" pitchFamily="18" charset="0"/>
            </a:endParaRPr>
          </a:p>
        </p:txBody>
      </p:sp>
      <p:sp>
        <p:nvSpPr>
          <p:cNvPr id="19459" name="Rectangle 2">
            <a:extLst>
              <a:ext uri="{FF2B5EF4-FFF2-40B4-BE49-F238E27FC236}">
                <a16:creationId xmlns:a16="http://schemas.microsoft.com/office/drawing/2014/main" id="{C5D9D29D-6FA1-454D-B278-0873BD2332CB}"/>
              </a:ext>
            </a:extLst>
          </p:cNvPr>
          <p:cNvSpPr>
            <a:spLocks noGrp="1" noChangeArrowheads="1"/>
          </p:cNvSpPr>
          <p:nvPr>
            <p:ph type="title"/>
          </p:nvPr>
        </p:nvSpPr>
        <p:spPr bwMode="auto">
          <a:xfrm>
            <a:off x="914400" y="425466"/>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pPr eaLnBrk="1" hangingPunct="1"/>
            <a:r>
              <a:rPr lang="it-IT" altLang="it-IT" dirty="0">
                <a:solidFill>
                  <a:schemeClr val="tx2">
                    <a:lumMod val="75000"/>
                  </a:schemeClr>
                </a:solidFill>
                <a:highlight>
                  <a:srgbClr val="FFFF00"/>
                </a:highlight>
                <a:latin typeface="Arial" panose="020B0604020202020204" pitchFamily="34" charset="0"/>
              </a:rPr>
              <a:t>Materia penale</a:t>
            </a:r>
            <a:br>
              <a:rPr lang="it-IT" altLang="it-IT" dirty="0">
                <a:solidFill>
                  <a:schemeClr val="tx2">
                    <a:lumMod val="75000"/>
                  </a:schemeClr>
                </a:solidFill>
                <a:latin typeface="Arial" panose="020B0604020202020204" pitchFamily="34" charset="0"/>
              </a:rPr>
            </a:br>
            <a:br>
              <a:rPr lang="it-IT" altLang="it-IT" dirty="0">
                <a:solidFill>
                  <a:schemeClr val="tx2">
                    <a:lumMod val="75000"/>
                  </a:schemeClr>
                </a:solidFill>
                <a:latin typeface="Arial" panose="020B0604020202020204" pitchFamily="34" charset="0"/>
              </a:rPr>
            </a:br>
            <a:br>
              <a:rPr lang="it-IT" altLang="it-IT" dirty="0">
                <a:solidFill>
                  <a:schemeClr val="tx2">
                    <a:lumMod val="75000"/>
                  </a:schemeClr>
                </a:solidFill>
                <a:latin typeface="Arial" panose="020B0604020202020204" pitchFamily="34" charset="0"/>
              </a:rPr>
            </a:br>
            <a:br>
              <a:rPr lang="it-IT" altLang="it-IT" dirty="0">
                <a:solidFill>
                  <a:schemeClr val="tx2">
                    <a:lumMod val="75000"/>
                  </a:schemeClr>
                </a:solidFill>
                <a:latin typeface="Arial" panose="020B0604020202020204" pitchFamily="34" charset="0"/>
              </a:rPr>
            </a:br>
            <a:endParaRPr lang="it-IT" altLang="it-IT" sz="2400" dirty="0">
              <a:solidFill>
                <a:schemeClr val="tx2">
                  <a:lumMod val="75000"/>
                </a:schemeClr>
              </a:solidFill>
              <a:latin typeface="Arial" panose="020B0604020202020204" pitchFamily="34" charset="0"/>
            </a:endParaRPr>
          </a:p>
        </p:txBody>
      </p:sp>
      <p:sp>
        <p:nvSpPr>
          <p:cNvPr id="19460" name="Rectangle 3">
            <a:extLst>
              <a:ext uri="{FF2B5EF4-FFF2-40B4-BE49-F238E27FC236}">
                <a16:creationId xmlns:a16="http://schemas.microsoft.com/office/drawing/2014/main" id="{4E627EAC-CBAC-4542-98F7-BE3CC69511D7}"/>
              </a:ext>
            </a:extLst>
          </p:cNvPr>
          <p:cNvSpPr>
            <a:spLocks noGrp="1" noChangeArrowheads="1"/>
          </p:cNvSpPr>
          <p:nvPr>
            <p:ph type="body" idx="1"/>
          </p:nvPr>
        </p:nvSpPr>
        <p:spPr>
          <a:xfrm>
            <a:off x="457200" y="1268760"/>
            <a:ext cx="8229600" cy="4857403"/>
          </a:xfrm>
        </p:spPr>
        <p:txBody>
          <a:bodyPr>
            <a:normAutofit lnSpcReduction="10000"/>
          </a:bodyPr>
          <a:lstStyle/>
          <a:p>
            <a:pPr marL="0" indent="0" eaLnBrk="1" hangingPunct="1">
              <a:lnSpc>
                <a:spcPct val="90000"/>
              </a:lnSpc>
              <a:buNone/>
            </a:pPr>
            <a:endParaRPr lang="it-IT" altLang="it-IT" sz="2800" i="1" dirty="0">
              <a:solidFill>
                <a:schemeClr val="tx2">
                  <a:lumMod val="75000"/>
                </a:schemeClr>
              </a:solidFill>
            </a:endParaRPr>
          </a:p>
          <a:p>
            <a:pPr marL="609600" indent="-609600" algn="just" eaLnBrk="1" hangingPunct="1">
              <a:lnSpc>
                <a:spcPct val="90000"/>
              </a:lnSpc>
            </a:pPr>
            <a:r>
              <a:rPr lang="it-IT" altLang="it-IT" b="1" i="1" dirty="0">
                <a:solidFill>
                  <a:schemeClr val="tx2">
                    <a:lumMod val="75000"/>
                  </a:schemeClr>
                </a:solidFill>
              </a:rPr>
              <a:t>Giudice di pace</a:t>
            </a:r>
            <a:r>
              <a:rPr lang="it-IT" altLang="it-IT" b="1" dirty="0">
                <a:solidFill>
                  <a:schemeClr val="tx2">
                    <a:lumMod val="75000"/>
                  </a:schemeClr>
                </a:solidFill>
              </a:rPr>
              <a:t> (1° grado – in forma individuale)</a:t>
            </a:r>
          </a:p>
          <a:p>
            <a:pPr marL="609600" indent="-609600" algn="just" eaLnBrk="1" hangingPunct="1">
              <a:lnSpc>
                <a:spcPct val="90000"/>
              </a:lnSpc>
            </a:pPr>
            <a:r>
              <a:rPr lang="it-IT" altLang="it-IT" b="1" i="1" dirty="0">
                <a:solidFill>
                  <a:schemeClr val="tx2">
                    <a:lumMod val="75000"/>
                  </a:schemeClr>
                </a:solidFill>
              </a:rPr>
              <a:t>Tribunale</a:t>
            </a:r>
            <a:r>
              <a:rPr lang="it-IT" altLang="it-IT" b="1" dirty="0">
                <a:solidFill>
                  <a:schemeClr val="tx2">
                    <a:lumMod val="75000"/>
                  </a:schemeClr>
                </a:solidFill>
              </a:rPr>
              <a:t> (1° grado – individuale o collegiale)</a:t>
            </a:r>
          </a:p>
          <a:p>
            <a:pPr marL="609600" indent="-609600" eaLnBrk="1" hangingPunct="1">
              <a:lnSpc>
                <a:spcPct val="90000"/>
              </a:lnSpc>
            </a:pPr>
            <a:r>
              <a:rPr lang="it-IT" altLang="it-IT" b="1" i="1" dirty="0">
                <a:solidFill>
                  <a:schemeClr val="tx2">
                    <a:lumMod val="75000"/>
                  </a:schemeClr>
                </a:solidFill>
              </a:rPr>
              <a:t>Corte d’Assise</a:t>
            </a:r>
            <a:r>
              <a:rPr lang="it-IT" altLang="it-IT" b="1" dirty="0">
                <a:solidFill>
                  <a:schemeClr val="tx2">
                    <a:lumMod val="75000"/>
                  </a:schemeClr>
                </a:solidFill>
              </a:rPr>
              <a:t> (1° grado – collegiale)</a:t>
            </a:r>
          </a:p>
          <a:p>
            <a:pPr marL="609600" indent="-609600" eaLnBrk="1" hangingPunct="1">
              <a:lnSpc>
                <a:spcPct val="90000"/>
              </a:lnSpc>
            </a:pPr>
            <a:r>
              <a:rPr lang="it-IT" altLang="it-IT" b="1" i="1" dirty="0">
                <a:solidFill>
                  <a:schemeClr val="tx2">
                    <a:lumMod val="75000"/>
                  </a:schemeClr>
                </a:solidFill>
              </a:rPr>
              <a:t>Corte d’appello</a:t>
            </a:r>
            <a:r>
              <a:rPr lang="it-IT" altLang="it-IT" b="1" dirty="0">
                <a:solidFill>
                  <a:schemeClr val="tx2">
                    <a:lumMod val="75000"/>
                  </a:schemeClr>
                </a:solidFill>
              </a:rPr>
              <a:t> (2° grado – collegiale)</a:t>
            </a:r>
          </a:p>
          <a:p>
            <a:pPr marL="609600" indent="-609600" algn="just" eaLnBrk="1" hangingPunct="1">
              <a:lnSpc>
                <a:spcPct val="90000"/>
              </a:lnSpc>
            </a:pPr>
            <a:r>
              <a:rPr lang="it-IT" altLang="it-IT" b="1" i="1" dirty="0">
                <a:solidFill>
                  <a:schemeClr val="tx2">
                    <a:lumMod val="75000"/>
                  </a:schemeClr>
                </a:solidFill>
              </a:rPr>
              <a:t>Corte d’Assise d’appello</a:t>
            </a:r>
            <a:r>
              <a:rPr lang="it-IT" altLang="it-IT" b="1" dirty="0">
                <a:solidFill>
                  <a:schemeClr val="tx2">
                    <a:lumMod val="75000"/>
                  </a:schemeClr>
                </a:solidFill>
              </a:rPr>
              <a:t> (2° grado – collegiale)</a:t>
            </a:r>
          </a:p>
          <a:p>
            <a:pPr marL="609600" indent="-609600" eaLnBrk="1" hangingPunct="1">
              <a:lnSpc>
                <a:spcPct val="90000"/>
              </a:lnSpc>
            </a:pPr>
            <a:r>
              <a:rPr lang="it-IT" altLang="it-IT" b="1" dirty="0">
                <a:solidFill>
                  <a:schemeClr val="tx2">
                    <a:lumMod val="75000"/>
                  </a:schemeClr>
                </a:solidFill>
              </a:rPr>
              <a:t>Cassazione</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a:extLst>
              <a:ext uri="{FF2B5EF4-FFF2-40B4-BE49-F238E27FC236}">
                <a16:creationId xmlns:a16="http://schemas.microsoft.com/office/drawing/2014/main" id="{0CA25FDE-0EFD-42F9-B889-2944E8775E06}"/>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a:spcBef>
                <a:spcPct val="0"/>
              </a:spcBef>
              <a:buFontTx/>
              <a:buNone/>
            </a:pPr>
            <a:fld id="{4A822F3D-0408-417C-86C8-8EFC139CE828}" type="slidenum">
              <a:rPr lang="en-US" altLang="it-IT" sz="1200">
                <a:ea typeface="ヒラギノ明朝 ProN W3" charset="-128"/>
              </a:rPr>
              <a:pPr>
                <a:spcBef>
                  <a:spcPct val="0"/>
                </a:spcBef>
                <a:buFontTx/>
                <a:buNone/>
              </a:pPr>
              <a:t>159</a:t>
            </a:fld>
            <a:endParaRPr lang="en-US" altLang="it-IT" sz="1200">
              <a:ea typeface="ヒラギノ明朝 ProN W3" charset="-128"/>
            </a:endParaRPr>
          </a:p>
        </p:txBody>
      </p:sp>
      <p:sp>
        <p:nvSpPr>
          <p:cNvPr id="14337" name="Rectangle 1">
            <a:extLst>
              <a:ext uri="{FF2B5EF4-FFF2-40B4-BE49-F238E27FC236}">
                <a16:creationId xmlns:a16="http://schemas.microsoft.com/office/drawing/2014/main" id="{FA222310-F216-4B51-B514-49B137460D5F}"/>
              </a:ext>
            </a:extLst>
          </p:cNvPr>
          <p:cNvSpPr>
            <a:spLocks/>
          </p:cNvSpPr>
          <p:nvPr/>
        </p:nvSpPr>
        <p:spPr bwMode="auto">
          <a:xfrm>
            <a:off x="188913" y="107950"/>
            <a:ext cx="8777287" cy="1079500"/>
          </a:xfrm>
          <a:prstGeom prst="rect">
            <a:avLst/>
          </a:prstGeom>
          <a:noFill/>
          <a:ln w="9525" cap="flat">
            <a:noFill/>
            <a:miter lim="800000"/>
            <a:headEnd type="none" w="med" len="med"/>
            <a:tailEnd type="none" w="med" len="med"/>
          </a:ln>
          <a:effectLst>
            <a:outerShdw blurRad="63500" dist="50799" dir="3378633" algn="ctr" rotWithShape="0">
              <a:schemeClr val="bg2">
                <a:alpha val="75000"/>
              </a:schemeClr>
            </a:outerShdw>
          </a:effectLst>
        </p:spPr>
        <p:txBody>
          <a:bodyPr lIns="0" tIns="0" rIns="39200" bIns="0"/>
          <a:lstStyle/>
          <a:p>
            <a:pPr marL="38100" algn="ctr" eaLnBrk="1" hangingPunct="1">
              <a:spcBef>
                <a:spcPts val="313"/>
              </a:spcBef>
              <a:tabLst>
                <a:tab pos="4330700" algn="ctr"/>
                <a:tab pos="4610100" algn="l"/>
                <a:tab pos="5486400" algn="l"/>
              </a:tabLst>
              <a:defRPr/>
            </a:pPr>
            <a:br>
              <a:rPr lang="en-US" sz="1600" dirty="0">
                <a:solidFill>
                  <a:srgbClr val="FFFFFF"/>
                </a:solidFill>
                <a:latin typeface="Arial Black" charset="0"/>
                <a:ea typeface="ヒラギノ角ゴ ProN W6" charset="-128"/>
                <a:sym typeface="Arial Black" charset="0"/>
              </a:rPr>
            </a:br>
            <a:r>
              <a:rPr lang="en-US" sz="2400" b="1" dirty="0">
                <a:solidFill>
                  <a:srgbClr val="FF7900"/>
                </a:solidFill>
                <a:latin typeface="Arial" charset="0"/>
                <a:cs typeface="Arial" charset="0"/>
                <a:sym typeface="Arial" charset="0"/>
              </a:rPr>
              <a:t> </a:t>
            </a:r>
          </a:p>
        </p:txBody>
      </p:sp>
      <p:sp>
        <p:nvSpPr>
          <p:cNvPr id="32772" name="Line 2">
            <a:extLst>
              <a:ext uri="{FF2B5EF4-FFF2-40B4-BE49-F238E27FC236}">
                <a16:creationId xmlns:a16="http://schemas.microsoft.com/office/drawing/2014/main" id="{11B38D27-305D-472F-ADF4-6B389BFA6686}"/>
              </a:ext>
            </a:extLst>
          </p:cNvPr>
          <p:cNvSpPr>
            <a:spLocks noChangeShapeType="1"/>
          </p:cNvSpPr>
          <p:nvPr/>
        </p:nvSpPr>
        <p:spPr bwMode="auto">
          <a:xfrm>
            <a:off x="168275" y="401638"/>
            <a:ext cx="8839200"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14339" name="Rectangle 3">
            <a:extLst>
              <a:ext uri="{FF2B5EF4-FFF2-40B4-BE49-F238E27FC236}">
                <a16:creationId xmlns:a16="http://schemas.microsoft.com/office/drawing/2014/main" id="{F6B681E1-8323-4C68-A217-F3CF92DDC931}"/>
              </a:ext>
            </a:extLst>
          </p:cNvPr>
          <p:cNvSpPr>
            <a:spLocks/>
          </p:cNvSpPr>
          <p:nvPr/>
        </p:nvSpPr>
        <p:spPr bwMode="auto">
          <a:xfrm>
            <a:off x="76200" y="66675"/>
            <a:ext cx="1689100" cy="787400"/>
          </a:xfrm>
          <a:prstGeom prst="rect">
            <a:avLst/>
          </a:prstGeom>
          <a:noFill/>
          <a:ln w="9525" cap="flat">
            <a:noFill/>
            <a:miter lim="800000"/>
            <a:headEnd type="none" w="med" len="med"/>
            <a:tailEnd type="none" w="med" len="med"/>
          </a:ln>
          <a:effectLst>
            <a:outerShdw blurRad="63500" dist="101600" dir="2700000" algn="ctr" rotWithShape="0">
              <a:schemeClr val="bg2">
                <a:alpha val="75000"/>
              </a:schemeClr>
            </a:outerShdw>
          </a:effectLst>
        </p:spPr>
        <p:txBody>
          <a:bodyPr lIns="0" tIns="0" rIns="39200" bIns="0"/>
          <a:lstStyle/>
          <a:p>
            <a:pPr marL="38100" algn="ctr" eaLnBrk="1" hangingPunct="1">
              <a:lnSpc>
                <a:spcPct val="90000"/>
              </a:lnSpc>
              <a:spcBef>
                <a:spcPts val="1238"/>
              </a:spcBef>
              <a:defRPr/>
            </a:pPr>
            <a:endParaRPr lang="en-US" sz="4400" dirty="0">
              <a:solidFill>
                <a:srgbClr val="FF7900"/>
              </a:solidFill>
              <a:latin typeface="Arial Black" charset="0"/>
              <a:sym typeface="Arial Black" charset="0"/>
            </a:endParaRPr>
          </a:p>
        </p:txBody>
      </p:sp>
      <p:sp>
        <p:nvSpPr>
          <p:cNvPr id="2" name="Rectangle 4">
            <a:extLst>
              <a:ext uri="{FF2B5EF4-FFF2-40B4-BE49-F238E27FC236}">
                <a16:creationId xmlns:a16="http://schemas.microsoft.com/office/drawing/2014/main" id="{E3691AB1-EFC8-4820-A2A2-F7FD623171C6}"/>
              </a:ext>
            </a:extLst>
          </p:cNvPr>
          <p:cNvSpPr>
            <a:spLocks/>
          </p:cNvSpPr>
          <p:nvPr/>
        </p:nvSpPr>
        <p:spPr bwMode="auto">
          <a:xfrm>
            <a:off x="254000" y="401637"/>
            <a:ext cx="8699500" cy="612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1275" bIns="0"/>
          <a:lstStyle>
            <a:lvl1pPr marL="41275">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algn="ctr" eaLnBrk="1" hangingPunct="1">
              <a:spcBef>
                <a:spcPct val="0"/>
              </a:spcBef>
              <a:buFontTx/>
              <a:buNone/>
            </a:pPr>
            <a:r>
              <a:rPr lang="it-IT" altLang="it-IT" sz="3200" u="sng" dirty="0">
                <a:solidFill>
                  <a:schemeClr val="accent6">
                    <a:lumMod val="50000"/>
                  </a:schemeClr>
                </a:solidFill>
                <a:highlight>
                  <a:srgbClr val="FFFF00"/>
                </a:highlight>
              </a:rPr>
              <a:t>La Magistratura ordinaria (requirente)</a:t>
            </a:r>
            <a:endParaRPr lang="en-US" altLang="it-IT" sz="3200" u="sng" dirty="0">
              <a:solidFill>
                <a:schemeClr val="accent6">
                  <a:lumMod val="50000"/>
                </a:schemeClr>
              </a:solidFill>
              <a:highlight>
                <a:srgbClr val="FFFF00"/>
              </a:highlight>
              <a:ea typeface="ヒラギノ明朝 ProN W3" charset="-128"/>
              <a:cs typeface="Arial" panose="020B0604020202020204" pitchFamily="34" charset="0"/>
            </a:endParaRPr>
          </a:p>
          <a:p>
            <a:pPr algn="ctr" eaLnBrk="1" hangingPunct="1">
              <a:spcBef>
                <a:spcPct val="0"/>
              </a:spcBef>
              <a:buFontTx/>
              <a:buNone/>
            </a:pPr>
            <a:endParaRPr lang="en-US" altLang="it-IT" u="sng" dirty="0">
              <a:solidFill>
                <a:schemeClr val="accent6">
                  <a:lumMod val="50000"/>
                </a:schemeClr>
              </a:solidFill>
              <a:ea typeface="ヒラギノ明朝 ProN W3" charset="-128"/>
              <a:cs typeface="Arial" panose="020B0604020202020204" pitchFamily="34" charset="0"/>
            </a:endParaRPr>
          </a:p>
          <a:p>
            <a:pPr algn="ctr" eaLnBrk="1" hangingPunct="1">
              <a:spcBef>
                <a:spcPct val="0"/>
              </a:spcBef>
              <a:buFontTx/>
              <a:buNone/>
            </a:pPr>
            <a:r>
              <a:rPr lang="en-US" altLang="it-IT" b="1" u="sng" dirty="0">
                <a:solidFill>
                  <a:schemeClr val="tx2">
                    <a:lumMod val="75000"/>
                  </a:schemeClr>
                </a:solidFill>
                <a:ea typeface="ヒラギノ明朝 ProN W3" charset="-128"/>
                <a:cs typeface="Arial" panose="020B0604020202020204" pitchFamily="34" charset="0"/>
              </a:rPr>
              <a:t>I PUBBLICI MINISTERI</a:t>
            </a:r>
          </a:p>
          <a:p>
            <a:pPr algn="ctr" eaLnBrk="1" hangingPunct="1">
              <a:spcBef>
                <a:spcPct val="0"/>
              </a:spcBef>
              <a:buFontTx/>
              <a:buNone/>
            </a:pPr>
            <a:endParaRPr lang="en-US" altLang="it-IT" i="1" u="sng" dirty="0">
              <a:solidFill>
                <a:schemeClr val="tx2">
                  <a:lumMod val="75000"/>
                </a:schemeClr>
              </a:solidFill>
              <a:ea typeface="ヒラギノ明朝 ProN W3" charset="-128"/>
              <a:cs typeface="Arial" panose="020B0604020202020204" pitchFamily="34" charset="0"/>
            </a:endParaRPr>
          </a:p>
          <a:p>
            <a:pPr eaLnBrk="1" hangingPunct="1">
              <a:spcBef>
                <a:spcPct val="0"/>
              </a:spcBef>
              <a:buFontTx/>
              <a:buNone/>
            </a:pP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Appartengono</a:t>
            </a: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allo</a:t>
            </a: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stesso</a:t>
            </a: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corpo</a:t>
            </a: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dei</a:t>
            </a: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magistrati</a:t>
            </a:r>
            <a:r>
              <a:rPr lang="en-US" altLang="it-IT" b="1" dirty="0">
                <a:solidFill>
                  <a:schemeClr val="tx2">
                    <a:lumMod val="75000"/>
                  </a:schemeClr>
                </a:solidFill>
                <a:ea typeface="ヒラギノ明朝 ProN W3" charset="-128"/>
                <a:cs typeface="Arial" panose="020B0604020202020204" pitchFamily="34" charset="0"/>
              </a:rPr>
              <a:t> con </a:t>
            </a:r>
            <a:r>
              <a:rPr lang="en-US" altLang="it-IT" b="1" dirty="0" err="1">
                <a:solidFill>
                  <a:schemeClr val="tx2">
                    <a:lumMod val="75000"/>
                  </a:schemeClr>
                </a:solidFill>
                <a:ea typeface="ヒラギノ明朝 ProN W3" charset="-128"/>
                <a:cs typeface="Arial" panose="020B0604020202020204" pitchFamily="34" charset="0"/>
              </a:rPr>
              <a:t>funzioni</a:t>
            </a: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giudicanti</a:t>
            </a:r>
            <a:r>
              <a:rPr lang="en-US" altLang="it-IT" b="1" dirty="0">
                <a:solidFill>
                  <a:schemeClr val="tx2">
                    <a:lumMod val="75000"/>
                  </a:schemeClr>
                </a:solidFill>
                <a:ea typeface="ヒラギノ明朝 ProN W3" charset="-128"/>
                <a:cs typeface="Arial" panose="020B0604020202020204" pitchFamily="34" charset="0"/>
              </a:rPr>
              <a:t> </a:t>
            </a:r>
          </a:p>
          <a:p>
            <a:pPr eaLnBrk="1" hangingPunct="1">
              <a:spcBef>
                <a:spcPct val="0"/>
              </a:spcBef>
              <a:buFontTx/>
              <a:buNone/>
            </a:pPr>
            <a:endParaRPr lang="en-US" altLang="it-IT" b="1" dirty="0">
              <a:solidFill>
                <a:schemeClr val="tx2">
                  <a:lumMod val="75000"/>
                </a:schemeClr>
              </a:solidFill>
              <a:ea typeface="ヒラギノ明朝 ProN W3" charset="-128"/>
              <a:cs typeface="Arial" panose="020B0604020202020204" pitchFamily="34" charset="0"/>
            </a:endParaRPr>
          </a:p>
          <a:p>
            <a:pPr eaLnBrk="1" hangingPunct="1">
              <a:spcBef>
                <a:spcPct val="0"/>
              </a:spcBef>
              <a:buFontTx/>
              <a:buNone/>
            </a:pPr>
            <a:r>
              <a:rPr lang="en-US" altLang="it-IT" b="1" dirty="0">
                <a:solidFill>
                  <a:schemeClr val="tx2">
                    <a:lumMod val="75000"/>
                  </a:schemeClr>
                </a:solidFill>
                <a:ea typeface="ヒラギノ明朝 ProN W3" charset="-128"/>
                <a:cs typeface="Arial" panose="020B0604020202020204" pitchFamily="34" charset="0"/>
              </a:rPr>
              <a:t>• Hanno </a:t>
            </a:r>
            <a:r>
              <a:rPr lang="en-US" altLang="it-IT" b="1" dirty="0" err="1">
                <a:solidFill>
                  <a:schemeClr val="tx2">
                    <a:lumMod val="75000"/>
                  </a:schemeClr>
                </a:solidFill>
                <a:ea typeface="ヒラギノ明朝 ProN W3" charset="-128"/>
                <a:cs typeface="Arial" panose="020B0604020202020204" pitchFamily="34" charset="0"/>
              </a:rPr>
              <a:t>l’obbligo</a:t>
            </a:r>
            <a:r>
              <a:rPr lang="en-US" altLang="it-IT" b="1" dirty="0">
                <a:solidFill>
                  <a:schemeClr val="tx2">
                    <a:lumMod val="75000"/>
                  </a:schemeClr>
                </a:solidFill>
                <a:ea typeface="ヒラギノ明朝 ProN W3" charset="-128"/>
                <a:cs typeface="Arial" panose="020B0604020202020204" pitchFamily="34" charset="0"/>
              </a:rPr>
              <a:t> di </a:t>
            </a:r>
            <a:r>
              <a:rPr lang="en-US" altLang="it-IT" b="1" dirty="0" err="1">
                <a:solidFill>
                  <a:schemeClr val="tx2">
                    <a:lumMod val="75000"/>
                  </a:schemeClr>
                </a:solidFill>
                <a:ea typeface="ヒラギノ明朝 ProN W3" charset="-128"/>
                <a:cs typeface="Arial" panose="020B0604020202020204" pitchFamily="34" charset="0"/>
              </a:rPr>
              <a:t>esercitare</a:t>
            </a: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l’azione</a:t>
            </a: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penale</a:t>
            </a:r>
            <a:r>
              <a:rPr lang="en-US" altLang="it-IT" b="1" dirty="0">
                <a:solidFill>
                  <a:schemeClr val="tx2">
                    <a:lumMod val="75000"/>
                  </a:schemeClr>
                </a:solidFill>
                <a:ea typeface="ヒラギノ明朝 ProN W3" charset="-128"/>
                <a:cs typeface="Arial" panose="020B0604020202020204" pitchFamily="34" charset="0"/>
              </a:rPr>
              <a:t> (art. 112 Cost.)</a:t>
            </a:r>
          </a:p>
          <a:p>
            <a:pPr eaLnBrk="1" hangingPunct="1">
              <a:spcBef>
                <a:spcPct val="0"/>
              </a:spcBef>
              <a:buFontTx/>
              <a:buNone/>
            </a:pPr>
            <a:endParaRPr lang="en-US" altLang="it-IT" b="1" dirty="0">
              <a:solidFill>
                <a:schemeClr val="tx2">
                  <a:lumMod val="75000"/>
                </a:schemeClr>
              </a:solidFill>
              <a:ea typeface="ヒラギノ明朝 ProN W3" charset="-128"/>
              <a:cs typeface="Arial" panose="020B0604020202020204" pitchFamily="34" charset="0"/>
            </a:endParaRPr>
          </a:p>
          <a:p>
            <a:pPr eaLnBrk="1" hangingPunct="1">
              <a:spcBef>
                <a:spcPct val="0"/>
              </a:spcBef>
              <a:buFontTx/>
              <a:buNone/>
            </a:pP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Svolgono</a:t>
            </a:r>
            <a:r>
              <a:rPr lang="en-US" altLang="it-IT" b="1" dirty="0">
                <a:solidFill>
                  <a:schemeClr val="tx2">
                    <a:lumMod val="75000"/>
                  </a:schemeClr>
                </a:solidFill>
                <a:ea typeface="ヒラギノ明朝 ProN W3" charset="-128"/>
                <a:cs typeface="Arial" panose="020B0604020202020204" pitchFamily="34" charset="0"/>
              </a:rPr>
              <a:t> le </a:t>
            </a:r>
            <a:r>
              <a:rPr lang="en-US" altLang="it-IT" b="1" dirty="0" err="1">
                <a:solidFill>
                  <a:schemeClr val="tx2">
                    <a:lumMod val="75000"/>
                  </a:schemeClr>
                </a:solidFill>
                <a:ea typeface="ヒラギノ明朝 ProN W3" charset="-128"/>
                <a:cs typeface="Arial" panose="020B0604020202020204" pitchFamily="34" charset="0"/>
              </a:rPr>
              <a:t>indagini</a:t>
            </a: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sulle</a:t>
            </a: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notizie</a:t>
            </a:r>
            <a:r>
              <a:rPr lang="en-US" altLang="it-IT" b="1" dirty="0">
                <a:solidFill>
                  <a:schemeClr val="tx2">
                    <a:lumMod val="75000"/>
                  </a:schemeClr>
                </a:solidFill>
                <a:ea typeface="ヒラギノ明朝 ProN W3" charset="-128"/>
                <a:cs typeface="Arial" panose="020B0604020202020204" pitchFamily="34" charset="0"/>
              </a:rPr>
              <a:t> di </a:t>
            </a:r>
            <a:r>
              <a:rPr lang="en-US" altLang="it-IT" b="1" dirty="0" err="1">
                <a:solidFill>
                  <a:schemeClr val="tx2">
                    <a:lumMod val="75000"/>
                  </a:schemeClr>
                </a:solidFill>
                <a:ea typeface="ヒラギノ明朝 ProN W3" charset="-128"/>
                <a:cs typeface="Arial" panose="020B0604020202020204" pitchFamily="34" charset="0"/>
              </a:rPr>
              <a:t>reato</a:t>
            </a:r>
            <a:r>
              <a:rPr lang="en-US" altLang="it-IT" b="1" dirty="0">
                <a:solidFill>
                  <a:schemeClr val="tx2">
                    <a:lumMod val="75000"/>
                  </a:schemeClr>
                </a:solidFill>
                <a:ea typeface="ヒラギノ明朝 ProN W3" charset="-128"/>
                <a:cs typeface="Arial" panose="020B0604020202020204" pitchFamily="34" charset="0"/>
              </a:rPr>
              <a:t> per mezzo </a:t>
            </a:r>
            <a:r>
              <a:rPr lang="en-US" altLang="it-IT" b="1" dirty="0" err="1">
                <a:solidFill>
                  <a:schemeClr val="tx2">
                    <a:lumMod val="75000"/>
                  </a:schemeClr>
                </a:solidFill>
                <a:ea typeface="ヒラギノ明朝 ProN W3" charset="-128"/>
                <a:cs typeface="Arial" panose="020B0604020202020204" pitchFamily="34" charset="0"/>
              </a:rPr>
              <a:t>della</a:t>
            </a: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polizia</a:t>
            </a: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giudiziaria</a:t>
            </a:r>
            <a:r>
              <a:rPr lang="en-US" altLang="it-IT" b="1" dirty="0">
                <a:solidFill>
                  <a:schemeClr val="tx2">
                    <a:lumMod val="75000"/>
                  </a:schemeClr>
                </a:solidFill>
                <a:ea typeface="ヒラギノ明朝 ProN W3" charset="-128"/>
                <a:cs typeface="Arial" panose="020B0604020202020204" pitchFamily="34" charset="0"/>
              </a:rPr>
              <a:t> (art. 109 Cost.)</a:t>
            </a:r>
          </a:p>
          <a:p>
            <a:pPr eaLnBrk="1" hangingPunct="1">
              <a:spcBef>
                <a:spcPct val="0"/>
              </a:spcBef>
              <a:buFontTx/>
              <a:buNone/>
            </a:pPr>
            <a:endParaRPr lang="en-US" altLang="it-IT" b="1" dirty="0">
              <a:solidFill>
                <a:schemeClr val="tx2">
                  <a:lumMod val="75000"/>
                </a:schemeClr>
              </a:solidFill>
              <a:ea typeface="ヒラギノ明朝 ProN W3" charset="-128"/>
              <a:cs typeface="Arial" panose="020B0604020202020204" pitchFamily="34" charset="0"/>
            </a:endParaRPr>
          </a:p>
          <a:p>
            <a:pPr eaLnBrk="1" hangingPunct="1">
              <a:spcBef>
                <a:spcPct val="0"/>
              </a:spcBef>
              <a:buFontTx/>
              <a:buNone/>
            </a:pP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Rappresentano</a:t>
            </a:r>
            <a:r>
              <a:rPr lang="en-US" altLang="it-IT" b="1" dirty="0">
                <a:solidFill>
                  <a:schemeClr val="tx2">
                    <a:lumMod val="75000"/>
                  </a:schemeClr>
                </a:solidFill>
                <a:ea typeface="ヒラギノ明朝 ProN W3" charset="-128"/>
                <a:cs typeface="Arial" panose="020B0604020202020204" pitchFamily="34" charset="0"/>
              </a:rPr>
              <a:t> la </a:t>
            </a:r>
            <a:r>
              <a:rPr lang="en-US" altLang="it-IT" b="1" dirty="0" err="1">
                <a:solidFill>
                  <a:schemeClr val="tx2">
                    <a:lumMod val="75000"/>
                  </a:schemeClr>
                </a:solidFill>
                <a:ea typeface="ヒラギノ明朝 ProN W3" charset="-128"/>
                <a:cs typeface="Arial" panose="020B0604020202020204" pitchFamily="34" charset="0"/>
              </a:rPr>
              <a:t>pubblica</a:t>
            </a: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accusa</a:t>
            </a:r>
            <a:r>
              <a:rPr lang="en-US" altLang="it-IT" b="1" dirty="0">
                <a:solidFill>
                  <a:schemeClr val="tx2">
                    <a:lumMod val="75000"/>
                  </a:schemeClr>
                </a:solidFill>
                <a:ea typeface="ヒラギノ明朝 ProN W3" charset="-128"/>
                <a:cs typeface="Arial" panose="020B0604020202020204" pitchFamily="34" charset="0"/>
              </a:rPr>
              <a:t> e </a:t>
            </a:r>
            <a:r>
              <a:rPr lang="en-US" altLang="it-IT" b="1" dirty="0" err="1">
                <a:solidFill>
                  <a:schemeClr val="tx2">
                    <a:lumMod val="75000"/>
                  </a:schemeClr>
                </a:solidFill>
                <a:ea typeface="ヒラギノ明朝 ProN W3" charset="-128"/>
                <a:cs typeface="Arial" panose="020B0604020202020204" pitchFamily="34" charset="0"/>
              </a:rPr>
              <a:t>sono</a:t>
            </a: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parte</a:t>
            </a: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nel</a:t>
            </a: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processo</a:t>
            </a:r>
            <a:r>
              <a:rPr lang="en-US" altLang="it-IT" b="1" dirty="0">
                <a:solidFill>
                  <a:schemeClr val="tx2">
                    <a:lumMod val="75000"/>
                  </a:schemeClr>
                </a:solidFill>
                <a:ea typeface="ヒラギノ明朝 ProN W3" charset="-128"/>
                <a:cs typeface="Arial" panose="020B0604020202020204" pitchFamily="34" charset="0"/>
              </a:rPr>
              <a:t> (non </a:t>
            </a:r>
            <a:r>
              <a:rPr lang="en-US" altLang="it-IT" b="1" dirty="0" err="1">
                <a:solidFill>
                  <a:schemeClr val="tx2">
                    <a:lumMod val="75000"/>
                  </a:schemeClr>
                </a:solidFill>
                <a:ea typeface="ヒラギノ明朝 ProN W3" charset="-128"/>
                <a:cs typeface="Arial" panose="020B0604020202020204" pitchFamily="34" charset="0"/>
              </a:rPr>
              <a:t>partecipano</a:t>
            </a: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della</a:t>
            </a:r>
            <a:r>
              <a:rPr lang="en-US" altLang="it-IT" b="1" dirty="0">
                <a:solidFill>
                  <a:schemeClr val="tx2">
                    <a:lumMod val="75000"/>
                  </a:schemeClr>
                </a:solidFill>
                <a:ea typeface="ヒラギノ明朝 ProN W3" charset="-128"/>
                <a:cs typeface="Arial" panose="020B0604020202020204" pitchFamily="34" charset="0"/>
              </a:rPr>
              <a:t> </a:t>
            </a:r>
            <a:r>
              <a:rPr lang="en-US" altLang="it-IT" b="1" dirty="0" err="1">
                <a:solidFill>
                  <a:schemeClr val="tx2">
                    <a:lumMod val="75000"/>
                  </a:schemeClr>
                </a:solidFill>
                <a:ea typeface="ヒラギノ明朝 ProN W3" charset="-128"/>
                <a:cs typeface="Arial" panose="020B0604020202020204" pitchFamily="34" charset="0"/>
              </a:rPr>
              <a:t>passività</a:t>
            </a:r>
            <a:r>
              <a:rPr lang="en-US" altLang="it-IT" b="1" dirty="0">
                <a:solidFill>
                  <a:schemeClr val="tx2">
                    <a:lumMod val="75000"/>
                  </a:schemeClr>
                </a:solidFill>
                <a:ea typeface="ヒラギノ明朝 ProN W3" charset="-128"/>
                <a:cs typeface="Arial" panose="020B0604020202020204" pitchFamily="34" charset="0"/>
              </a:rPr>
              <a:t> e </a:t>
            </a:r>
            <a:r>
              <a:rPr lang="en-US" altLang="it-IT" b="1" dirty="0" err="1">
                <a:solidFill>
                  <a:schemeClr val="tx2">
                    <a:lumMod val="75000"/>
                  </a:schemeClr>
                </a:solidFill>
                <a:ea typeface="ヒラギノ明朝 ProN W3" charset="-128"/>
                <a:cs typeface="Arial" panose="020B0604020202020204" pitchFamily="34" charset="0"/>
              </a:rPr>
              <a:t>terzietà</a:t>
            </a:r>
            <a:r>
              <a:rPr lang="en-US" altLang="it-IT" b="1" dirty="0">
                <a:solidFill>
                  <a:schemeClr val="tx2">
                    <a:lumMod val="75000"/>
                  </a:schemeClr>
                </a:solidFill>
                <a:ea typeface="ヒラギノ明朝 ProN W3" charset="-128"/>
                <a:cs typeface="Arial" panose="020B0604020202020204" pitchFamily="34" charset="0"/>
              </a:rPr>
              <a:t> propria del </a:t>
            </a:r>
            <a:r>
              <a:rPr lang="en-US" altLang="it-IT" b="1" dirty="0" err="1">
                <a:solidFill>
                  <a:schemeClr val="tx2">
                    <a:lumMod val="75000"/>
                  </a:schemeClr>
                </a:solidFill>
                <a:ea typeface="ヒラギノ明朝 ProN W3" charset="-128"/>
                <a:cs typeface="Arial" panose="020B0604020202020204" pitchFamily="34" charset="0"/>
              </a:rPr>
              <a:t>giudice</a:t>
            </a:r>
            <a:r>
              <a:rPr lang="en-US" altLang="it-IT" b="1" dirty="0">
                <a:solidFill>
                  <a:schemeClr val="tx2">
                    <a:lumMod val="75000"/>
                  </a:schemeClr>
                </a:solidFill>
                <a:ea typeface="ヒラギノ明朝 ProN W3" charset="-128"/>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2ECEC3-7EC3-4A5C-8904-BCD3A187E1DD}"/>
              </a:ext>
            </a:extLst>
          </p:cNvPr>
          <p:cNvSpPr>
            <a:spLocks noGrp="1"/>
          </p:cNvSpPr>
          <p:nvPr>
            <p:ph type="title"/>
          </p:nvPr>
        </p:nvSpPr>
        <p:spPr/>
        <p:txBody>
          <a:bodyPr/>
          <a:lstStyle/>
          <a:p>
            <a:r>
              <a:rPr lang="it-IT" b="1" dirty="0">
                <a:highlight>
                  <a:srgbClr val="00FF00"/>
                </a:highlight>
              </a:rPr>
              <a:t>Gli Ordinamenti secondari</a:t>
            </a:r>
          </a:p>
        </p:txBody>
      </p:sp>
      <p:sp>
        <p:nvSpPr>
          <p:cNvPr id="3" name="Segnaposto contenuto 2">
            <a:extLst>
              <a:ext uri="{FF2B5EF4-FFF2-40B4-BE49-F238E27FC236}">
                <a16:creationId xmlns:a16="http://schemas.microsoft.com/office/drawing/2014/main" id="{897FF9BE-B835-4167-B744-1EDC7984ECBA}"/>
              </a:ext>
            </a:extLst>
          </p:cNvPr>
          <p:cNvSpPr>
            <a:spLocks noGrp="1"/>
          </p:cNvSpPr>
          <p:nvPr>
            <p:ph idx="1"/>
          </p:nvPr>
        </p:nvSpPr>
        <p:spPr/>
        <p:txBody>
          <a:bodyPr/>
          <a:lstStyle/>
          <a:p>
            <a:endParaRPr lang="it-IT" dirty="0"/>
          </a:p>
          <a:p>
            <a:endParaRPr lang="it-IT" dirty="0"/>
          </a:p>
          <a:p>
            <a:pPr marL="0" indent="0" algn="just">
              <a:buNone/>
            </a:pPr>
            <a:r>
              <a:rPr lang="it-IT" b="1" dirty="0"/>
              <a:t>Derivano dall’esistenza di una </a:t>
            </a:r>
            <a:r>
              <a:rPr lang="it-IT" b="1" dirty="0">
                <a:highlight>
                  <a:srgbClr val="FFFF00"/>
                </a:highlight>
              </a:rPr>
              <a:t>pluralità di gruppi sociali organizzati </a:t>
            </a:r>
            <a:r>
              <a:rPr lang="it-IT" b="1" dirty="0"/>
              <a:t>che convivono nello stesso ordinamento.</a:t>
            </a:r>
          </a:p>
        </p:txBody>
      </p:sp>
    </p:spTree>
    <p:extLst>
      <p:ext uri="{BB962C8B-B14F-4D97-AF65-F5344CB8AC3E}">
        <p14:creationId xmlns:p14="http://schemas.microsoft.com/office/powerpoint/2010/main" val="286230271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numero diapositiva 5">
            <a:extLst>
              <a:ext uri="{FF2B5EF4-FFF2-40B4-BE49-F238E27FC236}">
                <a16:creationId xmlns:a16="http://schemas.microsoft.com/office/drawing/2014/main" id="{430AA063-0910-4046-9CE1-86C8B60C4E64}"/>
              </a:ext>
            </a:extLst>
          </p:cNvPr>
          <p:cNvSpPr>
            <a:spLocks noGrp="1" noChangeArrowheads="1"/>
          </p:cNvSpPr>
          <p:nvPr>
            <p:ph type="sldNum" sz="quarter" idx="10"/>
          </p:nvPr>
        </p:nvSpPr>
        <p:spPr>
          <a:xfrm>
            <a:off x="0" y="0"/>
            <a:ext cx="0" cy="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algn="l" eaLnBrk="0" hangingPunct="0">
              <a:spcBef>
                <a:spcPct val="0"/>
              </a:spcBef>
              <a:buFontTx/>
              <a:buNone/>
            </a:pPr>
            <a:fld id="{37F46FC1-BB9D-4D87-B176-0B92C610BCA7}" type="slidenum">
              <a:rPr lang="it-IT" altLang="it-IT" sz="1400" b="0">
                <a:solidFill>
                  <a:schemeClr val="tx1"/>
                </a:solidFill>
                <a:latin typeface="Times New Roman" panose="02020603050405020304" pitchFamily="18" charset="0"/>
                <a:ea typeface="ヒラギノ明朝 ProN W3" charset="-128"/>
                <a:sym typeface="Times New Roman" panose="02020603050405020304" pitchFamily="18" charset="0"/>
              </a:rPr>
              <a:pPr algn="l" eaLnBrk="0" hangingPunct="0">
                <a:spcBef>
                  <a:spcPct val="0"/>
                </a:spcBef>
                <a:buFontTx/>
                <a:buNone/>
              </a:pPr>
              <a:t>160</a:t>
            </a:fld>
            <a:endParaRPr lang="it-IT" altLang="it-IT" sz="1400" b="0">
              <a:solidFill>
                <a:schemeClr val="tx1"/>
              </a:solidFill>
              <a:latin typeface="Times New Roman" panose="02020603050405020304" pitchFamily="18" charset="0"/>
              <a:ea typeface="ヒラギノ明朝 ProN W3" charset="-128"/>
              <a:sym typeface="Times New Roman" panose="02020603050405020304" pitchFamily="18" charset="0"/>
            </a:endParaRPr>
          </a:p>
        </p:txBody>
      </p:sp>
      <p:sp>
        <p:nvSpPr>
          <p:cNvPr id="37891" name="Rectangle 2">
            <a:extLst>
              <a:ext uri="{FF2B5EF4-FFF2-40B4-BE49-F238E27FC236}">
                <a16:creationId xmlns:a16="http://schemas.microsoft.com/office/drawing/2014/main" id="{E5F16654-E467-4E33-8C96-2B1BC86DF04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it-IT" altLang="it-IT" b="1" dirty="0">
                <a:solidFill>
                  <a:schemeClr val="accent2">
                    <a:lumMod val="75000"/>
                  </a:schemeClr>
                </a:solidFill>
                <a:latin typeface="Arial" panose="020B0604020202020204" pitchFamily="34" charset="0"/>
              </a:rPr>
              <a:t>Magistratura amministrativa</a:t>
            </a:r>
          </a:p>
        </p:txBody>
      </p:sp>
      <p:sp>
        <p:nvSpPr>
          <p:cNvPr id="11268" name="Rectangle 3">
            <a:extLst>
              <a:ext uri="{FF2B5EF4-FFF2-40B4-BE49-F238E27FC236}">
                <a16:creationId xmlns:a16="http://schemas.microsoft.com/office/drawing/2014/main" id="{F84C21C4-EF4D-44EF-975B-F25D49EDCA09}"/>
              </a:ext>
            </a:extLst>
          </p:cNvPr>
          <p:cNvSpPr>
            <a:spLocks noGrp="1" noChangeArrowheads="1"/>
          </p:cNvSpPr>
          <p:nvPr>
            <p:ph type="body" idx="1"/>
          </p:nvPr>
        </p:nvSpPr>
        <p:spPr/>
        <p:txBody>
          <a:bodyPr>
            <a:normAutofit fontScale="92500" lnSpcReduction="10000"/>
          </a:bodyPr>
          <a:lstStyle/>
          <a:p>
            <a:pPr eaLnBrk="1" hangingPunct="1">
              <a:defRPr/>
            </a:pPr>
            <a:r>
              <a:rPr lang="it-IT" altLang="it-IT" sz="3200" b="1" dirty="0">
                <a:solidFill>
                  <a:schemeClr val="accent1"/>
                </a:solidFill>
              </a:rPr>
              <a:t>Organi giurisdizionali:</a:t>
            </a:r>
          </a:p>
          <a:p>
            <a:pPr lvl="1" eaLnBrk="1" hangingPunct="1">
              <a:defRPr/>
            </a:pPr>
            <a:r>
              <a:rPr lang="it-IT" altLang="it-IT" sz="3200" b="1" i="1" dirty="0"/>
              <a:t>Tribunali Amministrativi Regionali</a:t>
            </a:r>
            <a:r>
              <a:rPr lang="it-IT" altLang="it-IT" sz="3200" b="1" dirty="0"/>
              <a:t> (TAR) (1° grado – collegiale)</a:t>
            </a:r>
          </a:p>
          <a:p>
            <a:pPr lvl="1" eaLnBrk="1" hangingPunct="1">
              <a:defRPr/>
            </a:pPr>
            <a:r>
              <a:rPr lang="it-IT" altLang="it-IT" sz="3200" b="1" i="1" dirty="0"/>
              <a:t>Consiglio di Stato</a:t>
            </a:r>
            <a:r>
              <a:rPr lang="it-IT" altLang="it-IT" sz="3200" b="1" dirty="0"/>
              <a:t> (2° grado – collegiale) </a:t>
            </a:r>
          </a:p>
          <a:p>
            <a:pPr marL="457200" lvl="1" indent="0" eaLnBrk="1" hangingPunct="1">
              <a:buFont typeface="Lucida Grande" charset="0"/>
              <a:buNone/>
              <a:defRPr/>
            </a:pPr>
            <a:endParaRPr lang="it-IT" altLang="it-IT" sz="3200" b="1" dirty="0"/>
          </a:p>
          <a:p>
            <a:pPr eaLnBrk="1" hangingPunct="1">
              <a:defRPr/>
            </a:pPr>
            <a:r>
              <a:rPr lang="it-IT" altLang="it-IT" sz="3200" b="1" dirty="0">
                <a:solidFill>
                  <a:schemeClr val="accent1"/>
                </a:solidFill>
              </a:rPr>
              <a:t>Competenze:</a:t>
            </a:r>
          </a:p>
          <a:p>
            <a:pPr lvl="1" eaLnBrk="1" hangingPunct="1">
              <a:defRPr/>
            </a:pPr>
            <a:r>
              <a:rPr lang="it-IT" altLang="it-IT" sz="3200" b="1" dirty="0"/>
              <a:t>controversie tra Pubbliche Amministrazioni o tra P.A. e privati</a:t>
            </a:r>
          </a:p>
          <a:p>
            <a:pPr lvl="1" eaLnBrk="1" hangingPunct="1">
              <a:defRPr/>
            </a:pPr>
            <a:r>
              <a:rPr lang="it-IT" altLang="it-IT" sz="3200" b="1" dirty="0"/>
              <a:t>relative a rapporti di diritto amministrativo</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AE8CFA-DB5D-444D-8B24-0328EAD01C9D}"/>
              </a:ext>
            </a:extLst>
          </p:cNvPr>
          <p:cNvSpPr>
            <a:spLocks noGrp="1"/>
          </p:cNvSpPr>
          <p:nvPr>
            <p:ph type="title"/>
          </p:nvPr>
        </p:nvSpPr>
        <p:spPr/>
        <p:txBody>
          <a:bodyPr/>
          <a:lstStyle/>
          <a:p>
            <a:r>
              <a:rPr lang="it-IT" b="1" dirty="0">
                <a:solidFill>
                  <a:srgbClr val="002060"/>
                </a:solidFill>
              </a:rPr>
              <a:t>CSM</a:t>
            </a:r>
          </a:p>
        </p:txBody>
      </p:sp>
      <p:sp>
        <p:nvSpPr>
          <p:cNvPr id="3" name="Segnaposto contenuto 2">
            <a:extLst>
              <a:ext uri="{FF2B5EF4-FFF2-40B4-BE49-F238E27FC236}">
                <a16:creationId xmlns:a16="http://schemas.microsoft.com/office/drawing/2014/main" id="{0B8A2767-32AB-4A7E-A883-635662D004D9}"/>
              </a:ext>
            </a:extLst>
          </p:cNvPr>
          <p:cNvSpPr>
            <a:spLocks noGrp="1"/>
          </p:cNvSpPr>
          <p:nvPr>
            <p:ph idx="1"/>
          </p:nvPr>
        </p:nvSpPr>
        <p:spPr/>
        <p:txBody>
          <a:bodyPr>
            <a:normAutofit lnSpcReduction="10000"/>
          </a:bodyPr>
          <a:lstStyle/>
          <a:p>
            <a:r>
              <a:rPr lang="it-IT" b="1" dirty="0">
                <a:solidFill>
                  <a:srgbClr val="00B050"/>
                </a:solidFill>
              </a:rPr>
              <a:t>Organo di autogoverno dei giudici</a:t>
            </a:r>
            <a:r>
              <a:rPr lang="it-IT" b="1" dirty="0"/>
              <a:t> (art. 105 Cost.)</a:t>
            </a:r>
          </a:p>
          <a:p>
            <a:r>
              <a:rPr lang="it-IT" b="1" dirty="0">
                <a:solidFill>
                  <a:srgbClr val="00B050"/>
                </a:solidFill>
              </a:rPr>
              <a:t>27 membri</a:t>
            </a:r>
            <a:r>
              <a:rPr lang="it-IT" b="1" dirty="0"/>
              <a:t>: </a:t>
            </a:r>
            <a:r>
              <a:rPr lang="it-IT" b="1" dirty="0">
                <a:solidFill>
                  <a:srgbClr val="7030A0"/>
                </a:solidFill>
              </a:rPr>
              <a:t>3 di diritto </a:t>
            </a:r>
            <a:r>
              <a:rPr lang="it-IT" b="1" dirty="0"/>
              <a:t>(</a:t>
            </a:r>
            <a:r>
              <a:rPr lang="it-IT" b="1" dirty="0" err="1"/>
              <a:t>PdR</a:t>
            </a:r>
            <a:r>
              <a:rPr lang="it-IT" b="1" dirty="0"/>
              <a:t>, Presidente Corte Cassazione; Procuratore generale Cassazione) </a:t>
            </a:r>
            <a:r>
              <a:rPr lang="it-IT" b="1" dirty="0">
                <a:solidFill>
                  <a:srgbClr val="7030A0"/>
                </a:solidFill>
              </a:rPr>
              <a:t>16 eletti dai magistrati e 8 dal Parlamento</a:t>
            </a:r>
          </a:p>
          <a:p>
            <a:r>
              <a:rPr lang="it-IT" b="1" dirty="0"/>
              <a:t>Presiede il </a:t>
            </a:r>
            <a:r>
              <a:rPr lang="it-IT" b="1" dirty="0" err="1"/>
              <a:t>PdR</a:t>
            </a:r>
            <a:r>
              <a:rPr lang="it-IT" b="1" dirty="0"/>
              <a:t>, in sua vece il Vicepresidente nominato tra gli eletti dal Parlamento</a:t>
            </a:r>
          </a:p>
          <a:p>
            <a:r>
              <a:rPr lang="it-IT" b="1" dirty="0"/>
              <a:t>Restano in carica 4 anni e non sono immediatamente rieleggibili</a:t>
            </a:r>
          </a:p>
        </p:txBody>
      </p:sp>
    </p:spTree>
    <p:extLst>
      <p:ext uri="{BB962C8B-B14F-4D97-AF65-F5344CB8AC3E}">
        <p14:creationId xmlns:p14="http://schemas.microsoft.com/office/powerpoint/2010/main" val="118886888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a:extLst>
              <a:ext uri="{FF2B5EF4-FFF2-40B4-BE49-F238E27FC236}">
                <a16:creationId xmlns:a16="http://schemas.microsoft.com/office/drawing/2014/main" id="{A21F72DB-6747-4967-ACF2-1B41CDC1C5FB}"/>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a:spcBef>
                <a:spcPct val="0"/>
              </a:spcBef>
              <a:buFontTx/>
              <a:buNone/>
            </a:pPr>
            <a:fld id="{4BF16611-CB89-49B5-B2EF-BCD5D0F63B1D}" type="slidenum">
              <a:rPr lang="en-US" altLang="it-IT" sz="1200">
                <a:ea typeface="ヒラギノ明朝 ProN W3" charset="-128"/>
              </a:rPr>
              <a:pPr>
                <a:spcBef>
                  <a:spcPct val="0"/>
                </a:spcBef>
                <a:buFontTx/>
                <a:buNone/>
              </a:pPr>
              <a:t>162</a:t>
            </a:fld>
            <a:endParaRPr lang="en-US" altLang="it-IT" sz="1200">
              <a:ea typeface="ヒラギノ明朝 ProN W3" charset="-128"/>
            </a:endParaRPr>
          </a:p>
        </p:txBody>
      </p:sp>
      <p:sp>
        <p:nvSpPr>
          <p:cNvPr id="20481" name="Rectangle 1">
            <a:extLst>
              <a:ext uri="{FF2B5EF4-FFF2-40B4-BE49-F238E27FC236}">
                <a16:creationId xmlns:a16="http://schemas.microsoft.com/office/drawing/2014/main" id="{18178F5D-E77D-44FC-937E-26715607BC21}"/>
              </a:ext>
            </a:extLst>
          </p:cNvPr>
          <p:cNvSpPr>
            <a:spLocks/>
          </p:cNvSpPr>
          <p:nvPr/>
        </p:nvSpPr>
        <p:spPr bwMode="auto">
          <a:xfrm>
            <a:off x="188913" y="107950"/>
            <a:ext cx="8777287" cy="635000"/>
          </a:xfrm>
          <a:prstGeom prst="rect">
            <a:avLst/>
          </a:prstGeom>
          <a:noFill/>
          <a:ln w="9525" cap="flat">
            <a:noFill/>
            <a:miter lim="800000"/>
            <a:headEnd type="none" w="med" len="med"/>
            <a:tailEnd type="none" w="med" len="med"/>
          </a:ln>
          <a:effectLst>
            <a:outerShdw blurRad="63500" dist="50799" dir="3378633" algn="ctr" rotWithShape="0">
              <a:schemeClr val="bg2">
                <a:alpha val="75000"/>
              </a:schemeClr>
            </a:outerShdw>
          </a:effectLst>
        </p:spPr>
        <p:txBody>
          <a:bodyPr lIns="0" tIns="0" rIns="39200" bIns="0"/>
          <a:lstStyle/>
          <a:p>
            <a:pPr marL="38100" algn="ctr" eaLnBrk="1" hangingPunct="1">
              <a:spcBef>
                <a:spcPts val="313"/>
              </a:spcBef>
              <a:tabLst>
                <a:tab pos="4330700" algn="ctr"/>
                <a:tab pos="4610100" algn="l"/>
                <a:tab pos="5486400" algn="l"/>
              </a:tabLst>
              <a:defRPr/>
            </a:pPr>
            <a:endParaRPr lang="en-US" sz="2400" b="1" dirty="0">
              <a:solidFill>
                <a:srgbClr val="FF7900"/>
              </a:solidFill>
              <a:latin typeface="Arial" charset="0"/>
              <a:cs typeface="Arial" charset="0"/>
              <a:sym typeface="Arial" charset="0"/>
            </a:endParaRPr>
          </a:p>
        </p:txBody>
      </p:sp>
      <p:sp>
        <p:nvSpPr>
          <p:cNvPr id="41988" name="Line 2">
            <a:extLst>
              <a:ext uri="{FF2B5EF4-FFF2-40B4-BE49-F238E27FC236}">
                <a16:creationId xmlns:a16="http://schemas.microsoft.com/office/drawing/2014/main" id="{E71E9390-894F-4553-84CC-FC42C472A9A7}"/>
              </a:ext>
            </a:extLst>
          </p:cNvPr>
          <p:cNvSpPr>
            <a:spLocks noChangeShapeType="1"/>
          </p:cNvSpPr>
          <p:nvPr/>
        </p:nvSpPr>
        <p:spPr bwMode="auto">
          <a:xfrm>
            <a:off x="152400" y="854075"/>
            <a:ext cx="883920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20483" name="Rectangle 3">
            <a:extLst>
              <a:ext uri="{FF2B5EF4-FFF2-40B4-BE49-F238E27FC236}">
                <a16:creationId xmlns:a16="http://schemas.microsoft.com/office/drawing/2014/main" id="{D29C6EBD-D9B5-4942-B1FC-47606D7667A6}"/>
              </a:ext>
            </a:extLst>
          </p:cNvPr>
          <p:cNvSpPr>
            <a:spLocks/>
          </p:cNvSpPr>
          <p:nvPr/>
        </p:nvSpPr>
        <p:spPr bwMode="auto">
          <a:xfrm>
            <a:off x="76200" y="66675"/>
            <a:ext cx="1689100" cy="787400"/>
          </a:xfrm>
          <a:prstGeom prst="rect">
            <a:avLst/>
          </a:prstGeom>
          <a:noFill/>
          <a:ln w="9525" cap="flat">
            <a:noFill/>
            <a:miter lim="800000"/>
            <a:headEnd type="none" w="med" len="med"/>
            <a:tailEnd type="none" w="med" len="med"/>
          </a:ln>
          <a:effectLst>
            <a:outerShdw blurRad="63500" dist="101600" dir="2700000" algn="ctr" rotWithShape="0">
              <a:schemeClr val="bg2">
                <a:alpha val="75000"/>
              </a:schemeClr>
            </a:outerShdw>
          </a:effectLst>
        </p:spPr>
        <p:txBody>
          <a:bodyPr lIns="0" tIns="0" rIns="39200" bIns="0"/>
          <a:lstStyle/>
          <a:p>
            <a:pPr marL="38100" algn="ctr" eaLnBrk="1" hangingPunct="1">
              <a:lnSpc>
                <a:spcPct val="90000"/>
              </a:lnSpc>
              <a:spcBef>
                <a:spcPts val="1238"/>
              </a:spcBef>
              <a:defRPr/>
            </a:pPr>
            <a:endParaRPr lang="en-US" sz="4400" dirty="0">
              <a:solidFill>
                <a:srgbClr val="FF7900"/>
              </a:solidFill>
              <a:latin typeface="Arial Black" charset="0"/>
              <a:sym typeface="Arial Black" charset="0"/>
            </a:endParaRPr>
          </a:p>
        </p:txBody>
      </p:sp>
      <p:sp>
        <p:nvSpPr>
          <p:cNvPr id="2" name="Rectangle 4">
            <a:extLst>
              <a:ext uri="{FF2B5EF4-FFF2-40B4-BE49-F238E27FC236}">
                <a16:creationId xmlns:a16="http://schemas.microsoft.com/office/drawing/2014/main" id="{FC7B4F30-CD1E-4188-9BF0-A50F25D0E030}"/>
              </a:ext>
            </a:extLst>
          </p:cNvPr>
          <p:cNvSpPr>
            <a:spLocks/>
          </p:cNvSpPr>
          <p:nvPr/>
        </p:nvSpPr>
        <p:spPr bwMode="auto">
          <a:xfrm>
            <a:off x="228600" y="266700"/>
            <a:ext cx="86995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1275" bIns="0"/>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algn="ctr" eaLnBrk="1" hangingPunct="1">
              <a:spcBef>
                <a:spcPct val="0"/>
              </a:spcBef>
              <a:buFontTx/>
              <a:buNone/>
            </a:pPr>
            <a:r>
              <a:rPr lang="en-US" altLang="it-IT" sz="3200" u="sng" dirty="0">
                <a:solidFill>
                  <a:schemeClr val="accent6">
                    <a:lumMod val="75000"/>
                  </a:schemeClr>
                </a:solidFill>
                <a:ea typeface="ヒラギノ明朝 ProN W3" charset="-128"/>
                <a:cs typeface="Arial" panose="020B0604020202020204" pitchFamily="34" charset="0"/>
              </a:rPr>
              <a:t>LE ATTRIBUZIONI DEL CONSIGLIO SUPERIORE DELLA MAGISTRATURA</a:t>
            </a:r>
          </a:p>
          <a:p>
            <a:pPr algn="ctr" eaLnBrk="1" hangingPunct="1">
              <a:spcBef>
                <a:spcPct val="0"/>
              </a:spcBef>
              <a:buFontTx/>
              <a:buNone/>
            </a:pPr>
            <a:endParaRPr lang="en-US" altLang="it-IT" u="sng" dirty="0">
              <a:solidFill>
                <a:srgbClr val="002060"/>
              </a:solidFill>
              <a:ea typeface="ヒラギノ明朝 ProN W3" charset="-128"/>
              <a:cs typeface="Arial" panose="020B0604020202020204" pitchFamily="34" charset="0"/>
            </a:endParaRPr>
          </a:p>
          <a:p>
            <a:pPr algn="ctr" eaLnBrk="1" hangingPunct="1">
              <a:spcBef>
                <a:spcPct val="0"/>
              </a:spcBef>
              <a:buFontTx/>
              <a:buNone/>
            </a:pPr>
            <a:r>
              <a:rPr lang="en-US" altLang="it-IT" dirty="0">
                <a:solidFill>
                  <a:srgbClr val="002060"/>
                </a:solidFill>
                <a:ea typeface="ヒラギノ明朝 ProN W3" charset="-128"/>
                <a:cs typeface="Arial" panose="020B0604020202020204" pitchFamily="34" charset="0"/>
              </a:rPr>
              <a:t>Art. 105 Cost.</a:t>
            </a:r>
          </a:p>
          <a:p>
            <a:pPr algn="ctr" eaLnBrk="1" hangingPunct="1">
              <a:spcBef>
                <a:spcPct val="0"/>
              </a:spcBef>
              <a:buFontTx/>
              <a:buNone/>
            </a:pPr>
            <a:r>
              <a:rPr lang="en-US" altLang="it-IT" dirty="0">
                <a:solidFill>
                  <a:srgbClr val="002060"/>
                </a:solidFill>
                <a:ea typeface="ヒラギノ明朝 ProN W3" charset="-128"/>
                <a:cs typeface="Arial" panose="020B0604020202020204" pitchFamily="34" charset="0"/>
              </a:rPr>
              <a:t>«</a:t>
            </a:r>
            <a:r>
              <a:rPr lang="en-US" altLang="it-IT" dirty="0" err="1">
                <a:solidFill>
                  <a:srgbClr val="002060"/>
                </a:solidFill>
                <a:ea typeface="ヒラギノ明朝 ProN W3" charset="-128"/>
                <a:cs typeface="Arial" panose="020B0604020202020204" pitchFamily="34" charset="0"/>
              </a:rPr>
              <a:t>Spettano</a:t>
            </a:r>
            <a:r>
              <a:rPr lang="en-US" altLang="it-IT" dirty="0">
                <a:solidFill>
                  <a:srgbClr val="002060"/>
                </a:solidFill>
                <a:ea typeface="ヒラギノ明朝 ProN W3" charset="-128"/>
                <a:cs typeface="Arial" panose="020B0604020202020204" pitchFamily="34" charset="0"/>
              </a:rPr>
              <a:t> al </a:t>
            </a:r>
            <a:r>
              <a:rPr lang="en-US" altLang="it-IT" dirty="0" err="1">
                <a:solidFill>
                  <a:srgbClr val="002060"/>
                </a:solidFill>
                <a:ea typeface="ヒラギノ明朝 ProN W3" charset="-128"/>
                <a:cs typeface="Arial" panose="020B0604020202020204" pitchFamily="34" charset="0"/>
              </a:rPr>
              <a:t>Consiglio</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superiore</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della</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magistratura</a:t>
            </a:r>
            <a:r>
              <a:rPr lang="en-US" altLang="it-IT" dirty="0">
                <a:solidFill>
                  <a:srgbClr val="002060"/>
                </a:solidFill>
                <a:ea typeface="ヒラギノ明朝 ProN W3" charset="-128"/>
                <a:cs typeface="Arial" panose="020B0604020202020204" pitchFamily="34" charset="0"/>
              </a:rPr>
              <a:t>, secondo le </a:t>
            </a:r>
            <a:r>
              <a:rPr lang="en-US" altLang="it-IT" dirty="0" err="1">
                <a:solidFill>
                  <a:srgbClr val="002060"/>
                </a:solidFill>
                <a:ea typeface="ヒラギノ明朝 ProN W3" charset="-128"/>
                <a:cs typeface="Arial" panose="020B0604020202020204" pitchFamily="34" charset="0"/>
              </a:rPr>
              <a:t>norme</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dell’ordinamento</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giudiziario</a:t>
            </a:r>
            <a:r>
              <a:rPr lang="en-US" altLang="it-IT" dirty="0">
                <a:solidFill>
                  <a:srgbClr val="002060"/>
                </a:solidFill>
                <a:ea typeface="ヒラギノ明朝 ProN W3" charset="-128"/>
                <a:cs typeface="Arial" panose="020B0604020202020204" pitchFamily="34" charset="0"/>
              </a:rPr>
              <a:t>, le </a:t>
            </a:r>
            <a:r>
              <a:rPr lang="en-US" altLang="it-IT" dirty="0" err="1">
                <a:solidFill>
                  <a:srgbClr val="002060"/>
                </a:solidFill>
                <a:ea typeface="ヒラギノ明朝 ProN W3" charset="-128"/>
                <a:cs typeface="Arial" panose="020B0604020202020204" pitchFamily="34" charset="0"/>
              </a:rPr>
              <a:t>assunzioni</a:t>
            </a:r>
            <a:r>
              <a:rPr lang="en-US" altLang="it-IT" dirty="0">
                <a:solidFill>
                  <a:srgbClr val="002060"/>
                </a:solidFill>
                <a:ea typeface="ヒラギノ明朝 ProN W3" charset="-128"/>
                <a:cs typeface="Arial" panose="020B0604020202020204" pitchFamily="34" charset="0"/>
              </a:rPr>
              <a:t>, le </a:t>
            </a:r>
            <a:r>
              <a:rPr lang="en-US" altLang="it-IT" dirty="0" err="1">
                <a:solidFill>
                  <a:srgbClr val="002060"/>
                </a:solidFill>
                <a:ea typeface="ヒラギノ明朝 ProN W3" charset="-128"/>
                <a:cs typeface="Arial" panose="020B0604020202020204" pitchFamily="34" charset="0"/>
              </a:rPr>
              <a:t>assegnazioni</a:t>
            </a:r>
            <a:r>
              <a:rPr lang="en-US" altLang="it-IT" dirty="0">
                <a:solidFill>
                  <a:srgbClr val="002060"/>
                </a:solidFill>
                <a:ea typeface="ヒラギノ明朝 ProN W3" charset="-128"/>
                <a:cs typeface="Arial" panose="020B0604020202020204" pitchFamily="34" charset="0"/>
              </a:rPr>
              <a:t> ed </a:t>
            </a:r>
            <a:r>
              <a:rPr lang="en-US" altLang="it-IT" dirty="0" err="1">
                <a:solidFill>
                  <a:srgbClr val="002060"/>
                </a:solidFill>
                <a:ea typeface="ヒラギノ明朝 ProN W3" charset="-128"/>
                <a:cs typeface="Arial" panose="020B0604020202020204" pitchFamily="34" charset="0"/>
              </a:rPr>
              <a:t>i</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trasferimenti</a:t>
            </a:r>
            <a:r>
              <a:rPr lang="en-US" altLang="it-IT" dirty="0">
                <a:solidFill>
                  <a:srgbClr val="002060"/>
                </a:solidFill>
                <a:ea typeface="ヒラギノ明朝 ProN W3" charset="-128"/>
                <a:cs typeface="Arial" panose="020B0604020202020204" pitchFamily="34" charset="0"/>
              </a:rPr>
              <a:t>, le </a:t>
            </a:r>
            <a:r>
              <a:rPr lang="en-US" altLang="it-IT" dirty="0" err="1">
                <a:solidFill>
                  <a:srgbClr val="002060"/>
                </a:solidFill>
                <a:ea typeface="ヒラギノ明朝 ProN W3" charset="-128"/>
                <a:cs typeface="Arial" panose="020B0604020202020204" pitchFamily="34" charset="0"/>
              </a:rPr>
              <a:t>promozioni</a:t>
            </a:r>
            <a:r>
              <a:rPr lang="en-US" altLang="it-IT" dirty="0">
                <a:solidFill>
                  <a:srgbClr val="002060"/>
                </a:solidFill>
                <a:ea typeface="ヒラギノ明朝 ProN W3" charset="-128"/>
                <a:cs typeface="Arial" panose="020B0604020202020204" pitchFamily="34" charset="0"/>
              </a:rPr>
              <a:t> e </a:t>
            </a:r>
            <a:r>
              <a:rPr lang="en-US" altLang="it-IT" dirty="0" err="1">
                <a:solidFill>
                  <a:srgbClr val="002060"/>
                </a:solidFill>
                <a:ea typeface="ヒラギノ明朝 ProN W3" charset="-128"/>
                <a:cs typeface="Arial" panose="020B0604020202020204" pitchFamily="34" charset="0"/>
              </a:rPr>
              <a:t>i</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provvedimenti</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disciplinari</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nei</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riguardi</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dei</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magistrati</a:t>
            </a:r>
            <a:r>
              <a:rPr lang="en-US" altLang="it-IT" dirty="0">
                <a:solidFill>
                  <a:srgbClr val="002060"/>
                </a:solidFill>
                <a:ea typeface="ヒラギノ明朝 ProN W3" charset="-128"/>
                <a:cs typeface="Arial" panose="020B0604020202020204" pitchFamily="34" charset="0"/>
              </a:rPr>
              <a:t>».</a:t>
            </a:r>
          </a:p>
          <a:p>
            <a:pPr algn="ctr" eaLnBrk="1" hangingPunct="1">
              <a:spcBef>
                <a:spcPct val="0"/>
              </a:spcBef>
              <a:buFontTx/>
              <a:buNone/>
            </a:pPr>
            <a:endParaRPr lang="en-US" altLang="it-IT" sz="1600" dirty="0">
              <a:solidFill>
                <a:srgbClr val="002060"/>
              </a:solidFill>
              <a:ea typeface="ヒラギノ明朝 ProN W3" charset="-128"/>
              <a:cs typeface="Arial" panose="020B0604020202020204" pitchFamily="34" charset="0"/>
            </a:endParaRPr>
          </a:p>
          <a:p>
            <a:pPr algn="ctr" eaLnBrk="1" hangingPunct="1">
              <a:spcBef>
                <a:spcPct val="0"/>
              </a:spcBef>
              <a:buFontTx/>
              <a:buNone/>
            </a:pPr>
            <a:r>
              <a:rPr lang="en-US" altLang="it-IT" dirty="0">
                <a:solidFill>
                  <a:srgbClr val="002060"/>
                </a:solidFill>
                <a:ea typeface="ヒラギノ明朝 ProN W3" charset="-128"/>
                <a:cs typeface="Arial" panose="020B0604020202020204" pitchFamily="34" charset="0"/>
              </a:rPr>
              <a:t>Art. 107.1 Cost.</a:t>
            </a:r>
          </a:p>
          <a:p>
            <a:pPr algn="ctr" eaLnBrk="1" hangingPunct="1">
              <a:spcBef>
                <a:spcPct val="0"/>
              </a:spcBef>
              <a:buFontTx/>
              <a:buNone/>
            </a:pPr>
            <a:r>
              <a:rPr lang="en-US" altLang="it-IT" dirty="0">
                <a:solidFill>
                  <a:srgbClr val="002060"/>
                </a:solidFill>
                <a:ea typeface="ヒラギノ明朝 ProN W3" charset="-128"/>
                <a:cs typeface="Arial" panose="020B0604020202020204" pitchFamily="34" charset="0"/>
              </a:rPr>
              <a:t>«I </a:t>
            </a:r>
            <a:r>
              <a:rPr lang="en-US" altLang="it-IT" dirty="0" err="1">
                <a:solidFill>
                  <a:srgbClr val="002060"/>
                </a:solidFill>
                <a:ea typeface="ヒラギノ明朝 ProN W3" charset="-128"/>
                <a:cs typeface="Arial" panose="020B0604020202020204" pitchFamily="34" charset="0"/>
              </a:rPr>
              <a:t>magistrati</a:t>
            </a:r>
            <a:r>
              <a:rPr lang="en-US" altLang="it-IT" dirty="0">
                <a:solidFill>
                  <a:srgbClr val="002060"/>
                </a:solidFill>
                <a:ea typeface="ヒラギノ明朝 ProN W3" charset="-128"/>
                <a:cs typeface="Arial" panose="020B0604020202020204" pitchFamily="34" charset="0"/>
              </a:rPr>
              <a:t>... non </a:t>
            </a:r>
            <a:r>
              <a:rPr lang="en-US" altLang="it-IT" dirty="0" err="1">
                <a:solidFill>
                  <a:srgbClr val="002060"/>
                </a:solidFill>
                <a:ea typeface="ヒラギノ明朝 ProN W3" charset="-128"/>
                <a:cs typeface="Arial" panose="020B0604020202020204" pitchFamily="34" charset="0"/>
              </a:rPr>
              <a:t>possono</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essere</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dispensati</a:t>
            </a:r>
            <a:r>
              <a:rPr lang="en-US" altLang="it-IT" dirty="0">
                <a:solidFill>
                  <a:srgbClr val="002060"/>
                </a:solidFill>
                <a:ea typeface="ヒラギノ明朝 ProN W3" charset="-128"/>
                <a:cs typeface="Arial" panose="020B0604020202020204" pitchFamily="34" charset="0"/>
              </a:rPr>
              <a:t> o </a:t>
            </a:r>
            <a:r>
              <a:rPr lang="en-US" altLang="it-IT" dirty="0" err="1">
                <a:solidFill>
                  <a:srgbClr val="002060"/>
                </a:solidFill>
                <a:ea typeface="ヒラギノ明朝 ProN W3" charset="-128"/>
                <a:cs typeface="Arial" panose="020B0604020202020204" pitchFamily="34" charset="0"/>
              </a:rPr>
              <a:t>sospesi</a:t>
            </a:r>
            <a:r>
              <a:rPr lang="en-US" altLang="it-IT" dirty="0">
                <a:solidFill>
                  <a:srgbClr val="002060"/>
                </a:solidFill>
                <a:ea typeface="ヒラギノ明朝 ProN W3" charset="-128"/>
                <a:cs typeface="Arial" panose="020B0604020202020204" pitchFamily="34" charset="0"/>
              </a:rPr>
              <a:t> dal </a:t>
            </a:r>
            <a:r>
              <a:rPr lang="en-US" altLang="it-IT" dirty="0" err="1">
                <a:solidFill>
                  <a:srgbClr val="002060"/>
                </a:solidFill>
                <a:ea typeface="ヒラギノ明朝 ProN W3" charset="-128"/>
                <a:cs typeface="Arial" panose="020B0604020202020204" pitchFamily="34" charset="0"/>
              </a:rPr>
              <a:t>servizio</a:t>
            </a:r>
            <a:r>
              <a:rPr lang="en-US" altLang="it-IT" dirty="0">
                <a:solidFill>
                  <a:srgbClr val="002060"/>
                </a:solidFill>
                <a:ea typeface="ヒラギノ明朝 ProN W3" charset="-128"/>
                <a:cs typeface="Arial" panose="020B0604020202020204" pitchFamily="34" charset="0"/>
              </a:rPr>
              <a:t> né </a:t>
            </a:r>
            <a:r>
              <a:rPr lang="en-US" altLang="it-IT" dirty="0" err="1">
                <a:solidFill>
                  <a:srgbClr val="002060"/>
                </a:solidFill>
                <a:ea typeface="ヒラギノ明朝 ProN W3" charset="-128"/>
                <a:cs typeface="Arial" panose="020B0604020202020204" pitchFamily="34" charset="0"/>
              </a:rPr>
              <a:t>destinati</a:t>
            </a:r>
            <a:r>
              <a:rPr lang="en-US" altLang="it-IT" dirty="0">
                <a:solidFill>
                  <a:srgbClr val="002060"/>
                </a:solidFill>
                <a:ea typeface="ヒラギノ明朝 ProN W3" charset="-128"/>
                <a:cs typeface="Arial" panose="020B0604020202020204" pitchFamily="34" charset="0"/>
              </a:rPr>
              <a:t> ad </a:t>
            </a:r>
            <a:r>
              <a:rPr lang="en-US" altLang="it-IT" dirty="0" err="1">
                <a:solidFill>
                  <a:srgbClr val="002060"/>
                </a:solidFill>
                <a:ea typeface="ヒラギノ明朝 ProN W3" charset="-128"/>
                <a:cs typeface="Arial" panose="020B0604020202020204" pitchFamily="34" charset="0"/>
              </a:rPr>
              <a:t>altre</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sedi</a:t>
            </a:r>
            <a:r>
              <a:rPr lang="en-US" altLang="it-IT" dirty="0">
                <a:solidFill>
                  <a:srgbClr val="002060"/>
                </a:solidFill>
                <a:ea typeface="ヒラギノ明朝 ProN W3" charset="-128"/>
                <a:cs typeface="Arial" panose="020B0604020202020204" pitchFamily="34" charset="0"/>
              </a:rPr>
              <a:t> o </a:t>
            </a:r>
            <a:r>
              <a:rPr lang="en-US" altLang="it-IT" dirty="0" err="1">
                <a:solidFill>
                  <a:srgbClr val="002060"/>
                </a:solidFill>
                <a:ea typeface="ヒラギノ明朝 ProN W3" charset="-128"/>
                <a:cs typeface="Arial" panose="020B0604020202020204" pitchFamily="34" charset="0"/>
              </a:rPr>
              <a:t>funzioni</a:t>
            </a:r>
            <a:r>
              <a:rPr lang="en-US" altLang="it-IT" dirty="0">
                <a:solidFill>
                  <a:srgbClr val="002060"/>
                </a:solidFill>
                <a:ea typeface="ヒラギノ明朝 ProN W3" charset="-128"/>
                <a:cs typeface="Arial" panose="020B0604020202020204" pitchFamily="34" charset="0"/>
              </a:rPr>
              <a:t> se non in </a:t>
            </a:r>
            <a:r>
              <a:rPr lang="en-US" altLang="it-IT" dirty="0" err="1">
                <a:solidFill>
                  <a:srgbClr val="002060"/>
                </a:solidFill>
                <a:ea typeface="ヒラギノ明朝 ProN W3" charset="-128"/>
                <a:cs typeface="Arial" panose="020B0604020202020204" pitchFamily="34" charset="0"/>
              </a:rPr>
              <a:t>seguito</a:t>
            </a:r>
            <a:r>
              <a:rPr lang="en-US" altLang="it-IT" dirty="0">
                <a:solidFill>
                  <a:srgbClr val="002060"/>
                </a:solidFill>
                <a:ea typeface="ヒラギノ明朝 ProN W3" charset="-128"/>
                <a:cs typeface="Arial" panose="020B0604020202020204" pitchFamily="34" charset="0"/>
              </a:rPr>
              <a:t> a </a:t>
            </a:r>
            <a:r>
              <a:rPr lang="en-US" altLang="it-IT" dirty="0" err="1">
                <a:solidFill>
                  <a:srgbClr val="002060"/>
                </a:solidFill>
                <a:ea typeface="ヒラギノ明朝 ProN W3" charset="-128"/>
                <a:cs typeface="Arial" panose="020B0604020202020204" pitchFamily="34" charset="0"/>
              </a:rPr>
              <a:t>decisione</a:t>
            </a:r>
            <a:r>
              <a:rPr lang="en-US" altLang="it-IT" dirty="0">
                <a:solidFill>
                  <a:srgbClr val="002060"/>
                </a:solidFill>
                <a:ea typeface="ヒラギノ明朝 ProN W3" charset="-128"/>
                <a:cs typeface="Arial" panose="020B0604020202020204" pitchFamily="34" charset="0"/>
              </a:rPr>
              <a:t> del </a:t>
            </a:r>
            <a:r>
              <a:rPr lang="en-US" altLang="it-IT" dirty="0" err="1">
                <a:solidFill>
                  <a:srgbClr val="002060"/>
                </a:solidFill>
                <a:ea typeface="ヒラギノ明朝 ProN W3" charset="-128"/>
                <a:cs typeface="Arial" panose="020B0604020202020204" pitchFamily="34" charset="0"/>
              </a:rPr>
              <a:t>Consiglio</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superiore</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della</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magistratura</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adottata</a:t>
            </a:r>
            <a:r>
              <a:rPr lang="en-US" altLang="it-IT" dirty="0">
                <a:solidFill>
                  <a:srgbClr val="002060"/>
                </a:solidFill>
                <a:ea typeface="ヒラギノ明朝 ProN W3" charset="-128"/>
                <a:cs typeface="Arial" panose="020B0604020202020204" pitchFamily="34" charset="0"/>
              </a:rPr>
              <a:t> o per </a:t>
            </a:r>
            <a:r>
              <a:rPr lang="en-US" altLang="it-IT" dirty="0" err="1">
                <a:solidFill>
                  <a:srgbClr val="002060"/>
                </a:solidFill>
                <a:ea typeface="ヒラギノ明朝 ProN W3" charset="-128"/>
                <a:cs typeface="Arial" panose="020B0604020202020204" pitchFamily="34" charset="0"/>
              </a:rPr>
              <a:t>i</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motivi</a:t>
            </a:r>
            <a:r>
              <a:rPr lang="en-US" altLang="it-IT" dirty="0">
                <a:solidFill>
                  <a:srgbClr val="002060"/>
                </a:solidFill>
                <a:ea typeface="ヒラギノ明朝 ProN W3" charset="-128"/>
                <a:cs typeface="Arial" panose="020B0604020202020204" pitchFamily="34" charset="0"/>
              </a:rPr>
              <a:t> e con le </a:t>
            </a:r>
            <a:r>
              <a:rPr lang="en-US" altLang="it-IT" dirty="0" err="1">
                <a:solidFill>
                  <a:srgbClr val="002060"/>
                </a:solidFill>
                <a:ea typeface="ヒラギノ明朝 ProN W3" charset="-128"/>
                <a:cs typeface="Arial" panose="020B0604020202020204" pitchFamily="34" charset="0"/>
              </a:rPr>
              <a:t>garanzie</a:t>
            </a:r>
            <a:r>
              <a:rPr lang="en-US" altLang="it-IT" dirty="0">
                <a:solidFill>
                  <a:srgbClr val="002060"/>
                </a:solidFill>
                <a:ea typeface="ヒラギノ明朝 ProN W3" charset="-128"/>
                <a:cs typeface="Arial" panose="020B0604020202020204" pitchFamily="34" charset="0"/>
              </a:rPr>
              <a:t> di </a:t>
            </a:r>
            <a:r>
              <a:rPr lang="en-US" altLang="it-IT" dirty="0" err="1">
                <a:solidFill>
                  <a:srgbClr val="002060"/>
                </a:solidFill>
                <a:ea typeface="ヒラギノ明朝 ProN W3" charset="-128"/>
                <a:cs typeface="Arial" panose="020B0604020202020204" pitchFamily="34" charset="0"/>
              </a:rPr>
              <a:t>difesa</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stabilite</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dall’ordinamento</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giudiziario</a:t>
            </a:r>
            <a:r>
              <a:rPr lang="en-US" altLang="it-IT" dirty="0">
                <a:solidFill>
                  <a:srgbClr val="002060"/>
                </a:solidFill>
                <a:ea typeface="ヒラギノ明朝 ProN W3" charset="-128"/>
                <a:cs typeface="Arial" panose="020B0604020202020204" pitchFamily="34" charset="0"/>
              </a:rPr>
              <a:t> o con </a:t>
            </a:r>
            <a:r>
              <a:rPr lang="en-US" altLang="it-IT" dirty="0" err="1">
                <a:solidFill>
                  <a:srgbClr val="002060"/>
                </a:solidFill>
                <a:ea typeface="ヒラギノ明朝 ProN W3" charset="-128"/>
                <a:cs typeface="Arial" panose="020B0604020202020204" pitchFamily="34" charset="0"/>
              </a:rPr>
              <a:t>il</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loro</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consenso</a:t>
            </a:r>
            <a:r>
              <a:rPr lang="en-US" altLang="it-IT" dirty="0">
                <a:solidFill>
                  <a:srgbClr val="002060"/>
                </a:solidFill>
                <a:ea typeface="ヒラギノ明朝 ProN W3" charset="-128"/>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a:extLst>
              <a:ext uri="{FF2B5EF4-FFF2-40B4-BE49-F238E27FC236}">
                <a16:creationId xmlns:a16="http://schemas.microsoft.com/office/drawing/2014/main" id="{BC60C5FA-F4A4-40F6-8C90-07BABD7A39FC}"/>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a:spcBef>
                <a:spcPct val="0"/>
              </a:spcBef>
              <a:buFontTx/>
              <a:buNone/>
            </a:pPr>
            <a:fld id="{BAA3CE2A-48F0-476B-A16E-BEDF107794F2}" type="slidenum">
              <a:rPr lang="en-US" altLang="it-IT" sz="1200">
                <a:ea typeface="ヒラギノ明朝 ProN W3" charset="-128"/>
              </a:rPr>
              <a:pPr>
                <a:spcBef>
                  <a:spcPct val="0"/>
                </a:spcBef>
                <a:buFontTx/>
                <a:buNone/>
              </a:pPr>
              <a:t>163</a:t>
            </a:fld>
            <a:endParaRPr lang="en-US" altLang="it-IT" sz="1200">
              <a:ea typeface="ヒラギノ明朝 ProN W3" charset="-128"/>
            </a:endParaRPr>
          </a:p>
        </p:txBody>
      </p:sp>
      <p:sp>
        <p:nvSpPr>
          <p:cNvPr id="25601" name="Rectangle 1">
            <a:extLst>
              <a:ext uri="{FF2B5EF4-FFF2-40B4-BE49-F238E27FC236}">
                <a16:creationId xmlns:a16="http://schemas.microsoft.com/office/drawing/2014/main" id="{37C26D47-A6B1-4912-8863-B71704DA493A}"/>
              </a:ext>
            </a:extLst>
          </p:cNvPr>
          <p:cNvSpPr>
            <a:spLocks/>
          </p:cNvSpPr>
          <p:nvPr/>
        </p:nvSpPr>
        <p:spPr bwMode="auto">
          <a:xfrm>
            <a:off x="188913" y="107950"/>
            <a:ext cx="8777287" cy="635000"/>
          </a:xfrm>
          <a:prstGeom prst="rect">
            <a:avLst/>
          </a:prstGeom>
          <a:noFill/>
          <a:ln w="9525" cap="flat">
            <a:noFill/>
            <a:miter lim="800000"/>
            <a:headEnd type="none" w="med" len="med"/>
            <a:tailEnd type="none" w="med" len="med"/>
          </a:ln>
          <a:effectLst>
            <a:outerShdw blurRad="63500" dist="50799" dir="3378633" algn="ctr" rotWithShape="0">
              <a:schemeClr val="bg2">
                <a:alpha val="75000"/>
              </a:schemeClr>
            </a:outerShdw>
          </a:effectLst>
        </p:spPr>
        <p:txBody>
          <a:bodyPr lIns="0" tIns="0" rIns="39200" bIns="0"/>
          <a:lstStyle/>
          <a:p>
            <a:pPr marL="38100" algn="ctr" eaLnBrk="1" hangingPunct="1">
              <a:spcBef>
                <a:spcPts val="313"/>
              </a:spcBef>
              <a:tabLst>
                <a:tab pos="4330700" algn="ctr"/>
                <a:tab pos="4610100" algn="l"/>
                <a:tab pos="5486400" algn="l"/>
              </a:tabLst>
              <a:defRPr/>
            </a:pPr>
            <a:endParaRPr lang="en-US" sz="2400" b="1" dirty="0">
              <a:solidFill>
                <a:srgbClr val="FF7900"/>
              </a:solidFill>
              <a:latin typeface="Arial" charset="0"/>
              <a:cs typeface="Arial" charset="0"/>
              <a:sym typeface="Arial" charset="0"/>
            </a:endParaRPr>
          </a:p>
        </p:txBody>
      </p:sp>
      <p:sp>
        <p:nvSpPr>
          <p:cNvPr id="43012" name="Line 2">
            <a:extLst>
              <a:ext uri="{FF2B5EF4-FFF2-40B4-BE49-F238E27FC236}">
                <a16:creationId xmlns:a16="http://schemas.microsoft.com/office/drawing/2014/main" id="{5C5CE1B2-3AB0-43F3-98E0-BE04B27263B4}"/>
              </a:ext>
            </a:extLst>
          </p:cNvPr>
          <p:cNvSpPr>
            <a:spLocks noChangeShapeType="1"/>
          </p:cNvSpPr>
          <p:nvPr/>
        </p:nvSpPr>
        <p:spPr bwMode="auto">
          <a:xfrm>
            <a:off x="152400" y="854075"/>
            <a:ext cx="883920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25603" name="Rectangle 3">
            <a:extLst>
              <a:ext uri="{FF2B5EF4-FFF2-40B4-BE49-F238E27FC236}">
                <a16:creationId xmlns:a16="http://schemas.microsoft.com/office/drawing/2014/main" id="{E1F62D31-7941-41C3-AC5E-A74B47268546}"/>
              </a:ext>
            </a:extLst>
          </p:cNvPr>
          <p:cNvSpPr>
            <a:spLocks/>
          </p:cNvSpPr>
          <p:nvPr/>
        </p:nvSpPr>
        <p:spPr bwMode="auto">
          <a:xfrm>
            <a:off x="76200" y="66675"/>
            <a:ext cx="1689100" cy="787400"/>
          </a:xfrm>
          <a:prstGeom prst="rect">
            <a:avLst/>
          </a:prstGeom>
          <a:noFill/>
          <a:ln w="9525" cap="flat">
            <a:noFill/>
            <a:miter lim="800000"/>
            <a:headEnd type="none" w="med" len="med"/>
            <a:tailEnd type="none" w="med" len="med"/>
          </a:ln>
          <a:effectLst>
            <a:outerShdw blurRad="63500" dist="101600" dir="2700000" algn="ctr" rotWithShape="0">
              <a:schemeClr val="bg2">
                <a:alpha val="75000"/>
              </a:schemeClr>
            </a:outerShdw>
          </a:effectLst>
        </p:spPr>
        <p:txBody>
          <a:bodyPr lIns="0" tIns="0" rIns="39200" bIns="0"/>
          <a:lstStyle/>
          <a:p>
            <a:pPr marL="38100" algn="ctr" eaLnBrk="1" hangingPunct="1">
              <a:lnSpc>
                <a:spcPct val="90000"/>
              </a:lnSpc>
              <a:spcBef>
                <a:spcPts val="1238"/>
              </a:spcBef>
              <a:defRPr/>
            </a:pPr>
            <a:endParaRPr lang="en-US" sz="4400" dirty="0">
              <a:solidFill>
                <a:srgbClr val="FF7900"/>
              </a:solidFill>
              <a:latin typeface="Arial Black" charset="0"/>
              <a:sym typeface="Arial Black" charset="0"/>
            </a:endParaRPr>
          </a:p>
        </p:txBody>
      </p:sp>
      <p:sp>
        <p:nvSpPr>
          <p:cNvPr id="2" name="Rectangle 4">
            <a:extLst>
              <a:ext uri="{FF2B5EF4-FFF2-40B4-BE49-F238E27FC236}">
                <a16:creationId xmlns:a16="http://schemas.microsoft.com/office/drawing/2014/main" id="{9CA9B510-BD20-420A-B111-D0EE8842B667}"/>
              </a:ext>
            </a:extLst>
          </p:cNvPr>
          <p:cNvSpPr>
            <a:spLocks/>
          </p:cNvSpPr>
          <p:nvPr/>
        </p:nvSpPr>
        <p:spPr bwMode="auto">
          <a:xfrm>
            <a:off x="457200" y="484188"/>
            <a:ext cx="8255000"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algn="ctr" eaLnBrk="1" hangingPunct="1">
              <a:spcBef>
                <a:spcPct val="0"/>
              </a:spcBef>
              <a:buFontTx/>
              <a:buNone/>
            </a:pPr>
            <a:r>
              <a:rPr lang="en-US" altLang="it-IT" sz="3200" u="sng" dirty="0">
                <a:solidFill>
                  <a:srgbClr val="002060"/>
                </a:solidFill>
                <a:ea typeface="ヒラギノ明朝 ProN W3" charset="-128"/>
                <a:cs typeface="Arial" panose="020B0604020202020204" pitchFamily="34" charset="0"/>
              </a:rPr>
              <a:t>I PRINCIPI COSTITUZIONALI DEL PROCESSO</a:t>
            </a:r>
            <a:r>
              <a:rPr lang="en-US" altLang="it-IT" sz="3200" dirty="0">
                <a:solidFill>
                  <a:srgbClr val="002060"/>
                </a:solidFill>
                <a:ea typeface="ヒラギノ明朝 ProN W3" charset="-128"/>
                <a:cs typeface="Arial" panose="020B0604020202020204" pitchFamily="34" charset="0"/>
              </a:rPr>
              <a:t> [I]</a:t>
            </a:r>
          </a:p>
          <a:p>
            <a:pPr algn="ctr" eaLnBrk="1" hangingPunct="1">
              <a:spcBef>
                <a:spcPct val="0"/>
              </a:spcBef>
              <a:buFontTx/>
              <a:buNone/>
            </a:pPr>
            <a:endParaRPr lang="en-US" altLang="it-IT" sz="3200" dirty="0">
              <a:solidFill>
                <a:srgbClr val="002060"/>
              </a:solidFill>
              <a:ea typeface="ヒラギノ明朝 ProN W3" charset="-128"/>
              <a:cs typeface="Arial" panose="020B0604020202020204" pitchFamily="34" charset="0"/>
            </a:endParaRPr>
          </a:p>
          <a:p>
            <a:pPr eaLnBrk="1" hangingPunct="1">
              <a:spcBef>
                <a:spcPct val="0"/>
              </a:spcBef>
              <a:buFontTx/>
              <a:buNone/>
            </a:pPr>
            <a:r>
              <a:rPr lang="en-US" altLang="it-IT" dirty="0">
                <a:solidFill>
                  <a:srgbClr val="002060"/>
                </a:solidFill>
                <a:ea typeface="ヒラギノ明朝 ProN W3" charset="-128"/>
                <a:cs typeface="Arial" panose="020B0604020202020204" pitchFamily="34" charset="0"/>
              </a:rPr>
              <a:t>• Il </a:t>
            </a:r>
            <a:r>
              <a:rPr lang="en-US" altLang="it-IT" dirty="0" err="1">
                <a:solidFill>
                  <a:srgbClr val="FF0000"/>
                </a:solidFill>
                <a:ea typeface="ヒラギノ明朝 ProN W3" charset="-128"/>
                <a:cs typeface="Arial" panose="020B0604020202020204" pitchFamily="34" charset="0"/>
              </a:rPr>
              <a:t>diritto</a:t>
            </a:r>
            <a:r>
              <a:rPr lang="en-US" altLang="it-IT" dirty="0">
                <a:solidFill>
                  <a:srgbClr val="FF0000"/>
                </a:solidFill>
                <a:ea typeface="ヒラギノ明朝 ProN W3" charset="-128"/>
                <a:cs typeface="Arial" panose="020B0604020202020204" pitchFamily="34" charset="0"/>
              </a:rPr>
              <a:t> di </a:t>
            </a:r>
            <a:r>
              <a:rPr lang="en-US" altLang="it-IT" dirty="0" err="1">
                <a:solidFill>
                  <a:srgbClr val="FF0000"/>
                </a:solidFill>
                <a:ea typeface="ヒラギノ明朝 ProN W3" charset="-128"/>
                <a:cs typeface="Arial" panose="020B0604020202020204" pitchFamily="34" charset="0"/>
              </a:rPr>
              <a:t>azione</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tutti</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possono</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agire</a:t>
            </a:r>
            <a:r>
              <a:rPr lang="en-US" altLang="it-IT" dirty="0">
                <a:solidFill>
                  <a:srgbClr val="002060"/>
                </a:solidFill>
                <a:ea typeface="ヒラギノ明朝 ProN W3" charset="-128"/>
                <a:cs typeface="Arial" panose="020B0604020202020204" pitchFamily="34" charset="0"/>
              </a:rPr>
              <a:t> in </a:t>
            </a:r>
            <a:r>
              <a:rPr lang="en-US" altLang="it-IT" dirty="0" err="1">
                <a:solidFill>
                  <a:srgbClr val="002060"/>
                </a:solidFill>
                <a:ea typeface="ヒラギノ明朝 ProN W3" charset="-128"/>
                <a:cs typeface="Arial" panose="020B0604020202020204" pitchFamily="34" charset="0"/>
              </a:rPr>
              <a:t>giudizio</a:t>
            </a:r>
            <a:r>
              <a:rPr lang="en-US" altLang="it-IT" dirty="0">
                <a:solidFill>
                  <a:srgbClr val="002060"/>
                </a:solidFill>
                <a:ea typeface="ヒラギノ明朝 ProN W3" charset="-128"/>
                <a:cs typeface="Arial" panose="020B0604020202020204" pitchFamily="34" charset="0"/>
              </a:rPr>
              <a:t> per la tutela </a:t>
            </a:r>
            <a:r>
              <a:rPr lang="en-US" altLang="it-IT" dirty="0" err="1">
                <a:solidFill>
                  <a:srgbClr val="002060"/>
                </a:solidFill>
                <a:ea typeface="ヒラギノ明朝 ProN W3" charset="-128"/>
                <a:cs typeface="Arial" panose="020B0604020202020204" pitchFamily="34" charset="0"/>
              </a:rPr>
              <a:t>dei</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propri</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diritti</a:t>
            </a:r>
            <a:r>
              <a:rPr lang="en-US" altLang="it-IT" dirty="0">
                <a:solidFill>
                  <a:srgbClr val="002060"/>
                </a:solidFill>
                <a:ea typeface="ヒラギノ明朝 ProN W3" charset="-128"/>
                <a:cs typeface="Arial" panose="020B0604020202020204" pitchFamily="34" charset="0"/>
              </a:rPr>
              <a:t> e </a:t>
            </a:r>
            <a:r>
              <a:rPr lang="en-US" altLang="it-IT" dirty="0" err="1">
                <a:solidFill>
                  <a:srgbClr val="002060"/>
                </a:solidFill>
                <a:ea typeface="ヒラギノ明朝 ProN W3" charset="-128"/>
                <a:cs typeface="Arial" panose="020B0604020202020204" pitchFamily="34" charset="0"/>
              </a:rPr>
              <a:t>interessi</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legittimi</a:t>
            </a:r>
            <a:r>
              <a:rPr lang="en-US" altLang="it-IT" dirty="0">
                <a:solidFill>
                  <a:srgbClr val="002060"/>
                </a:solidFill>
                <a:ea typeface="ヒラギノ明朝 ProN W3" charset="-128"/>
                <a:cs typeface="Arial" panose="020B0604020202020204" pitchFamily="34" charset="0"/>
              </a:rPr>
              <a:t>» (art. 24.1)</a:t>
            </a:r>
          </a:p>
          <a:p>
            <a:pPr eaLnBrk="1" hangingPunct="1">
              <a:spcBef>
                <a:spcPct val="0"/>
              </a:spcBef>
              <a:buFontTx/>
              <a:buNone/>
            </a:pPr>
            <a:r>
              <a:rPr lang="en-US" altLang="it-IT" dirty="0">
                <a:solidFill>
                  <a:srgbClr val="002060"/>
                </a:solidFill>
                <a:ea typeface="ヒラギノ明朝 ProN W3" charset="-128"/>
                <a:cs typeface="Arial" panose="020B0604020202020204" pitchFamily="34" charset="0"/>
              </a:rPr>
              <a:t>• Il </a:t>
            </a:r>
            <a:r>
              <a:rPr lang="en-US" altLang="it-IT" dirty="0" err="1">
                <a:solidFill>
                  <a:srgbClr val="FF0000"/>
                </a:solidFill>
                <a:ea typeface="ヒラギノ明朝 ProN W3" charset="-128"/>
                <a:cs typeface="Arial" panose="020B0604020202020204" pitchFamily="34" charset="0"/>
              </a:rPr>
              <a:t>gratuito</a:t>
            </a:r>
            <a:r>
              <a:rPr lang="en-US" altLang="it-IT" dirty="0">
                <a:solidFill>
                  <a:srgbClr val="FF0000"/>
                </a:solidFill>
                <a:ea typeface="ヒラギノ明朝 ProN W3" charset="-128"/>
                <a:cs typeface="Arial" panose="020B0604020202020204" pitchFamily="34" charset="0"/>
              </a:rPr>
              <a:t> </a:t>
            </a:r>
            <a:r>
              <a:rPr lang="en-US" altLang="it-IT" dirty="0" err="1">
                <a:solidFill>
                  <a:srgbClr val="FF0000"/>
                </a:solidFill>
                <a:ea typeface="ヒラギノ明朝 ProN W3" charset="-128"/>
                <a:cs typeface="Arial" panose="020B0604020202020204" pitchFamily="34" charset="0"/>
              </a:rPr>
              <a:t>patrocinio</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sono</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assicurati</a:t>
            </a:r>
            <a:r>
              <a:rPr lang="en-US" altLang="it-IT" dirty="0">
                <a:solidFill>
                  <a:srgbClr val="002060"/>
                </a:solidFill>
                <a:ea typeface="ヒラギノ明朝 ProN W3" charset="-128"/>
                <a:cs typeface="Arial" panose="020B0604020202020204" pitchFamily="34" charset="0"/>
              </a:rPr>
              <a:t> ai non </a:t>
            </a:r>
            <a:r>
              <a:rPr lang="en-US" altLang="it-IT" dirty="0" err="1">
                <a:solidFill>
                  <a:srgbClr val="002060"/>
                </a:solidFill>
                <a:ea typeface="ヒラギノ明朝 ProN W3" charset="-128"/>
                <a:cs typeface="Arial" panose="020B0604020202020204" pitchFamily="34" charset="0"/>
              </a:rPr>
              <a:t>abbienti</a:t>
            </a:r>
            <a:r>
              <a:rPr lang="en-US" altLang="it-IT" dirty="0">
                <a:solidFill>
                  <a:srgbClr val="002060"/>
                </a:solidFill>
                <a:ea typeface="ヒラギノ明朝 ProN W3" charset="-128"/>
                <a:cs typeface="Arial" panose="020B0604020202020204" pitchFamily="34" charset="0"/>
              </a:rPr>
              <a:t>, con </a:t>
            </a:r>
            <a:r>
              <a:rPr lang="en-US" altLang="it-IT" dirty="0" err="1">
                <a:solidFill>
                  <a:srgbClr val="002060"/>
                </a:solidFill>
                <a:ea typeface="ヒラギノ明朝 ProN W3" charset="-128"/>
                <a:cs typeface="Arial" panose="020B0604020202020204" pitchFamily="34" charset="0"/>
              </a:rPr>
              <a:t>appositi</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istituti</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i</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mezzi</a:t>
            </a:r>
            <a:r>
              <a:rPr lang="en-US" altLang="it-IT" dirty="0">
                <a:solidFill>
                  <a:srgbClr val="002060"/>
                </a:solidFill>
                <a:ea typeface="ヒラギノ明朝 ProN W3" charset="-128"/>
                <a:cs typeface="Arial" panose="020B0604020202020204" pitchFamily="34" charset="0"/>
              </a:rPr>
              <a:t> per </a:t>
            </a:r>
            <a:r>
              <a:rPr lang="en-US" altLang="it-IT" dirty="0" err="1">
                <a:solidFill>
                  <a:srgbClr val="002060"/>
                </a:solidFill>
                <a:ea typeface="ヒラギノ明朝 ProN W3" charset="-128"/>
                <a:cs typeface="Arial" panose="020B0604020202020204" pitchFamily="34" charset="0"/>
              </a:rPr>
              <a:t>agire</a:t>
            </a:r>
            <a:r>
              <a:rPr lang="en-US" altLang="it-IT" dirty="0">
                <a:solidFill>
                  <a:srgbClr val="002060"/>
                </a:solidFill>
                <a:ea typeface="ヒラギノ明朝 ProN W3" charset="-128"/>
                <a:cs typeface="Arial" panose="020B0604020202020204" pitchFamily="34" charset="0"/>
              </a:rPr>
              <a:t> e </a:t>
            </a:r>
            <a:r>
              <a:rPr lang="en-US" altLang="it-IT" dirty="0" err="1">
                <a:solidFill>
                  <a:srgbClr val="002060"/>
                </a:solidFill>
                <a:ea typeface="ヒラギノ明朝 ProN W3" charset="-128"/>
                <a:cs typeface="Arial" panose="020B0604020202020204" pitchFamily="34" charset="0"/>
              </a:rPr>
              <a:t>difendersi</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davanti</a:t>
            </a:r>
            <a:r>
              <a:rPr lang="en-US" altLang="it-IT" dirty="0">
                <a:solidFill>
                  <a:srgbClr val="002060"/>
                </a:solidFill>
                <a:ea typeface="ヒラギノ明朝 ProN W3" charset="-128"/>
                <a:cs typeface="Arial" panose="020B0604020202020204" pitchFamily="34" charset="0"/>
              </a:rPr>
              <a:t> ad </a:t>
            </a:r>
            <a:r>
              <a:rPr lang="en-US" altLang="it-IT" dirty="0" err="1">
                <a:solidFill>
                  <a:srgbClr val="002060"/>
                </a:solidFill>
                <a:ea typeface="ヒラギノ明朝 ProN W3" charset="-128"/>
                <a:cs typeface="Arial" panose="020B0604020202020204" pitchFamily="34" charset="0"/>
              </a:rPr>
              <a:t>ogni</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giurisdizione</a:t>
            </a:r>
            <a:r>
              <a:rPr lang="en-US" altLang="it-IT" dirty="0">
                <a:solidFill>
                  <a:srgbClr val="002060"/>
                </a:solidFill>
                <a:ea typeface="ヒラギノ明朝 ProN W3" charset="-128"/>
                <a:cs typeface="Arial" panose="020B0604020202020204" pitchFamily="34" charset="0"/>
              </a:rPr>
              <a:t>» (art. 24.3)</a:t>
            </a:r>
          </a:p>
          <a:p>
            <a:pPr eaLnBrk="1" hangingPunct="1">
              <a:spcBef>
                <a:spcPct val="0"/>
              </a:spcBef>
              <a:buFontTx/>
              <a:buNone/>
            </a:pPr>
            <a:r>
              <a:rPr lang="en-US" altLang="it-IT" dirty="0">
                <a:solidFill>
                  <a:srgbClr val="002060"/>
                </a:solidFill>
                <a:ea typeface="ヒラギノ明朝 ProN W3" charset="-128"/>
                <a:cs typeface="Arial" panose="020B0604020202020204" pitchFamily="34" charset="0"/>
              </a:rPr>
              <a:t>• Il </a:t>
            </a:r>
            <a:r>
              <a:rPr lang="en-US" altLang="it-IT" dirty="0" err="1">
                <a:solidFill>
                  <a:srgbClr val="FF0000"/>
                </a:solidFill>
                <a:ea typeface="ヒラギノ明朝 ProN W3" charset="-128"/>
                <a:cs typeface="Arial" panose="020B0604020202020204" pitchFamily="34" charset="0"/>
              </a:rPr>
              <a:t>diritto</a:t>
            </a:r>
            <a:r>
              <a:rPr lang="en-US" altLang="it-IT" dirty="0">
                <a:solidFill>
                  <a:srgbClr val="FF0000"/>
                </a:solidFill>
                <a:ea typeface="ヒラギノ明朝 ProN W3" charset="-128"/>
                <a:cs typeface="Arial" panose="020B0604020202020204" pitchFamily="34" charset="0"/>
              </a:rPr>
              <a:t> di </a:t>
            </a:r>
            <a:r>
              <a:rPr lang="en-US" altLang="it-IT" dirty="0" err="1">
                <a:solidFill>
                  <a:srgbClr val="FF0000"/>
                </a:solidFill>
                <a:ea typeface="ヒラギノ明朝 ProN W3" charset="-128"/>
                <a:cs typeface="Arial" panose="020B0604020202020204" pitchFamily="34" charset="0"/>
              </a:rPr>
              <a:t>difesa</a:t>
            </a:r>
            <a:r>
              <a:rPr lang="en-US" altLang="it-IT" dirty="0">
                <a:solidFill>
                  <a:srgbClr val="002060"/>
                </a:solidFill>
                <a:ea typeface="ヒラギノ明朝 ProN W3" charset="-128"/>
                <a:cs typeface="Arial" panose="020B0604020202020204" pitchFamily="34" charset="0"/>
              </a:rPr>
              <a:t>: «la </a:t>
            </a:r>
            <a:r>
              <a:rPr lang="en-US" altLang="it-IT" dirty="0" err="1">
                <a:solidFill>
                  <a:srgbClr val="002060"/>
                </a:solidFill>
                <a:ea typeface="ヒラギノ明朝 ProN W3" charset="-128"/>
                <a:cs typeface="Arial" panose="020B0604020202020204" pitchFamily="34" charset="0"/>
              </a:rPr>
              <a:t>difesa</a:t>
            </a:r>
            <a:r>
              <a:rPr lang="en-US" altLang="it-IT" dirty="0">
                <a:solidFill>
                  <a:srgbClr val="002060"/>
                </a:solidFill>
                <a:ea typeface="ヒラギノ明朝 ProN W3" charset="-128"/>
                <a:cs typeface="Arial" panose="020B0604020202020204" pitchFamily="34" charset="0"/>
              </a:rPr>
              <a:t> è </a:t>
            </a:r>
            <a:r>
              <a:rPr lang="en-US" altLang="it-IT" dirty="0" err="1">
                <a:solidFill>
                  <a:srgbClr val="002060"/>
                </a:solidFill>
                <a:ea typeface="ヒラギノ明朝 ProN W3" charset="-128"/>
                <a:cs typeface="Arial" panose="020B0604020202020204" pitchFamily="34" charset="0"/>
              </a:rPr>
              <a:t>diritto</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inviolabile</a:t>
            </a:r>
            <a:r>
              <a:rPr lang="en-US" altLang="it-IT" dirty="0">
                <a:solidFill>
                  <a:srgbClr val="002060"/>
                </a:solidFill>
                <a:ea typeface="ヒラギノ明朝 ProN W3" charset="-128"/>
                <a:cs typeface="Arial" panose="020B0604020202020204" pitchFamily="34" charset="0"/>
              </a:rPr>
              <a:t> in </a:t>
            </a:r>
            <a:r>
              <a:rPr lang="en-US" altLang="it-IT" dirty="0" err="1">
                <a:solidFill>
                  <a:srgbClr val="002060"/>
                </a:solidFill>
                <a:ea typeface="ヒラギノ明朝 ProN W3" charset="-128"/>
                <a:cs typeface="Arial" panose="020B0604020202020204" pitchFamily="34" charset="0"/>
              </a:rPr>
              <a:t>ogni</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stato</a:t>
            </a:r>
            <a:r>
              <a:rPr lang="en-US" altLang="it-IT" dirty="0">
                <a:solidFill>
                  <a:srgbClr val="002060"/>
                </a:solidFill>
                <a:ea typeface="ヒラギノ明朝 ProN W3" charset="-128"/>
                <a:cs typeface="Arial" panose="020B0604020202020204" pitchFamily="34" charset="0"/>
              </a:rPr>
              <a:t> e </a:t>
            </a:r>
            <a:r>
              <a:rPr lang="en-US" altLang="it-IT" dirty="0" err="1">
                <a:solidFill>
                  <a:srgbClr val="002060"/>
                </a:solidFill>
                <a:ea typeface="ヒラギノ明朝 ProN W3" charset="-128"/>
                <a:cs typeface="Arial" panose="020B0604020202020204" pitchFamily="34" charset="0"/>
              </a:rPr>
              <a:t>grado</a:t>
            </a:r>
            <a:r>
              <a:rPr lang="en-US" altLang="it-IT" dirty="0">
                <a:solidFill>
                  <a:srgbClr val="002060"/>
                </a:solidFill>
                <a:ea typeface="ヒラギノ明朝 ProN W3" charset="-128"/>
                <a:cs typeface="Arial" panose="020B0604020202020204" pitchFamily="34" charset="0"/>
              </a:rPr>
              <a:t> del </a:t>
            </a:r>
            <a:r>
              <a:rPr lang="en-US" altLang="it-IT" dirty="0" err="1">
                <a:solidFill>
                  <a:srgbClr val="002060"/>
                </a:solidFill>
                <a:ea typeface="ヒラギノ明朝 ProN W3" charset="-128"/>
                <a:cs typeface="Arial" panose="020B0604020202020204" pitchFamily="34" charset="0"/>
              </a:rPr>
              <a:t>procedimento</a:t>
            </a:r>
            <a:r>
              <a:rPr lang="en-US" altLang="it-IT" dirty="0">
                <a:solidFill>
                  <a:srgbClr val="002060"/>
                </a:solidFill>
                <a:ea typeface="ヒラギノ明朝 ProN W3" charset="-128"/>
                <a:cs typeface="Arial" panose="020B0604020202020204" pitchFamily="34" charset="0"/>
              </a:rPr>
              <a:t>» (art. 24.2)</a:t>
            </a:r>
          </a:p>
          <a:p>
            <a:pPr eaLnBrk="1" hangingPunct="1">
              <a:spcBef>
                <a:spcPct val="0"/>
              </a:spcBef>
              <a:buFontTx/>
              <a:buNone/>
            </a:pPr>
            <a:r>
              <a:rPr lang="en-US" altLang="it-IT" dirty="0">
                <a:solidFill>
                  <a:srgbClr val="002060"/>
                </a:solidFill>
                <a:ea typeface="ヒラギノ明朝 ProN W3" charset="-128"/>
                <a:cs typeface="Arial" panose="020B0604020202020204" pitchFamily="34" charset="0"/>
              </a:rPr>
              <a:t>• Il </a:t>
            </a:r>
            <a:r>
              <a:rPr lang="en-US" altLang="it-IT" dirty="0">
                <a:solidFill>
                  <a:srgbClr val="FF0000"/>
                </a:solidFill>
                <a:ea typeface="ヒラギノ明朝 ProN W3" charset="-128"/>
                <a:cs typeface="Arial" panose="020B0604020202020204" pitchFamily="34" charset="0"/>
              </a:rPr>
              <a:t>principio del </a:t>
            </a:r>
            <a:r>
              <a:rPr lang="en-US" altLang="it-IT" dirty="0" err="1">
                <a:solidFill>
                  <a:srgbClr val="FF0000"/>
                </a:solidFill>
                <a:ea typeface="ヒラギノ明朝 ProN W3" charset="-128"/>
                <a:cs typeface="Arial" panose="020B0604020202020204" pitchFamily="34" charset="0"/>
              </a:rPr>
              <a:t>giudice</a:t>
            </a:r>
            <a:r>
              <a:rPr lang="en-US" altLang="it-IT" dirty="0">
                <a:solidFill>
                  <a:srgbClr val="FF0000"/>
                </a:solidFill>
                <a:ea typeface="ヒラギノ明朝 ProN W3" charset="-128"/>
                <a:cs typeface="Arial" panose="020B0604020202020204" pitchFamily="34" charset="0"/>
              </a:rPr>
              <a:t> </a:t>
            </a:r>
            <a:r>
              <a:rPr lang="en-US" altLang="it-IT" dirty="0" err="1">
                <a:solidFill>
                  <a:srgbClr val="FF0000"/>
                </a:solidFill>
                <a:ea typeface="ヒラギノ明朝 ProN W3" charset="-128"/>
                <a:cs typeface="Arial" panose="020B0604020202020204" pitchFamily="34" charset="0"/>
              </a:rPr>
              <a:t>naturale</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nessuno</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può</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essere</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distolto</a:t>
            </a:r>
            <a:r>
              <a:rPr lang="en-US" altLang="it-IT" dirty="0">
                <a:solidFill>
                  <a:srgbClr val="002060"/>
                </a:solidFill>
                <a:ea typeface="ヒラギノ明朝 ProN W3" charset="-128"/>
                <a:cs typeface="Arial" panose="020B0604020202020204" pitchFamily="34" charset="0"/>
              </a:rPr>
              <a:t> dal </a:t>
            </a:r>
            <a:r>
              <a:rPr lang="en-US" altLang="it-IT" dirty="0" err="1">
                <a:solidFill>
                  <a:srgbClr val="002060"/>
                </a:solidFill>
                <a:ea typeface="ヒラギノ明朝 ProN W3" charset="-128"/>
                <a:cs typeface="Arial" panose="020B0604020202020204" pitchFamily="34" charset="0"/>
              </a:rPr>
              <a:t>giudice</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naturale</a:t>
            </a:r>
            <a:r>
              <a:rPr lang="en-US" altLang="it-IT" dirty="0">
                <a:solidFill>
                  <a:srgbClr val="002060"/>
                </a:solidFill>
                <a:ea typeface="ヒラギノ明朝 ProN W3" charset="-128"/>
                <a:cs typeface="Arial" panose="020B0604020202020204" pitchFamily="34" charset="0"/>
              </a:rPr>
              <a:t> </a:t>
            </a:r>
            <a:r>
              <a:rPr lang="en-US" altLang="it-IT" dirty="0" err="1">
                <a:solidFill>
                  <a:srgbClr val="002060"/>
                </a:solidFill>
                <a:ea typeface="ヒラギノ明朝 ProN W3" charset="-128"/>
                <a:cs typeface="Arial" panose="020B0604020202020204" pitchFamily="34" charset="0"/>
              </a:rPr>
              <a:t>precostituito</a:t>
            </a:r>
            <a:r>
              <a:rPr lang="en-US" altLang="it-IT" dirty="0">
                <a:solidFill>
                  <a:srgbClr val="002060"/>
                </a:solidFill>
                <a:ea typeface="ヒラギノ明朝 ProN W3" charset="-128"/>
                <a:cs typeface="Arial" panose="020B0604020202020204" pitchFamily="34" charset="0"/>
              </a:rPr>
              <a:t> per </a:t>
            </a:r>
            <a:r>
              <a:rPr lang="en-US" altLang="it-IT" dirty="0" err="1">
                <a:solidFill>
                  <a:srgbClr val="002060"/>
                </a:solidFill>
                <a:ea typeface="ヒラギノ明朝 ProN W3" charset="-128"/>
                <a:cs typeface="Arial" panose="020B0604020202020204" pitchFamily="34" charset="0"/>
              </a:rPr>
              <a:t>legge</a:t>
            </a:r>
            <a:r>
              <a:rPr lang="en-US" altLang="it-IT" dirty="0">
                <a:solidFill>
                  <a:srgbClr val="002060"/>
                </a:solidFill>
                <a:ea typeface="ヒラギノ明朝 ProN W3" charset="-128"/>
                <a:cs typeface="Arial" panose="020B0604020202020204" pitchFamily="34" charset="0"/>
              </a:rPr>
              <a:t>» (art. 25.1)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a:extLst>
              <a:ext uri="{FF2B5EF4-FFF2-40B4-BE49-F238E27FC236}">
                <a16:creationId xmlns:a16="http://schemas.microsoft.com/office/drawing/2014/main" id="{A3A8C466-2828-4E3B-8345-A42BDAD55418}"/>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a:spcBef>
                <a:spcPct val="0"/>
              </a:spcBef>
              <a:buFontTx/>
              <a:buNone/>
            </a:pPr>
            <a:fld id="{7022444A-C94D-4695-BB9B-0EE9844F732A}" type="slidenum">
              <a:rPr lang="en-US" altLang="it-IT" sz="1200">
                <a:ea typeface="ヒラギノ明朝 ProN W3" charset="-128"/>
              </a:rPr>
              <a:pPr>
                <a:spcBef>
                  <a:spcPct val="0"/>
                </a:spcBef>
                <a:buFontTx/>
                <a:buNone/>
              </a:pPr>
              <a:t>164</a:t>
            </a:fld>
            <a:endParaRPr lang="en-US" altLang="it-IT" sz="1200">
              <a:ea typeface="ヒラギノ明朝 ProN W3" charset="-128"/>
            </a:endParaRPr>
          </a:p>
        </p:txBody>
      </p:sp>
      <p:sp>
        <p:nvSpPr>
          <p:cNvPr id="26625" name="Rectangle 1">
            <a:extLst>
              <a:ext uri="{FF2B5EF4-FFF2-40B4-BE49-F238E27FC236}">
                <a16:creationId xmlns:a16="http://schemas.microsoft.com/office/drawing/2014/main" id="{C569A1DD-BADA-436B-B954-1664630EBE9E}"/>
              </a:ext>
            </a:extLst>
          </p:cNvPr>
          <p:cNvSpPr>
            <a:spLocks/>
          </p:cNvSpPr>
          <p:nvPr/>
        </p:nvSpPr>
        <p:spPr bwMode="auto">
          <a:xfrm>
            <a:off x="188913" y="107950"/>
            <a:ext cx="8777287" cy="635000"/>
          </a:xfrm>
          <a:prstGeom prst="rect">
            <a:avLst/>
          </a:prstGeom>
          <a:noFill/>
          <a:ln w="9525" cap="flat">
            <a:noFill/>
            <a:miter lim="800000"/>
            <a:headEnd type="none" w="med" len="med"/>
            <a:tailEnd type="none" w="med" len="med"/>
          </a:ln>
          <a:effectLst>
            <a:outerShdw blurRad="63500" dist="50799" dir="3378633" algn="ctr" rotWithShape="0">
              <a:schemeClr val="bg2">
                <a:alpha val="75000"/>
              </a:schemeClr>
            </a:outerShdw>
          </a:effectLst>
        </p:spPr>
        <p:txBody>
          <a:bodyPr lIns="0" tIns="0" rIns="39200" bIns="0"/>
          <a:lstStyle/>
          <a:p>
            <a:pPr marL="38100" algn="ctr" eaLnBrk="1" hangingPunct="1">
              <a:spcBef>
                <a:spcPts val="313"/>
              </a:spcBef>
              <a:tabLst>
                <a:tab pos="4330700" algn="ctr"/>
                <a:tab pos="4610100" algn="l"/>
                <a:tab pos="5486400" algn="l"/>
              </a:tabLst>
              <a:defRPr/>
            </a:pPr>
            <a:endParaRPr lang="en-US" sz="2400" b="1" dirty="0">
              <a:solidFill>
                <a:srgbClr val="FF7900"/>
              </a:solidFill>
              <a:latin typeface="Arial" charset="0"/>
              <a:cs typeface="Arial" charset="0"/>
              <a:sym typeface="Arial" charset="0"/>
            </a:endParaRPr>
          </a:p>
        </p:txBody>
      </p:sp>
      <p:sp>
        <p:nvSpPr>
          <p:cNvPr id="44036" name="Line 2">
            <a:extLst>
              <a:ext uri="{FF2B5EF4-FFF2-40B4-BE49-F238E27FC236}">
                <a16:creationId xmlns:a16="http://schemas.microsoft.com/office/drawing/2014/main" id="{F63FF11E-B17E-4D43-9EEC-E0E191C7BC6A}"/>
              </a:ext>
            </a:extLst>
          </p:cNvPr>
          <p:cNvSpPr>
            <a:spLocks noChangeShapeType="1"/>
          </p:cNvSpPr>
          <p:nvPr/>
        </p:nvSpPr>
        <p:spPr bwMode="auto">
          <a:xfrm>
            <a:off x="152400" y="854075"/>
            <a:ext cx="883920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26627" name="Rectangle 3">
            <a:extLst>
              <a:ext uri="{FF2B5EF4-FFF2-40B4-BE49-F238E27FC236}">
                <a16:creationId xmlns:a16="http://schemas.microsoft.com/office/drawing/2014/main" id="{8BFCA8AF-3A02-40F3-AA9E-8E3471426A0B}"/>
              </a:ext>
            </a:extLst>
          </p:cNvPr>
          <p:cNvSpPr>
            <a:spLocks/>
          </p:cNvSpPr>
          <p:nvPr/>
        </p:nvSpPr>
        <p:spPr bwMode="auto">
          <a:xfrm>
            <a:off x="76200" y="66675"/>
            <a:ext cx="1689100" cy="787400"/>
          </a:xfrm>
          <a:prstGeom prst="rect">
            <a:avLst/>
          </a:prstGeom>
          <a:noFill/>
          <a:ln w="9525" cap="flat">
            <a:noFill/>
            <a:miter lim="800000"/>
            <a:headEnd type="none" w="med" len="med"/>
            <a:tailEnd type="none" w="med" len="med"/>
          </a:ln>
          <a:effectLst>
            <a:outerShdw blurRad="63500" dist="101600" dir="2700000" algn="ctr" rotWithShape="0">
              <a:schemeClr val="bg2">
                <a:alpha val="75000"/>
              </a:schemeClr>
            </a:outerShdw>
          </a:effectLst>
        </p:spPr>
        <p:txBody>
          <a:bodyPr lIns="0" tIns="0" rIns="39200" bIns="0"/>
          <a:lstStyle/>
          <a:p>
            <a:pPr marL="38100" algn="ctr" eaLnBrk="1" hangingPunct="1">
              <a:lnSpc>
                <a:spcPct val="90000"/>
              </a:lnSpc>
              <a:spcBef>
                <a:spcPts val="1238"/>
              </a:spcBef>
              <a:defRPr/>
            </a:pPr>
            <a:endParaRPr lang="en-US" sz="4400" dirty="0">
              <a:solidFill>
                <a:srgbClr val="FF7900"/>
              </a:solidFill>
              <a:latin typeface="Arial Black" charset="0"/>
              <a:sym typeface="Arial Black" charset="0"/>
            </a:endParaRPr>
          </a:p>
        </p:txBody>
      </p:sp>
      <p:sp>
        <p:nvSpPr>
          <p:cNvPr id="2" name="Rectangle 4">
            <a:extLst>
              <a:ext uri="{FF2B5EF4-FFF2-40B4-BE49-F238E27FC236}">
                <a16:creationId xmlns:a16="http://schemas.microsoft.com/office/drawing/2014/main" id="{87B59E62-C548-486C-BC7B-A34EFF2FD14E}"/>
              </a:ext>
            </a:extLst>
          </p:cNvPr>
          <p:cNvSpPr>
            <a:spLocks/>
          </p:cNvSpPr>
          <p:nvPr/>
        </p:nvSpPr>
        <p:spPr bwMode="auto">
          <a:xfrm>
            <a:off x="457200" y="265113"/>
            <a:ext cx="825500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algn="ctr" eaLnBrk="1" hangingPunct="1">
              <a:spcBef>
                <a:spcPct val="0"/>
              </a:spcBef>
              <a:buFontTx/>
              <a:buNone/>
            </a:pPr>
            <a:r>
              <a:rPr lang="en-US" altLang="it-IT" sz="2800" b="1" u="sng" dirty="0">
                <a:solidFill>
                  <a:srgbClr val="7030A0"/>
                </a:solidFill>
                <a:ea typeface="ヒラギノ明朝 ProN W3" charset="-128"/>
                <a:cs typeface="Arial" panose="020B0604020202020204" pitchFamily="34" charset="0"/>
              </a:rPr>
              <a:t>I PRINCIPI COSTITUZIONALI DEL PROCESSO</a:t>
            </a:r>
            <a:r>
              <a:rPr lang="en-US" altLang="it-IT" sz="2800" b="1" dirty="0">
                <a:solidFill>
                  <a:srgbClr val="7030A0"/>
                </a:solidFill>
                <a:ea typeface="ヒラギノ明朝 ProN W3" charset="-128"/>
                <a:cs typeface="Arial" panose="020B0604020202020204" pitchFamily="34" charset="0"/>
              </a:rPr>
              <a:t> [II]</a:t>
            </a:r>
            <a:endParaRPr lang="en-US" altLang="it-IT" sz="3200" b="1" dirty="0">
              <a:solidFill>
                <a:srgbClr val="7030A0"/>
              </a:solidFill>
              <a:ea typeface="ヒラギノ明朝 ProN W3" charset="-128"/>
              <a:cs typeface="Arial" panose="020B0604020202020204" pitchFamily="34" charset="0"/>
            </a:endParaRPr>
          </a:p>
          <a:p>
            <a:pPr algn="just" eaLnBrk="1" hangingPunct="1">
              <a:spcBef>
                <a:spcPct val="0"/>
              </a:spcBef>
              <a:buFontTx/>
              <a:buNone/>
            </a:pPr>
            <a:r>
              <a:rPr lang="en-US" altLang="it-IT" dirty="0">
                <a:solidFill>
                  <a:srgbClr val="7030A0"/>
                </a:solidFill>
                <a:ea typeface="ヒラギノ明朝 ProN W3" charset="-128"/>
                <a:cs typeface="Arial" panose="020B0604020202020204" pitchFamily="34" charset="0"/>
              </a:rPr>
              <a:t>• </a:t>
            </a:r>
            <a:r>
              <a:rPr lang="en-US" altLang="it-IT" b="1" dirty="0">
                <a:solidFill>
                  <a:srgbClr val="7030A0"/>
                </a:solidFill>
                <a:ea typeface="ヒラギノ明朝 ProN W3" charset="-128"/>
                <a:cs typeface="Arial" panose="020B0604020202020204" pitchFamily="34" charset="0"/>
              </a:rPr>
              <a:t>I </a:t>
            </a:r>
            <a:r>
              <a:rPr lang="en-US" altLang="it-IT" b="1" dirty="0" err="1">
                <a:solidFill>
                  <a:srgbClr val="FF0000"/>
                </a:solidFill>
                <a:ea typeface="ヒラギノ明朝 ProN W3" charset="-128"/>
                <a:cs typeface="Arial" panose="020B0604020202020204" pitchFamily="34" charset="0"/>
              </a:rPr>
              <a:t>principi</a:t>
            </a:r>
            <a:r>
              <a:rPr lang="en-US" altLang="it-IT" b="1" dirty="0">
                <a:solidFill>
                  <a:srgbClr val="FF0000"/>
                </a:solidFill>
                <a:ea typeface="ヒラギノ明朝 ProN W3" charset="-128"/>
                <a:cs typeface="Arial" panose="020B0604020202020204" pitchFamily="34" charset="0"/>
              </a:rPr>
              <a:t> del giusto </a:t>
            </a:r>
            <a:r>
              <a:rPr lang="en-US" altLang="it-IT" b="1" dirty="0" err="1">
                <a:solidFill>
                  <a:srgbClr val="FF0000"/>
                </a:solidFill>
                <a:ea typeface="ヒラギノ明朝 ProN W3" charset="-128"/>
                <a:cs typeface="Arial" panose="020B0604020202020204" pitchFamily="34" charset="0"/>
              </a:rPr>
              <a:t>processo</a:t>
            </a:r>
            <a:r>
              <a:rPr lang="en-US" altLang="it-IT" b="1" dirty="0">
                <a:solidFill>
                  <a:srgbClr val="7030A0"/>
                </a:solidFill>
                <a:ea typeface="ヒラギノ明朝 ProN W3" charset="-128"/>
                <a:cs typeface="Arial" panose="020B0604020202020204" pitchFamily="34" charset="0"/>
              </a:rPr>
              <a:t>: «la </a:t>
            </a:r>
            <a:r>
              <a:rPr lang="en-US" altLang="it-IT" b="1" dirty="0" err="1">
                <a:solidFill>
                  <a:srgbClr val="7030A0"/>
                </a:solidFill>
                <a:ea typeface="ヒラギノ明朝 ProN W3" charset="-128"/>
                <a:cs typeface="Arial" panose="020B0604020202020204" pitchFamily="34" charset="0"/>
              </a:rPr>
              <a:t>giurisdizione</a:t>
            </a: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7030A0"/>
                </a:solidFill>
                <a:ea typeface="ヒラギノ明朝 ProN W3" charset="-128"/>
                <a:cs typeface="Arial" panose="020B0604020202020204" pitchFamily="34" charset="0"/>
              </a:rPr>
              <a:t>si</a:t>
            </a: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7030A0"/>
                </a:solidFill>
                <a:ea typeface="ヒラギノ明朝 ProN W3" charset="-128"/>
                <a:cs typeface="Arial" panose="020B0604020202020204" pitchFamily="34" charset="0"/>
              </a:rPr>
              <a:t>attua</a:t>
            </a: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7030A0"/>
                </a:solidFill>
                <a:ea typeface="ヒラギノ明朝 ProN W3" charset="-128"/>
                <a:cs typeface="Arial" panose="020B0604020202020204" pitchFamily="34" charset="0"/>
              </a:rPr>
              <a:t>mediante</a:t>
            </a: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7030A0"/>
                </a:solidFill>
                <a:ea typeface="ヒラギノ明朝 ProN W3" charset="-128"/>
                <a:cs typeface="Arial" panose="020B0604020202020204" pitchFamily="34" charset="0"/>
              </a:rPr>
              <a:t>il</a:t>
            </a:r>
            <a:r>
              <a:rPr lang="en-US" altLang="it-IT" b="1" dirty="0">
                <a:solidFill>
                  <a:srgbClr val="7030A0"/>
                </a:solidFill>
                <a:ea typeface="ヒラギノ明朝 ProN W3" charset="-128"/>
                <a:cs typeface="Arial" panose="020B0604020202020204" pitchFamily="34" charset="0"/>
              </a:rPr>
              <a:t> giusto </a:t>
            </a:r>
            <a:r>
              <a:rPr lang="en-US" altLang="it-IT" b="1" dirty="0" err="1">
                <a:solidFill>
                  <a:srgbClr val="7030A0"/>
                </a:solidFill>
                <a:ea typeface="ヒラギノ明朝 ProN W3" charset="-128"/>
                <a:cs typeface="Arial" panose="020B0604020202020204" pitchFamily="34" charset="0"/>
              </a:rPr>
              <a:t>processo</a:t>
            </a: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7030A0"/>
                </a:solidFill>
                <a:ea typeface="ヒラギノ明朝 ProN W3" charset="-128"/>
                <a:cs typeface="Arial" panose="020B0604020202020204" pitchFamily="34" charset="0"/>
              </a:rPr>
              <a:t>regolato</a:t>
            </a: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7030A0"/>
                </a:solidFill>
                <a:ea typeface="ヒラギノ明朝 ProN W3" charset="-128"/>
                <a:cs typeface="Arial" panose="020B0604020202020204" pitchFamily="34" charset="0"/>
              </a:rPr>
              <a:t>dalla</a:t>
            </a: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7030A0"/>
                </a:solidFill>
                <a:ea typeface="ヒラギノ明朝 ProN W3" charset="-128"/>
                <a:cs typeface="Arial" panose="020B0604020202020204" pitchFamily="34" charset="0"/>
              </a:rPr>
              <a:t>legge</a:t>
            </a:r>
            <a:r>
              <a:rPr lang="en-US" altLang="it-IT" b="1" dirty="0">
                <a:solidFill>
                  <a:srgbClr val="7030A0"/>
                </a:solidFill>
                <a:ea typeface="ヒラギノ明朝 ProN W3" charset="-128"/>
                <a:cs typeface="Arial" panose="020B0604020202020204" pitchFamily="34" charset="0"/>
              </a:rPr>
              <a:t>» (art. 111 </a:t>
            </a:r>
            <a:r>
              <a:rPr lang="en-US" altLang="it-IT" b="1" dirty="0" err="1">
                <a:solidFill>
                  <a:srgbClr val="7030A0"/>
                </a:solidFill>
                <a:ea typeface="ヒラギノ明朝 ProN W3" charset="-128"/>
                <a:cs typeface="Arial" panose="020B0604020202020204" pitchFamily="34" charset="0"/>
              </a:rPr>
              <a:t>commi</a:t>
            </a:r>
            <a:r>
              <a:rPr lang="en-US" altLang="it-IT" b="1" dirty="0">
                <a:solidFill>
                  <a:srgbClr val="7030A0"/>
                </a:solidFill>
                <a:ea typeface="ヒラギノ明朝 ProN W3" charset="-128"/>
                <a:cs typeface="Arial" panose="020B0604020202020204" pitchFamily="34" charset="0"/>
              </a:rPr>
              <a:t> 1-5 </a:t>
            </a:r>
            <a:r>
              <a:rPr lang="en-US" altLang="it-IT" b="1" dirty="0" err="1">
                <a:solidFill>
                  <a:srgbClr val="7030A0"/>
                </a:solidFill>
                <a:ea typeface="ヒラギノ明朝 ProN W3" charset="-128"/>
                <a:cs typeface="Arial" panose="020B0604020202020204" pitchFamily="34" charset="0"/>
              </a:rPr>
              <a:t>aggiunti</a:t>
            </a: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7030A0"/>
                </a:solidFill>
                <a:ea typeface="ヒラギノ明朝 ProN W3" charset="-128"/>
                <a:cs typeface="Arial" panose="020B0604020202020204" pitchFamily="34" charset="0"/>
              </a:rPr>
              <a:t>dalla</a:t>
            </a:r>
            <a:r>
              <a:rPr lang="en-US" altLang="it-IT" b="1" dirty="0">
                <a:solidFill>
                  <a:srgbClr val="7030A0"/>
                </a:solidFill>
                <a:ea typeface="ヒラギノ明朝 ProN W3" charset="-128"/>
                <a:cs typeface="Arial" panose="020B0604020202020204" pitchFamily="34" charset="0"/>
              </a:rPr>
              <a:t> l. cost. 2/1999)</a:t>
            </a:r>
          </a:p>
          <a:p>
            <a:pPr algn="just" eaLnBrk="1" hangingPunct="1">
              <a:spcBef>
                <a:spcPct val="0"/>
              </a:spcBef>
              <a:buFontTx/>
              <a:buNone/>
            </a:pP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7030A0"/>
                </a:solidFill>
                <a:ea typeface="ヒラギノ明朝 ProN W3" charset="-128"/>
                <a:cs typeface="Arial" panose="020B0604020202020204" pitchFamily="34" charset="0"/>
              </a:rPr>
              <a:t>il</a:t>
            </a: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FF0000"/>
                </a:solidFill>
                <a:ea typeface="ヒラギノ明朝 ProN W3" charset="-128"/>
                <a:cs typeface="Arial" panose="020B0604020202020204" pitchFamily="34" charset="0"/>
              </a:rPr>
              <a:t>contraddittorio</a:t>
            </a:r>
            <a:r>
              <a:rPr lang="en-US" altLang="it-IT" b="1" dirty="0">
                <a:solidFill>
                  <a:srgbClr val="FF0000"/>
                </a:solidFill>
                <a:ea typeface="ヒラギノ明朝 ProN W3" charset="-128"/>
                <a:cs typeface="Arial" panose="020B0604020202020204" pitchFamily="34" charset="0"/>
              </a:rPr>
              <a:t> </a:t>
            </a:r>
            <a:r>
              <a:rPr lang="en-US" altLang="it-IT" b="1" dirty="0" err="1">
                <a:solidFill>
                  <a:srgbClr val="FF0000"/>
                </a:solidFill>
                <a:ea typeface="ヒラギノ明朝 ProN W3" charset="-128"/>
                <a:cs typeface="Arial" panose="020B0604020202020204" pitchFamily="34" charset="0"/>
              </a:rPr>
              <a:t>tra</a:t>
            </a:r>
            <a:r>
              <a:rPr lang="en-US" altLang="it-IT" b="1" dirty="0">
                <a:solidFill>
                  <a:srgbClr val="FF0000"/>
                </a:solidFill>
                <a:ea typeface="ヒラギノ明朝 ProN W3" charset="-128"/>
                <a:cs typeface="Arial" panose="020B0604020202020204" pitchFamily="34" charset="0"/>
              </a:rPr>
              <a:t> le </a:t>
            </a:r>
            <a:r>
              <a:rPr lang="en-US" altLang="it-IT" b="1" dirty="0" err="1">
                <a:solidFill>
                  <a:srgbClr val="FF0000"/>
                </a:solidFill>
                <a:ea typeface="ヒラギノ明朝 ProN W3" charset="-128"/>
                <a:cs typeface="Arial" panose="020B0604020202020204" pitchFamily="34" charset="0"/>
              </a:rPr>
              <a:t>parti</a:t>
            </a:r>
            <a:r>
              <a:rPr lang="en-US" altLang="it-IT" b="1" dirty="0">
                <a:solidFill>
                  <a:srgbClr val="7030A0"/>
                </a:solidFill>
                <a:ea typeface="ヒラギノ明朝 ProN W3" charset="-128"/>
                <a:cs typeface="Arial" panose="020B0604020202020204" pitchFamily="34" charset="0"/>
              </a:rPr>
              <a:t>, in </a:t>
            </a:r>
            <a:r>
              <a:rPr lang="en-US" altLang="it-IT" b="1" dirty="0" err="1">
                <a:solidFill>
                  <a:srgbClr val="7030A0"/>
                </a:solidFill>
                <a:ea typeface="ヒラギノ明朝 ProN W3" charset="-128"/>
                <a:cs typeface="Arial" panose="020B0604020202020204" pitchFamily="34" charset="0"/>
              </a:rPr>
              <a:t>condizioni</a:t>
            </a:r>
            <a:r>
              <a:rPr lang="en-US" altLang="it-IT" b="1" dirty="0">
                <a:solidFill>
                  <a:srgbClr val="7030A0"/>
                </a:solidFill>
                <a:ea typeface="ヒラギノ明朝 ProN W3" charset="-128"/>
                <a:cs typeface="Arial" panose="020B0604020202020204" pitchFamily="34" charset="0"/>
              </a:rPr>
              <a:t> di </a:t>
            </a:r>
            <a:r>
              <a:rPr lang="en-US" altLang="it-IT" b="1" dirty="0" err="1">
                <a:solidFill>
                  <a:srgbClr val="7030A0"/>
                </a:solidFill>
                <a:ea typeface="ヒラギノ明朝 ProN W3" charset="-128"/>
                <a:cs typeface="Arial" panose="020B0604020202020204" pitchFamily="34" charset="0"/>
              </a:rPr>
              <a:t>parità</a:t>
            </a: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7030A0"/>
                </a:solidFill>
                <a:ea typeface="ヒラギノ明朝 ProN W3" charset="-128"/>
                <a:cs typeface="Arial" panose="020B0604020202020204" pitchFamily="34" charset="0"/>
              </a:rPr>
              <a:t>davanti</a:t>
            </a:r>
            <a:r>
              <a:rPr lang="en-US" altLang="it-IT" b="1" dirty="0">
                <a:solidFill>
                  <a:srgbClr val="7030A0"/>
                </a:solidFill>
                <a:ea typeface="ヒラギノ明朝 ProN W3" charset="-128"/>
                <a:cs typeface="Arial" panose="020B0604020202020204" pitchFamily="34" charset="0"/>
              </a:rPr>
              <a:t> a un </a:t>
            </a:r>
            <a:r>
              <a:rPr lang="en-US" altLang="it-IT" b="1" dirty="0" err="1">
                <a:solidFill>
                  <a:srgbClr val="7030A0"/>
                </a:solidFill>
                <a:ea typeface="ヒラギノ明朝 ProN W3" charset="-128"/>
                <a:cs typeface="Arial" panose="020B0604020202020204" pitchFamily="34" charset="0"/>
              </a:rPr>
              <a:t>giudice</a:t>
            </a: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7030A0"/>
                </a:solidFill>
                <a:ea typeface="ヒラギノ明朝 ProN W3" charset="-128"/>
                <a:cs typeface="Arial" panose="020B0604020202020204" pitchFamily="34" charset="0"/>
              </a:rPr>
              <a:t>terzo</a:t>
            </a:r>
            <a:r>
              <a:rPr lang="en-US" altLang="it-IT" b="1" dirty="0">
                <a:solidFill>
                  <a:srgbClr val="7030A0"/>
                </a:solidFill>
                <a:ea typeface="ヒラギノ明朝 ProN W3" charset="-128"/>
                <a:cs typeface="Arial" panose="020B0604020202020204" pitchFamily="34" charset="0"/>
              </a:rPr>
              <a:t> e </a:t>
            </a:r>
            <a:r>
              <a:rPr lang="en-US" altLang="it-IT" b="1" dirty="0" err="1">
                <a:solidFill>
                  <a:srgbClr val="7030A0"/>
                </a:solidFill>
                <a:ea typeface="ヒラギノ明朝 ProN W3" charset="-128"/>
                <a:cs typeface="Arial" panose="020B0604020202020204" pitchFamily="34" charset="0"/>
              </a:rPr>
              <a:t>imparziale</a:t>
            </a:r>
            <a:endParaRPr lang="en-US" altLang="it-IT" b="1" dirty="0">
              <a:solidFill>
                <a:srgbClr val="7030A0"/>
              </a:solidFill>
              <a:ea typeface="ヒラギノ明朝 ProN W3" charset="-128"/>
              <a:cs typeface="Arial" panose="020B0604020202020204" pitchFamily="34" charset="0"/>
            </a:endParaRPr>
          </a:p>
          <a:p>
            <a:pPr algn="just" eaLnBrk="1" hangingPunct="1">
              <a:spcBef>
                <a:spcPct val="0"/>
              </a:spcBef>
              <a:buFontTx/>
              <a:buNone/>
            </a:pP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7030A0"/>
                </a:solidFill>
                <a:ea typeface="ヒラギノ明朝 ProN W3" charset="-128"/>
                <a:cs typeface="Arial" panose="020B0604020202020204" pitchFamily="34" charset="0"/>
              </a:rPr>
              <a:t>il</a:t>
            </a:r>
            <a:r>
              <a:rPr lang="en-US" altLang="it-IT" b="1" dirty="0">
                <a:solidFill>
                  <a:srgbClr val="7030A0"/>
                </a:solidFill>
                <a:ea typeface="ヒラギノ明朝 ProN W3" charset="-128"/>
                <a:cs typeface="Arial" panose="020B0604020202020204" pitchFamily="34" charset="0"/>
              </a:rPr>
              <a:t> </a:t>
            </a:r>
            <a:r>
              <a:rPr lang="en-US" altLang="it-IT" b="1" dirty="0">
                <a:solidFill>
                  <a:srgbClr val="FF0000"/>
                </a:solidFill>
                <a:ea typeface="ヒラギノ明朝 ProN W3" charset="-128"/>
                <a:cs typeface="Arial" panose="020B0604020202020204" pitchFamily="34" charset="0"/>
              </a:rPr>
              <a:t>principio del </a:t>
            </a:r>
            <a:r>
              <a:rPr lang="en-US" altLang="it-IT" b="1" dirty="0" err="1">
                <a:solidFill>
                  <a:srgbClr val="FF0000"/>
                </a:solidFill>
                <a:ea typeface="ヒラギノ明朝 ProN W3" charset="-128"/>
                <a:cs typeface="Arial" panose="020B0604020202020204" pitchFamily="34" charset="0"/>
              </a:rPr>
              <a:t>contraddittorio</a:t>
            </a:r>
            <a:r>
              <a:rPr lang="en-US" altLang="it-IT" b="1" dirty="0">
                <a:solidFill>
                  <a:srgbClr val="FF0000"/>
                </a:solidFill>
                <a:ea typeface="ヒラギノ明朝 ProN W3" charset="-128"/>
                <a:cs typeface="Arial" panose="020B0604020202020204" pitchFamily="34" charset="0"/>
              </a:rPr>
              <a:t> </a:t>
            </a:r>
            <a:r>
              <a:rPr lang="en-US" altLang="it-IT" b="1" dirty="0" err="1">
                <a:solidFill>
                  <a:srgbClr val="7030A0"/>
                </a:solidFill>
                <a:ea typeface="ヒラギノ明朝 ProN W3" charset="-128"/>
                <a:cs typeface="Arial" panose="020B0604020202020204" pitchFamily="34" charset="0"/>
              </a:rPr>
              <a:t>nella</a:t>
            </a: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7030A0"/>
                </a:solidFill>
                <a:ea typeface="ヒラギノ明朝 ProN W3" charset="-128"/>
                <a:cs typeface="Arial" panose="020B0604020202020204" pitchFamily="34" charset="0"/>
              </a:rPr>
              <a:t>formazione</a:t>
            </a: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7030A0"/>
                </a:solidFill>
                <a:ea typeface="ヒラギノ明朝 ProN W3" charset="-128"/>
                <a:cs typeface="Arial" panose="020B0604020202020204" pitchFamily="34" charset="0"/>
              </a:rPr>
              <a:t>della</a:t>
            </a: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7030A0"/>
                </a:solidFill>
                <a:ea typeface="ヒラギノ明朝 ProN W3" charset="-128"/>
                <a:cs typeface="Arial" panose="020B0604020202020204" pitchFamily="34" charset="0"/>
              </a:rPr>
              <a:t>prova</a:t>
            </a:r>
            <a:endParaRPr lang="en-US" altLang="it-IT" b="1" dirty="0">
              <a:solidFill>
                <a:srgbClr val="7030A0"/>
              </a:solidFill>
              <a:ea typeface="ヒラギノ明朝 ProN W3" charset="-128"/>
              <a:cs typeface="Arial" panose="020B0604020202020204" pitchFamily="34" charset="0"/>
            </a:endParaRPr>
          </a:p>
          <a:p>
            <a:pPr eaLnBrk="1" hangingPunct="1">
              <a:spcBef>
                <a:spcPct val="0"/>
              </a:spcBef>
              <a:buFontTx/>
              <a:buNone/>
            </a:pP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7030A0"/>
                </a:solidFill>
                <a:ea typeface="ヒラギノ明朝 ProN W3" charset="-128"/>
                <a:cs typeface="Arial" panose="020B0604020202020204" pitchFamily="34" charset="0"/>
              </a:rPr>
              <a:t>i</a:t>
            </a: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FF0000"/>
                </a:solidFill>
                <a:ea typeface="ヒラギノ明朝 ProN W3" charset="-128"/>
                <a:cs typeface="Arial" panose="020B0604020202020204" pitchFamily="34" charset="0"/>
              </a:rPr>
              <a:t>diritti</a:t>
            </a:r>
            <a:r>
              <a:rPr lang="en-US" altLang="it-IT" b="1" dirty="0">
                <a:solidFill>
                  <a:srgbClr val="FF0000"/>
                </a:solidFill>
                <a:ea typeface="ヒラギノ明朝 ProN W3" charset="-128"/>
                <a:cs typeface="Arial" panose="020B0604020202020204" pitchFamily="34" charset="0"/>
              </a:rPr>
              <a:t> </a:t>
            </a:r>
            <a:r>
              <a:rPr lang="en-US" altLang="it-IT" b="1" dirty="0" err="1">
                <a:solidFill>
                  <a:srgbClr val="FF0000"/>
                </a:solidFill>
                <a:ea typeface="ヒラギノ明朝 ProN W3" charset="-128"/>
                <a:cs typeface="Arial" panose="020B0604020202020204" pitchFamily="34" charset="0"/>
              </a:rPr>
              <a:t>della</a:t>
            </a:r>
            <a:r>
              <a:rPr lang="en-US" altLang="it-IT" b="1" dirty="0">
                <a:solidFill>
                  <a:srgbClr val="FF0000"/>
                </a:solidFill>
                <a:ea typeface="ヒラギノ明朝 ProN W3" charset="-128"/>
                <a:cs typeface="Arial" panose="020B0604020202020204" pitchFamily="34" charset="0"/>
              </a:rPr>
              <a:t> persona </a:t>
            </a:r>
            <a:r>
              <a:rPr lang="en-US" altLang="it-IT" b="1" dirty="0" err="1">
                <a:solidFill>
                  <a:srgbClr val="7030A0"/>
                </a:solidFill>
                <a:ea typeface="ヒラギノ明朝 ProN W3" charset="-128"/>
                <a:cs typeface="Arial" panose="020B0604020202020204" pitchFamily="34" charset="0"/>
              </a:rPr>
              <a:t>accusata</a:t>
            </a:r>
            <a:r>
              <a:rPr lang="en-US" altLang="it-IT" b="1" dirty="0">
                <a:solidFill>
                  <a:srgbClr val="7030A0"/>
                </a:solidFill>
                <a:ea typeface="ヒラギノ明朝 ProN W3" charset="-128"/>
                <a:cs typeface="Arial" panose="020B0604020202020204" pitchFamily="34" charset="0"/>
              </a:rPr>
              <a:t> di un </a:t>
            </a:r>
            <a:r>
              <a:rPr lang="en-US" altLang="it-IT" b="1" dirty="0" err="1">
                <a:solidFill>
                  <a:srgbClr val="7030A0"/>
                </a:solidFill>
                <a:ea typeface="ヒラギノ明朝 ProN W3" charset="-128"/>
                <a:cs typeface="Arial" panose="020B0604020202020204" pitchFamily="34" charset="0"/>
              </a:rPr>
              <a:t>reato</a:t>
            </a:r>
            <a:endParaRPr lang="en-US" altLang="it-IT" b="1" dirty="0">
              <a:solidFill>
                <a:srgbClr val="7030A0"/>
              </a:solidFill>
              <a:ea typeface="ヒラギノ明朝 ProN W3" charset="-128"/>
              <a:cs typeface="Arial" panose="020B0604020202020204" pitchFamily="34" charset="0"/>
            </a:endParaRPr>
          </a:p>
          <a:p>
            <a:pPr algn="just" eaLnBrk="1" hangingPunct="1">
              <a:spcBef>
                <a:spcPct val="0"/>
              </a:spcBef>
              <a:buFontTx/>
              <a:buNone/>
            </a:pPr>
            <a:r>
              <a:rPr lang="en-US" altLang="it-IT" b="1" dirty="0">
                <a:solidFill>
                  <a:srgbClr val="7030A0"/>
                </a:solidFill>
                <a:ea typeface="ヒラギノ明朝 ProN W3" charset="-128"/>
                <a:cs typeface="Arial" panose="020B0604020202020204" pitchFamily="34" charset="0"/>
              </a:rPr>
              <a:t>– la </a:t>
            </a:r>
            <a:r>
              <a:rPr lang="en-US" altLang="it-IT" b="1" dirty="0" err="1">
                <a:solidFill>
                  <a:srgbClr val="FF0000"/>
                </a:solidFill>
                <a:ea typeface="ヒラギノ明朝 ProN W3" charset="-128"/>
                <a:cs typeface="Arial" panose="020B0604020202020204" pitchFamily="34" charset="0"/>
              </a:rPr>
              <a:t>ragionevole</a:t>
            </a:r>
            <a:r>
              <a:rPr lang="en-US" altLang="it-IT" b="1" dirty="0">
                <a:solidFill>
                  <a:srgbClr val="FF0000"/>
                </a:solidFill>
                <a:ea typeface="ヒラギノ明朝 ProN W3" charset="-128"/>
                <a:cs typeface="Arial" panose="020B0604020202020204" pitchFamily="34" charset="0"/>
              </a:rPr>
              <a:t> </a:t>
            </a:r>
            <a:r>
              <a:rPr lang="en-US" altLang="it-IT" b="1" dirty="0" err="1">
                <a:solidFill>
                  <a:srgbClr val="FF0000"/>
                </a:solidFill>
                <a:ea typeface="ヒラギノ明朝 ProN W3" charset="-128"/>
                <a:cs typeface="Arial" panose="020B0604020202020204" pitchFamily="34" charset="0"/>
              </a:rPr>
              <a:t>durata</a:t>
            </a:r>
            <a:r>
              <a:rPr lang="en-US" altLang="it-IT" b="1" dirty="0">
                <a:solidFill>
                  <a:srgbClr val="FF0000"/>
                </a:solidFill>
                <a:ea typeface="ヒラギノ明朝 ProN W3" charset="-128"/>
                <a:cs typeface="Arial" panose="020B0604020202020204" pitchFamily="34" charset="0"/>
              </a:rPr>
              <a:t> del </a:t>
            </a:r>
            <a:r>
              <a:rPr lang="en-US" altLang="it-IT" b="1" dirty="0" err="1">
                <a:solidFill>
                  <a:srgbClr val="FF0000"/>
                </a:solidFill>
                <a:ea typeface="ヒラギノ明朝 ProN W3" charset="-128"/>
                <a:cs typeface="Arial" panose="020B0604020202020204" pitchFamily="34" charset="0"/>
              </a:rPr>
              <a:t>processo</a:t>
            </a:r>
            <a:r>
              <a:rPr lang="en-US" altLang="it-IT" b="1" dirty="0">
                <a:solidFill>
                  <a:srgbClr val="FF0000"/>
                </a:solidFill>
                <a:ea typeface="ヒラギノ明朝 ProN W3" charset="-128"/>
                <a:cs typeface="Arial" panose="020B0604020202020204" pitchFamily="34" charset="0"/>
              </a:rPr>
              <a:t> e il </a:t>
            </a:r>
            <a:r>
              <a:rPr lang="en-US" altLang="it-IT" b="1" dirty="0" err="1">
                <a:solidFill>
                  <a:srgbClr val="FF0000"/>
                </a:solidFill>
                <a:ea typeface="ヒラギノ明朝 ProN W3" charset="-128"/>
                <a:cs typeface="Arial" panose="020B0604020202020204" pitchFamily="34" charset="0"/>
              </a:rPr>
              <a:t>diritto</a:t>
            </a:r>
            <a:r>
              <a:rPr lang="en-US" altLang="it-IT" b="1" dirty="0">
                <a:solidFill>
                  <a:srgbClr val="FF0000"/>
                </a:solidFill>
                <a:ea typeface="ヒラギノ明朝 ProN W3" charset="-128"/>
                <a:cs typeface="Arial" panose="020B0604020202020204" pitchFamily="34" charset="0"/>
              </a:rPr>
              <a:t> </a:t>
            </a:r>
            <a:r>
              <a:rPr lang="en-US" altLang="it-IT" b="1" dirty="0" err="1">
                <a:solidFill>
                  <a:srgbClr val="FF0000"/>
                </a:solidFill>
                <a:ea typeface="ヒラギノ明朝 ProN W3" charset="-128"/>
                <a:cs typeface="Arial" panose="020B0604020202020204" pitchFamily="34" charset="0"/>
              </a:rPr>
              <a:t>all’equa</a:t>
            </a:r>
            <a:r>
              <a:rPr lang="en-US" altLang="it-IT" b="1" dirty="0">
                <a:solidFill>
                  <a:srgbClr val="FF0000"/>
                </a:solidFill>
                <a:ea typeface="ヒラギノ明朝 ProN W3" charset="-128"/>
                <a:cs typeface="Arial" panose="020B0604020202020204" pitchFamily="34" charset="0"/>
              </a:rPr>
              <a:t> </a:t>
            </a:r>
            <a:r>
              <a:rPr lang="en-US" altLang="it-IT" b="1" dirty="0" err="1">
                <a:solidFill>
                  <a:srgbClr val="FF0000"/>
                </a:solidFill>
                <a:ea typeface="ヒラギノ明朝 ProN W3" charset="-128"/>
                <a:cs typeface="Arial" panose="020B0604020202020204" pitchFamily="34" charset="0"/>
              </a:rPr>
              <a:t>riparazione</a:t>
            </a:r>
            <a:r>
              <a:rPr lang="en-US" altLang="it-IT" b="1" dirty="0">
                <a:solidFill>
                  <a:srgbClr val="FF0000"/>
                </a:solidFill>
                <a:ea typeface="ヒラギノ明朝 ProN W3" charset="-128"/>
                <a:cs typeface="Arial" panose="020B0604020202020204" pitchFamily="34" charset="0"/>
              </a:rPr>
              <a:t> </a:t>
            </a:r>
            <a:r>
              <a:rPr lang="en-US" altLang="it-IT" b="1" dirty="0">
                <a:solidFill>
                  <a:srgbClr val="7030A0"/>
                </a:solidFill>
                <a:ea typeface="ヒラギノ明朝 ProN W3" charset="-128"/>
                <a:cs typeface="Arial" panose="020B0604020202020204" pitchFamily="34" charset="0"/>
              </a:rPr>
              <a:t>(l. 89/2001)</a:t>
            </a:r>
          </a:p>
          <a:p>
            <a:pPr algn="just" eaLnBrk="1" hangingPunct="1">
              <a:spcBef>
                <a:spcPct val="0"/>
              </a:spcBef>
              <a:buFontTx/>
              <a:buNone/>
            </a:pP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FF0000"/>
                </a:solidFill>
                <a:ea typeface="ヒラギノ明朝 ProN W3" charset="-128"/>
                <a:cs typeface="Arial" panose="020B0604020202020204" pitchFamily="34" charset="0"/>
              </a:rPr>
              <a:t>L’obbligo</a:t>
            </a:r>
            <a:r>
              <a:rPr lang="en-US" altLang="it-IT" b="1" dirty="0">
                <a:solidFill>
                  <a:srgbClr val="FF0000"/>
                </a:solidFill>
                <a:ea typeface="ヒラギノ明朝 ProN W3" charset="-128"/>
                <a:cs typeface="Arial" panose="020B0604020202020204" pitchFamily="34" charset="0"/>
              </a:rPr>
              <a:t> di </a:t>
            </a:r>
            <a:r>
              <a:rPr lang="en-US" altLang="it-IT" b="1" dirty="0" err="1">
                <a:solidFill>
                  <a:srgbClr val="FF0000"/>
                </a:solidFill>
                <a:ea typeface="ヒラギノ明朝 ProN W3" charset="-128"/>
                <a:cs typeface="Arial" panose="020B0604020202020204" pitchFamily="34" charset="0"/>
              </a:rPr>
              <a:t>motivazione</a:t>
            </a:r>
            <a:r>
              <a:rPr lang="en-US" altLang="it-IT" b="1" dirty="0">
                <a:solidFill>
                  <a:srgbClr val="FF0000"/>
                </a:solidFill>
                <a:ea typeface="ヒラギノ明朝 ProN W3" charset="-128"/>
                <a:cs typeface="Arial" panose="020B0604020202020204" pitchFamily="34" charset="0"/>
              </a:rPr>
              <a:t> </a:t>
            </a:r>
            <a:r>
              <a:rPr lang="en-US" altLang="it-IT" b="1" dirty="0" err="1">
                <a:solidFill>
                  <a:srgbClr val="7030A0"/>
                </a:solidFill>
                <a:ea typeface="ヒラギノ明朝 ProN W3" charset="-128"/>
                <a:cs typeface="Arial" panose="020B0604020202020204" pitchFamily="34" charset="0"/>
              </a:rPr>
              <a:t>dei</a:t>
            </a: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7030A0"/>
                </a:solidFill>
                <a:ea typeface="ヒラギノ明朝 ProN W3" charset="-128"/>
                <a:cs typeface="Arial" panose="020B0604020202020204" pitchFamily="34" charset="0"/>
              </a:rPr>
              <a:t>provvedimenti</a:t>
            </a:r>
            <a:r>
              <a:rPr lang="en-US" altLang="it-IT" b="1" dirty="0">
                <a:solidFill>
                  <a:srgbClr val="7030A0"/>
                </a:solidFill>
                <a:ea typeface="ヒラギノ明朝 ProN W3" charset="-128"/>
                <a:cs typeface="Arial" panose="020B0604020202020204" pitchFamily="34" charset="0"/>
              </a:rPr>
              <a:t> </a:t>
            </a:r>
            <a:r>
              <a:rPr lang="en-US" altLang="it-IT" b="1" dirty="0" err="1">
                <a:solidFill>
                  <a:srgbClr val="7030A0"/>
                </a:solidFill>
                <a:ea typeface="ヒラギノ明朝 ProN W3" charset="-128"/>
                <a:cs typeface="Arial" panose="020B0604020202020204" pitchFamily="34" charset="0"/>
              </a:rPr>
              <a:t>giurisdizionali</a:t>
            </a:r>
            <a:r>
              <a:rPr lang="en-US" altLang="it-IT" b="1" dirty="0">
                <a:solidFill>
                  <a:srgbClr val="7030A0"/>
                </a:solidFill>
                <a:ea typeface="ヒラギノ明朝 ProN W3" charset="-128"/>
                <a:cs typeface="Arial" panose="020B0604020202020204" pitchFamily="34" charset="0"/>
              </a:rPr>
              <a:t> (art. 111.6)</a:t>
            </a:r>
          </a:p>
          <a:p>
            <a:pPr algn="just" eaLnBrk="1" hangingPunct="1">
              <a:spcBef>
                <a:spcPct val="0"/>
              </a:spcBef>
              <a:buFontTx/>
              <a:buNone/>
            </a:pPr>
            <a:r>
              <a:rPr lang="en-US" altLang="it-IT" b="1" dirty="0">
                <a:solidFill>
                  <a:srgbClr val="7030A0"/>
                </a:solidFill>
                <a:ea typeface="ヒラギノ明朝 ProN W3" charset="-128"/>
                <a:cs typeface="Arial" panose="020B0604020202020204" pitchFamily="34" charset="0"/>
              </a:rPr>
              <a:t>• La </a:t>
            </a:r>
            <a:r>
              <a:rPr lang="en-US" altLang="it-IT" b="1" dirty="0" err="1">
                <a:solidFill>
                  <a:srgbClr val="7030A0"/>
                </a:solidFill>
                <a:ea typeface="ヒラギノ明朝 ProN W3" charset="-128"/>
                <a:cs typeface="Arial" panose="020B0604020202020204" pitchFamily="34" charset="0"/>
              </a:rPr>
              <a:t>possibilità</a:t>
            </a:r>
            <a:r>
              <a:rPr lang="en-US" altLang="it-IT" b="1" dirty="0">
                <a:solidFill>
                  <a:srgbClr val="7030A0"/>
                </a:solidFill>
                <a:ea typeface="ヒラギノ明朝 ProN W3" charset="-128"/>
                <a:cs typeface="Arial" panose="020B0604020202020204" pitchFamily="34" charset="0"/>
              </a:rPr>
              <a:t> di </a:t>
            </a:r>
            <a:r>
              <a:rPr lang="en-US" altLang="it-IT" b="1" dirty="0" err="1">
                <a:solidFill>
                  <a:srgbClr val="FF0000"/>
                </a:solidFill>
                <a:ea typeface="ヒラギノ明朝 ProN W3" charset="-128"/>
                <a:cs typeface="Arial" panose="020B0604020202020204" pitchFamily="34" charset="0"/>
              </a:rPr>
              <a:t>ricorso</a:t>
            </a:r>
            <a:r>
              <a:rPr lang="en-US" altLang="it-IT" b="1" dirty="0">
                <a:solidFill>
                  <a:srgbClr val="FF0000"/>
                </a:solidFill>
                <a:ea typeface="ヒラギノ明朝 ProN W3" charset="-128"/>
                <a:cs typeface="Arial" panose="020B0604020202020204" pitchFamily="34" charset="0"/>
              </a:rPr>
              <a:t> </a:t>
            </a:r>
            <a:r>
              <a:rPr lang="en-US" altLang="it-IT" b="1" dirty="0" err="1">
                <a:solidFill>
                  <a:srgbClr val="FF0000"/>
                </a:solidFill>
                <a:ea typeface="ヒラギノ明朝 ProN W3" charset="-128"/>
                <a:cs typeface="Arial" panose="020B0604020202020204" pitchFamily="34" charset="0"/>
              </a:rPr>
              <a:t>alla</a:t>
            </a:r>
            <a:r>
              <a:rPr lang="en-US" altLang="it-IT" b="1" dirty="0">
                <a:solidFill>
                  <a:srgbClr val="FF0000"/>
                </a:solidFill>
                <a:ea typeface="ヒラギノ明朝 ProN W3" charset="-128"/>
                <a:cs typeface="Arial" panose="020B0604020202020204" pitchFamily="34" charset="0"/>
              </a:rPr>
              <a:t> Corte di </a:t>
            </a:r>
            <a:r>
              <a:rPr lang="en-US" altLang="it-IT" b="1" dirty="0" err="1">
                <a:solidFill>
                  <a:srgbClr val="FF0000"/>
                </a:solidFill>
                <a:ea typeface="ヒラギノ明朝 ProN W3" charset="-128"/>
                <a:cs typeface="Arial" panose="020B0604020202020204" pitchFamily="34" charset="0"/>
              </a:rPr>
              <a:t>Cassazione</a:t>
            </a:r>
            <a:r>
              <a:rPr lang="en-US" altLang="it-IT" b="1" dirty="0">
                <a:solidFill>
                  <a:srgbClr val="FF0000"/>
                </a:solidFill>
                <a:ea typeface="ヒラギノ明朝 ProN W3" charset="-128"/>
                <a:cs typeface="Arial" panose="020B0604020202020204" pitchFamily="34" charset="0"/>
              </a:rPr>
              <a:t> </a:t>
            </a:r>
            <a:r>
              <a:rPr lang="en-US" altLang="it-IT" b="1" dirty="0">
                <a:solidFill>
                  <a:srgbClr val="7030A0"/>
                </a:solidFill>
                <a:ea typeface="ヒラギノ明朝 ProN W3" charset="-128"/>
                <a:cs typeface="Arial" panose="020B0604020202020204" pitchFamily="34" charset="0"/>
              </a:rPr>
              <a:t>per </a:t>
            </a:r>
            <a:r>
              <a:rPr lang="en-US" altLang="it-IT" b="1" dirty="0" err="1">
                <a:solidFill>
                  <a:srgbClr val="7030A0"/>
                </a:solidFill>
                <a:ea typeface="ヒラギノ明朝 ProN W3" charset="-128"/>
                <a:cs typeface="Arial" panose="020B0604020202020204" pitchFamily="34" charset="0"/>
              </a:rPr>
              <a:t>motivi</a:t>
            </a:r>
            <a:r>
              <a:rPr lang="en-US" altLang="it-IT" b="1" dirty="0">
                <a:solidFill>
                  <a:srgbClr val="7030A0"/>
                </a:solidFill>
                <a:ea typeface="ヒラギノ明朝 ProN W3" charset="-128"/>
                <a:cs typeface="Arial" panose="020B0604020202020204" pitchFamily="34" charset="0"/>
              </a:rPr>
              <a:t> di </a:t>
            </a:r>
            <a:r>
              <a:rPr lang="en-US" altLang="it-IT" b="1" dirty="0" err="1">
                <a:solidFill>
                  <a:srgbClr val="7030A0"/>
                </a:solidFill>
                <a:ea typeface="ヒラギノ明朝 ProN W3" charset="-128"/>
                <a:cs typeface="Arial" panose="020B0604020202020204" pitchFamily="34" charset="0"/>
              </a:rPr>
              <a:t>legittimità</a:t>
            </a:r>
            <a:r>
              <a:rPr lang="en-US" altLang="it-IT" b="1" dirty="0">
                <a:solidFill>
                  <a:srgbClr val="7030A0"/>
                </a:solidFill>
                <a:ea typeface="ヒラギノ明朝 ProN W3" charset="-128"/>
                <a:cs typeface="Arial" panose="020B0604020202020204" pitchFamily="34" charset="0"/>
              </a:rPr>
              <a:t> (art. 111.7)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a:extLst>
              <a:ext uri="{FF2B5EF4-FFF2-40B4-BE49-F238E27FC236}">
                <a16:creationId xmlns:a16="http://schemas.microsoft.com/office/drawing/2014/main" id="{1BC24211-C811-476E-9308-7E31148093DB}"/>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a:spcBef>
                <a:spcPct val="0"/>
              </a:spcBef>
              <a:buFontTx/>
              <a:buNone/>
            </a:pPr>
            <a:fld id="{784E2D87-CBD1-4EDB-A512-5C594D63C034}" type="slidenum">
              <a:rPr lang="en-US" altLang="it-IT" sz="1200">
                <a:ea typeface="ヒラギノ明朝 ProN W3" charset="-128"/>
              </a:rPr>
              <a:pPr>
                <a:spcBef>
                  <a:spcPct val="0"/>
                </a:spcBef>
                <a:buFontTx/>
                <a:buNone/>
              </a:pPr>
              <a:t>165</a:t>
            </a:fld>
            <a:endParaRPr lang="en-US" altLang="it-IT" sz="1200">
              <a:ea typeface="ヒラギノ明朝 ProN W3" charset="-128"/>
            </a:endParaRPr>
          </a:p>
        </p:txBody>
      </p:sp>
      <p:sp>
        <p:nvSpPr>
          <p:cNvPr id="21505" name="Rectangle 1">
            <a:extLst>
              <a:ext uri="{FF2B5EF4-FFF2-40B4-BE49-F238E27FC236}">
                <a16:creationId xmlns:a16="http://schemas.microsoft.com/office/drawing/2014/main" id="{83ECA877-17C9-4525-AA37-AF5C2E5A6B8A}"/>
              </a:ext>
            </a:extLst>
          </p:cNvPr>
          <p:cNvSpPr>
            <a:spLocks/>
          </p:cNvSpPr>
          <p:nvPr/>
        </p:nvSpPr>
        <p:spPr bwMode="auto">
          <a:xfrm>
            <a:off x="188913" y="107950"/>
            <a:ext cx="8777287" cy="635000"/>
          </a:xfrm>
          <a:prstGeom prst="rect">
            <a:avLst/>
          </a:prstGeom>
          <a:noFill/>
          <a:ln w="9525" cap="flat">
            <a:noFill/>
            <a:miter lim="800000"/>
            <a:headEnd type="none" w="med" len="med"/>
            <a:tailEnd type="none" w="med" len="med"/>
          </a:ln>
          <a:effectLst>
            <a:outerShdw blurRad="63500" dist="50799" dir="3378633" algn="ctr" rotWithShape="0">
              <a:schemeClr val="bg2">
                <a:alpha val="75000"/>
              </a:schemeClr>
            </a:outerShdw>
          </a:effectLst>
        </p:spPr>
        <p:txBody>
          <a:bodyPr lIns="0" tIns="0" rIns="39200" bIns="0"/>
          <a:lstStyle/>
          <a:p>
            <a:pPr marL="38100" algn="ctr" eaLnBrk="1" hangingPunct="1">
              <a:spcBef>
                <a:spcPts val="313"/>
              </a:spcBef>
              <a:tabLst>
                <a:tab pos="4330700" algn="ctr"/>
                <a:tab pos="4610100" algn="l"/>
                <a:tab pos="5486400" algn="l"/>
              </a:tabLst>
              <a:defRPr/>
            </a:pPr>
            <a:endParaRPr lang="en-US" sz="2400" b="1" dirty="0">
              <a:solidFill>
                <a:srgbClr val="FF7900"/>
              </a:solidFill>
              <a:latin typeface="Arial" charset="0"/>
              <a:cs typeface="Arial" charset="0"/>
              <a:sym typeface="Arial" charset="0"/>
            </a:endParaRPr>
          </a:p>
        </p:txBody>
      </p:sp>
      <p:sp>
        <p:nvSpPr>
          <p:cNvPr id="45060" name="Line 2">
            <a:extLst>
              <a:ext uri="{FF2B5EF4-FFF2-40B4-BE49-F238E27FC236}">
                <a16:creationId xmlns:a16="http://schemas.microsoft.com/office/drawing/2014/main" id="{3E58B583-13EC-4264-BF75-BB64D057633F}"/>
              </a:ext>
            </a:extLst>
          </p:cNvPr>
          <p:cNvSpPr>
            <a:spLocks noChangeShapeType="1"/>
          </p:cNvSpPr>
          <p:nvPr/>
        </p:nvSpPr>
        <p:spPr bwMode="auto">
          <a:xfrm>
            <a:off x="152400" y="854075"/>
            <a:ext cx="883920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21507" name="Rectangle 3">
            <a:extLst>
              <a:ext uri="{FF2B5EF4-FFF2-40B4-BE49-F238E27FC236}">
                <a16:creationId xmlns:a16="http://schemas.microsoft.com/office/drawing/2014/main" id="{F4CD4491-44CB-4EEA-9FE6-3D820BC3B9CC}"/>
              </a:ext>
            </a:extLst>
          </p:cNvPr>
          <p:cNvSpPr>
            <a:spLocks/>
          </p:cNvSpPr>
          <p:nvPr/>
        </p:nvSpPr>
        <p:spPr bwMode="auto">
          <a:xfrm>
            <a:off x="76200" y="66675"/>
            <a:ext cx="1689100" cy="787400"/>
          </a:xfrm>
          <a:prstGeom prst="rect">
            <a:avLst/>
          </a:prstGeom>
          <a:noFill/>
          <a:ln w="9525" cap="flat">
            <a:noFill/>
            <a:miter lim="800000"/>
            <a:headEnd type="none" w="med" len="med"/>
            <a:tailEnd type="none" w="med" len="med"/>
          </a:ln>
          <a:effectLst>
            <a:outerShdw blurRad="63500" dist="101600" dir="2700000" algn="ctr" rotWithShape="0">
              <a:schemeClr val="bg2">
                <a:alpha val="75000"/>
              </a:schemeClr>
            </a:outerShdw>
          </a:effectLst>
        </p:spPr>
        <p:txBody>
          <a:bodyPr lIns="0" tIns="0" rIns="39200" bIns="0"/>
          <a:lstStyle/>
          <a:p>
            <a:pPr marL="38100" algn="ctr" eaLnBrk="1" hangingPunct="1">
              <a:lnSpc>
                <a:spcPct val="90000"/>
              </a:lnSpc>
              <a:spcBef>
                <a:spcPts val="1238"/>
              </a:spcBef>
              <a:defRPr/>
            </a:pPr>
            <a:endParaRPr lang="en-US" sz="4400" dirty="0">
              <a:solidFill>
                <a:srgbClr val="FF7900"/>
              </a:solidFill>
              <a:latin typeface="Arial Black" charset="0"/>
              <a:sym typeface="Arial Black" charset="0"/>
            </a:endParaRPr>
          </a:p>
        </p:txBody>
      </p:sp>
      <p:sp>
        <p:nvSpPr>
          <p:cNvPr id="2" name="Rectangle 4">
            <a:extLst>
              <a:ext uri="{FF2B5EF4-FFF2-40B4-BE49-F238E27FC236}">
                <a16:creationId xmlns:a16="http://schemas.microsoft.com/office/drawing/2014/main" id="{0A701B2D-09E4-4C78-A7AA-316D83D33C84}"/>
              </a:ext>
            </a:extLst>
          </p:cNvPr>
          <p:cNvSpPr>
            <a:spLocks/>
          </p:cNvSpPr>
          <p:nvPr/>
        </p:nvSpPr>
        <p:spPr bwMode="auto">
          <a:xfrm>
            <a:off x="228600" y="409575"/>
            <a:ext cx="8699500"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1275" bIns="0"/>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algn="ctr" eaLnBrk="1" hangingPunct="1">
              <a:spcBef>
                <a:spcPct val="0"/>
              </a:spcBef>
              <a:buFontTx/>
              <a:buNone/>
            </a:pPr>
            <a:r>
              <a:rPr lang="en-US" altLang="it-IT" sz="3200" b="1" u="sng" dirty="0">
                <a:solidFill>
                  <a:schemeClr val="tx1"/>
                </a:solidFill>
                <a:ea typeface="ヒラギノ明朝 ProN W3" charset="-128"/>
                <a:cs typeface="Arial" panose="020B0604020202020204" pitchFamily="34" charset="0"/>
              </a:rPr>
              <a:t>LE ATTRIBUZIONI DEL </a:t>
            </a:r>
            <a:r>
              <a:rPr lang="en-US" altLang="it-IT" sz="3200" b="1" u="sng" dirty="0">
                <a:solidFill>
                  <a:srgbClr val="00B050"/>
                </a:solidFill>
                <a:ea typeface="ヒラギノ明朝 ProN W3" charset="-128"/>
                <a:cs typeface="Arial" panose="020B0604020202020204" pitchFamily="34" charset="0"/>
              </a:rPr>
              <a:t>MINISTRO DELLA GIUSTIZIA</a:t>
            </a:r>
          </a:p>
          <a:p>
            <a:pPr algn="ctr" eaLnBrk="1" hangingPunct="1">
              <a:spcBef>
                <a:spcPct val="0"/>
              </a:spcBef>
              <a:buFontTx/>
              <a:buNone/>
            </a:pPr>
            <a:endParaRPr lang="en-US" altLang="it-IT" sz="3200" b="1" u="sng" dirty="0">
              <a:solidFill>
                <a:schemeClr val="tx1"/>
              </a:solidFill>
              <a:ea typeface="ヒラギノ明朝 ProN W3" charset="-128"/>
              <a:cs typeface="Arial" panose="020B0604020202020204" pitchFamily="34" charset="0"/>
            </a:endParaRPr>
          </a:p>
          <a:p>
            <a:pPr algn="ctr" eaLnBrk="1" hangingPunct="1">
              <a:spcBef>
                <a:spcPct val="0"/>
              </a:spcBef>
              <a:buFontTx/>
              <a:buNone/>
            </a:pPr>
            <a:r>
              <a:rPr lang="en-US" altLang="it-IT" b="1" dirty="0">
                <a:solidFill>
                  <a:schemeClr val="tx1"/>
                </a:solidFill>
                <a:ea typeface="ヒラギノ明朝 ProN W3" charset="-128"/>
                <a:cs typeface="Arial" panose="020B0604020202020204" pitchFamily="34" charset="0"/>
              </a:rPr>
              <a:t>Art. 107.2 Cost.</a:t>
            </a:r>
          </a:p>
          <a:p>
            <a:pPr algn="ctr" eaLnBrk="1" hangingPunct="1">
              <a:spcBef>
                <a:spcPct val="0"/>
              </a:spcBef>
              <a:buFontTx/>
              <a:buNone/>
            </a:pPr>
            <a:r>
              <a:rPr lang="en-US" altLang="it-IT" b="1" dirty="0">
                <a:solidFill>
                  <a:schemeClr val="tx1"/>
                </a:solidFill>
                <a:ea typeface="ヒラギノ明朝 ProN W3" charset="-128"/>
                <a:cs typeface="Arial" panose="020B0604020202020204" pitchFamily="34" charset="0"/>
              </a:rPr>
              <a:t>«Il </a:t>
            </a:r>
            <a:r>
              <a:rPr lang="en-US" altLang="it-IT" b="1" dirty="0" err="1">
                <a:solidFill>
                  <a:schemeClr val="tx1"/>
                </a:solidFill>
                <a:ea typeface="ヒラギノ明朝 ProN W3" charset="-128"/>
                <a:cs typeface="Arial" panose="020B0604020202020204" pitchFamily="34" charset="0"/>
              </a:rPr>
              <a:t>ministro</a:t>
            </a:r>
            <a:r>
              <a:rPr lang="en-US" altLang="it-IT" b="1" dirty="0">
                <a:solidFill>
                  <a:schemeClr val="tx1"/>
                </a:solidFill>
                <a:ea typeface="ヒラギノ明朝 ProN W3" charset="-128"/>
                <a:cs typeface="Arial" panose="020B0604020202020204" pitchFamily="34" charset="0"/>
              </a:rPr>
              <a:t> </a:t>
            </a:r>
            <a:r>
              <a:rPr lang="en-US" altLang="it-IT" b="1" dirty="0" err="1">
                <a:solidFill>
                  <a:schemeClr val="tx1"/>
                </a:solidFill>
                <a:ea typeface="ヒラギノ明朝 ProN W3" charset="-128"/>
                <a:cs typeface="Arial" panose="020B0604020202020204" pitchFamily="34" charset="0"/>
              </a:rPr>
              <a:t>della</a:t>
            </a:r>
            <a:r>
              <a:rPr lang="en-US" altLang="it-IT" b="1" dirty="0">
                <a:solidFill>
                  <a:schemeClr val="tx1"/>
                </a:solidFill>
                <a:ea typeface="ヒラギノ明朝 ProN W3" charset="-128"/>
                <a:cs typeface="Arial" panose="020B0604020202020204" pitchFamily="34" charset="0"/>
              </a:rPr>
              <a:t> </a:t>
            </a:r>
            <a:r>
              <a:rPr lang="en-US" altLang="it-IT" b="1" dirty="0" err="1">
                <a:solidFill>
                  <a:schemeClr val="tx1"/>
                </a:solidFill>
                <a:ea typeface="ヒラギノ明朝 ProN W3" charset="-128"/>
                <a:cs typeface="Arial" panose="020B0604020202020204" pitchFamily="34" charset="0"/>
              </a:rPr>
              <a:t>giustizia</a:t>
            </a:r>
            <a:r>
              <a:rPr lang="en-US" altLang="it-IT" b="1" dirty="0">
                <a:solidFill>
                  <a:schemeClr val="tx1"/>
                </a:solidFill>
                <a:ea typeface="ヒラギノ明朝 ProN W3" charset="-128"/>
                <a:cs typeface="Arial" panose="020B0604020202020204" pitchFamily="34" charset="0"/>
              </a:rPr>
              <a:t> ha </a:t>
            </a:r>
            <a:r>
              <a:rPr lang="en-US" altLang="it-IT" b="1" dirty="0" err="1">
                <a:solidFill>
                  <a:schemeClr val="tx1"/>
                </a:solidFill>
                <a:ea typeface="ヒラギノ明朝 ProN W3" charset="-128"/>
                <a:cs typeface="Arial" panose="020B0604020202020204" pitchFamily="34" charset="0"/>
              </a:rPr>
              <a:t>facoltà</a:t>
            </a:r>
            <a:r>
              <a:rPr lang="en-US" altLang="it-IT" b="1" dirty="0">
                <a:solidFill>
                  <a:schemeClr val="tx1"/>
                </a:solidFill>
                <a:ea typeface="ヒラギノ明朝 ProN W3" charset="-128"/>
                <a:cs typeface="Arial" panose="020B0604020202020204" pitchFamily="34" charset="0"/>
              </a:rPr>
              <a:t> di </a:t>
            </a:r>
            <a:r>
              <a:rPr lang="en-US" altLang="it-IT" b="1" dirty="0" err="1">
                <a:solidFill>
                  <a:schemeClr val="tx1"/>
                </a:solidFill>
                <a:ea typeface="ヒラギノ明朝 ProN W3" charset="-128"/>
                <a:cs typeface="Arial" panose="020B0604020202020204" pitchFamily="34" charset="0"/>
              </a:rPr>
              <a:t>promuovere</a:t>
            </a:r>
            <a:r>
              <a:rPr lang="en-US" altLang="it-IT" b="1" dirty="0">
                <a:solidFill>
                  <a:schemeClr val="tx1"/>
                </a:solidFill>
                <a:ea typeface="ヒラギノ明朝 ProN W3" charset="-128"/>
                <a:cs typeface="Arial" panose="020B0604020202020204" pitchFamily="34" charset="0"/>
              </a:rPr>
              <a:t> </a:t>
            </a:r>
            <a:r>
              <a:rPr lang="en-US" altLang="it-IT" b="1" dirty="0" err="1">
                <a:solidFill>
                  <a:schemeClr val="tx1"/>
                </a:solidFill>
                <a:ea typeface="ヒラギノ明朝 ProN W3" charset="-128"/>
                <a:cs typeface="Arial" panose="020B0604020202020204" pitchFamily="34" charset="0"/>
              </a:rPr>
              <a:t>l’azione</a:t>
            </a:r>
            <a:r>
              <a:rPr lang="en-US" altLang="it-IT" b="1" dirty="0">
                <a:solidFill>
                  <a:schemeClr val="tx1"/>
                </a:solidFill>
                <a:ea typeface="ヒラギノ明朝 ProN W3" charset="-128"/>
                <a:cs typeface="Arial" panose="020B0604020202020204" pitchFamily="34" charset="0"/>
              </a:rPr>
              <a:t> </a:t>
            </a:r>
            <a:r>
              <a:rPr lang="en-US" altLang="it-IT" b="1" dirty="0" err="1">
                <a:solidFill>
                  <a:schemeClr val="tx1"/>
                </a:solidFill>
                <a:ea typeface="ヒラギノ明朝 ProN W3" charset="-128"/>
                <a:cs typeface="Arial" panose="020B0604020202020204" pitchFamily="34" charset="0"/>
              </a:rPr>
              <a:t>disciplinare</a:t>
            </a:r>
            <a:r>
              <a:rPr lang="en-US" altLang="it-IT" b="1" dirty="0">
                <a:solidFill>
                  <a:schemeClr val="tx1"/>
                </a:solidFill>
                <a:ea typeface="ヒラギノ明朝 ProN W3" charset="-128"/>
                <a:cs typeface="Arial" panose="020B0604020202020204" pitchFamily="34" charset="0"/>
              </a:rPr>
              <a:t>».</a:t>
            </a:r>
          </a:p>
          <a:p>
            <a:pPr algn="ctr" eaLnBrk="1" hangingPunct="1">
              <a:spcBef>
                <a:spcPct val="0"/>
              </a:spcBef>
              <a:buFontTx/>
              <a:buNone/>
            </a:pPr>
            <a:endParaRPr lang="en-US" altLang="it-IT" b="1" dirty="0">
              <a:solidFill>
                <a:schemeClr val="tx1"/>
              </a:solidFill>
              <a:ea typeface="ヒラギノ明朝 ProN W3" charset="-128"/>
              <a:cs typeface="Arial" panose="020B0604020202020204" pitchFamily="34" charset="0"/>
            </a:endParaRPr>
          </a:p>
          <a:p>
            <a:pPr algn="ctr" eaLnBrk="1" hangingPunct="1">
              <a:spcBef>
                <a:spcPct val="0"/>
              </a:spcBef>
              <a:buFontTx/>
              <a:buNone/>
            </a:pPr>
            <a:r>
              <a:rPr lang="en-US" altLang="it-IT" b="1" dirty="0">
                <a:solidFill>
                  <a:schemeClr val="tx1"/>
                </a:solidFill>
                <a:ea typeface="ヒラギノ明朝 ProN W3" charset="-128"/>
                <a:cs typeface="Arial" panose="020B0604020202020204" pitchFamily="34" charset="0"/>
              </a:rPr>
              <a:t>Art. 110 Cost.</a:t>
            </a:r>
          </a:p>
          <a:p>
            <a:pPr algn="ctr" eaLnBrk="1" hangingPunct="1">
              <a:spcBef>
                <a:spcPct val="0"/>
              </a:spcBef>
              <a:buFontTx/>
              <a:buNone/>
            </a:pPr>
            <a:r>
              <a:rPr lang="en-US" altLang="it-IT" b="1" dirty="0">
                <a:solidFill>
                  <a:schemeClr val="tx1"/>
                </a:solidFill>
                <a:ea typeface="ヒラギノ明朝 ProN W3" charset="-128"/>
                <a:cs typeface="Arial" panose="020B0604020202020204" pitchFamily="34" charset="0"/>
              </a:rPr>
              <a:t>«</a:t>
            </a:r>
            <a:r>
              <a:rPr lang="en-US" altLang="it-IT" b="1" dirty="0" err="1">
                <a:solidFill>
                  <a:schemeClr val="tx1"/>
                </a:solidFill>
                <a:ea typeface="ヒラギノ明朝 ProN W3" charset="-128"/>
                <a:cs typeface="Arial" panose="020B0604020202020204" pitchFamily="34" charset="0"/>
              </a:rPr>
              <a:t>Ferme</a:t>
            </a:r>
            <a:r>
              <a:rPr lang="en-US" altLang="it-IT" b="1" dirty="0">
                <a:solidFill>
                  <a:schemeClr val="tx1"/>
                </a:solidFill>
                <a:ea typeface="ヒラギノ明朝 ProN W3" charset="-128"/>
                <a:cs typeface="Arial" panose="020B0604020202020204" pitchFamily="34" charset="0"/>
              </a:rPr>
              <a:t> le </a:t>
            </a:r>
            <a:r>
              <a:rPr lang="en-US" altLang="it-IT" b="1" dirty="0" err="1">
                <a:solidFill>
                  <a:schemeClr val="tx1"/>
                </a:solidFill>
                <a:ea typeface="ヒラギノ明朝 ProN W3" charset="-128"/>
                <a:cs typeface="Arial" panose="020B0604020202020204" pitchFamily="34" charset="0"/>
              </a:rPr>
              <a:t>competenze</a:t>
            </a:r>
            <a:r>
              <a:rPr lang="en-US" altLang="it-IT" b="1" dirty="0">
                <a:solidFill>
                  <a:schemeClr val="tx1"/>
                </a:solidFill>
                <a:ea typeface="ヒラギノ明朝 ProN W3" charset="-128"/>
                <a:cs typeface="Arial" panose="020B0604020202020204" pitchFamily="34" charset="0"/>
              </a:rPr>
              <a:t> del </a:t>
            </a:r>
            <a:r>
              <a:rPr lang="en-US" altLang="it-IT" b="1" dirty="0" err="1">
                <a:solidFill>
                  <a:schemeClr val="tx1"/>
                </a:solidFill>
                <a:ea typeface="ヒラギノ明朝 ProN W3" charset="-128"/>
                <a:cs typeface="Arial" panose="020B0604020202020204" pitchFamily="34" charset="0"/>
              </a:rPr>
              <a:t>Consiglio</a:t>
            </a:r>
            <a:r>
              <a:rPr lang="en-US" altLang="it-IT" b="1" dirty="0">
                <a:solidFill>
                  <a:schemeClr val="tx1"/>
                </a:solidFill>
                <a:ea typeface="ヒラギノ明朝 ProN W3" charset="-128"/>
                <a:cs typeface="Arial" panose="020B0604020202020204" pitchFamily="34" charset="0"/>
              </a:rPr>
              <a:t> </a:t>
            </a:r>
            <a:r>
              <a:rPr lang="en-US" altLang="it-IT" b="1" dirty="0" err="1">
                <a:solidFill>
                  <a:schemeClr val="tx1"/>
                </a:solidFill>
                <a:ea typeface="ヒラギノ明朝 ProN W3" charset="-128"/>
                <a:cs typeface="Arial" panose="020B0604020202020204" pitchFamily="34" charset="0"/>
              </a:rPr>
              <a:t>superiore</a:t>
            </a:r>
            <a:r>
              <a:rPr lang="en-US" altLang="it-IT" b="1" dirty="0">
                <a:solidFill>
                  <a:schemeClr val="tx1"/>
                </a:solidFill>
                <a:ea typeface="ヒラギノ明朝 ProN W3" charset="-128"/>
                <a:cs typeface="Arial" panose="020B0604020202020204" pitchFamily="34" charset="0"/>
              </a:rPr>
              <a:t> </a:t>
            </a:r>
            <a:r>
              <a:rPr lang="en-US" altLang="it-IT" b="1" dirty="0" err="1">
                <a:solidFill>
                  <a:schemeClr val="tx1"/>
                </a:solidFill>
                <a:ea typeface="ヒラギノ明朝 ProN W3" charset="-128"/>
                <a:cs typeface="Arial" panose="020B0604020202020204" pitchFamily="34" charset="0"/>
              </a:rPr>
              <a:t>della</a:t>
            </a:r>
            <a:r>
              <a:rPr lang="en-US" altLang="it-IT" b="1" dirty="0">
                <a:solidFill>
                  <a:schemeClr val="tx1"/>
                </a:solidFill>
                <a:ea typeface="ヒラギノ明朝 ProN W3" charset="-128"/>
                <a:cs typeface="Arial" panose="020B0604020202020204" pitchFamily="34" charset="0"/>
              </a:rPr>
              <a:t> </a:t>
            </a:r>
            <a:r>
              <a:rPr lang="en-US" altLang="it-IT" b="1" dirty="0" err="1">
                <a:solidFill>
                  <a:schemeClr val="tx1"/>
                </a:solidFill>
                <a:ea typeface="ヒラギノ明朝 ProN W3" charset="-128"/>
                <a:cs typeface="Arial" panose="020B0604020202020204" pitchFamily="34" charset="0"/>
              </a:rPr>
              <a:t>magistratura</a:t>
            </a:r>
            <a:r>
              <a:rPr lang="en-US" altLang="it-IT" b="1" dirty="0">
                <a:solidFill>
                  <a:schemeClr val="tx1"/>
                </a:solidFill>
                <a:ea typeface="ヒラギノ明朝 ProN W3" charset="-128"/>
                <a:cs typeface="Arial" panose="020B0604020202020204" pitchFamily="34" charset="0"/>
              </a:rPr>
              <a:t>, </a:t>
            </a:r>
            <a:r>
              <a:rPr lang="en-US" altLang="it-IT" b="1" dirty="0" err="1">
                <a:solidFill>
                  <a:schemeClr val="tx1"/>
                </a:solidFill>
                <a:ea typeface="ヒラギノ明朝 ProN W3" charset="-128"/>
                <a:cs typeface="Arial" panose="020B0604020202020204" pitchFamily="34" charset="0"/>
              </a:rPr>
              <a:t>spettano</a:t>
            </a:r>
            <a:r>
              <a:rPr lang="en-US" altLang="it-IT" b="1" dirty="0">
                <a:solidFill>
                  <a:schemeClr val="tx1"/>
                </a:solidFill>
                <a:ea typeface="ヒラギノ明朝 ProN W3" charset="-128"/>
                <a:cs typeface="Arial" panose="020B0604020202020204" pitchFamily="34" charset="0"/>
              </a:rPr>
              <a:t> al </a:t>
            </a:r>
            <a:r>
              <a:rPr lang="en-US" altLang="it-IT" b="1" dirty="0" err="1">
                <a:solidFill>
                  <a:schemeClr val="tx1"/>
                </a:solidFill>
                <a:ea typeface="ヒラギノ明朝 ProN W3" charset="-128"/>
                <a:cs typeface="Arial" panose="020B0604020202020204" pitchFamily="34" charset="0"/>
              </a:rPr>
              <a:t>ministro</a:t>
            </a:r>
            <a:r>
              <a:rPr lang="en-US" altLang="it-IT" b="1" dirty="0">
                <a:solidFill>
                  <a:schemeClr val="tx1"/>
                </a:solidFill>
                <a:ea typeface="ヒラギノ明朝 ProN W3" charset="-128"/>
                <a:cs typeface="Arial" panose="020B0604020202020204" pitchFamily="34" charset="0"/>
              </a:rPr>
              <a:t> </a:t>
            </a:r>
            <a:r>
              <a:rPr lang="en-US" altLang="it-IT" b="1" dirty="0" err="1">
                <a:solidFill>
                  <a:schemeClr val="tx1"/>
                </a:solidFill>
                <a:ea typeface="ヒラギノ明朝 ProN W3" charset="-128"/>
                <a:cs typeface="Arial" panose="020B0604020202020204" pitchFamily="34" charset="0"/>
              </a:rPr>
              <a:t>della</a:t>
            </a:r>
            <a:r>
              <a:rPr lang="en-US" altLang="it-IT" b="1" dirty="0">
                <a:solidFill>
                  <a:schemeClr val="tx1"/>
                </a:solidFill>
                <a:ea typeface="ヒラギノ明朝 ProN W3" charset="-128"/>
                <a:cs typeface="Arial" panose="020B0604020202020204" pitchFamily="34" charset="0"/>
              </a:rPr>
              <a:t> </a:t>
            </a:r>
            <a:r>
              <a:rPr lang="en-US" altLang="it-IT" b="1" dirty="0" err="1">
                <a:solidFill>
                  <a:schemeClr val="tx1"/>
                </a:solidFill>
                <a:ea typeface="ヒラギノ明朝 ProN W3" charset="-128"/>
                <a:cs typeface="Arial" panose="020B0604020202020204" pitchFamily="34" charset="0"/>
              </a:rPr>
              <a:t>giustizia</a:t>
            </a:r>
            <a:r>
              <a:rPr lang="en-US" altLang="it-IT" b="1" dirty="0">
                <a:solidFill>
                  <a:schemeClr val="tx1"/>
                </a:solidFill>
                <a:ea typeface="ヒラギノ明朝 ProN W3" charset="-128"/>
                <a:cs typeface="Arial" panose="020B0604020202020204" pitchFamily="34" charset="0"/>
              </a:rPr>
              <a:t> </a:t>
            </a:r>
            <a:r>
              <a:rPr lang="en-US" altLang="it-IT" b="1" dirty="0" err="1">
                <a:solidFill>
                  <a:schemeClr val="tx1"/>
                </a:solidFill>
                <a:ea typeface="ヒラギノ明朝 ProN W3" charset="-128"/>
                <a:cs typeface="Arial" panose="020B0604020202020204" pitchFamily="34" charset="0"/>
              </a:rPr>
              <a:t>l’organizzazione</a:t>
            </a:r>
            <a:r>
              <a:rPr lang="en-US" altLang="it-IT" b="1" dirty="0">
                <a:solidFill>
                  <a:schemeClr val="tx1"/>
                </a:solidFill>
                <a:ea typeface="ヒラギノ明朝 ProN W3" charset="-128"/>
                <a:cs typeface="Arial" panose="020B0604020202020204" pitchFamily="34" charset="0"/>
              </a:rPr>
              <a:t> e </a:t>
            </a:r>
            <a:r>
              <a:rPr lang="en-US" altLang="it-IT" b="1" dirty="0" err="1">
                <a:solidFill>
                  <a:schemeClr val="tx1"/>
                </a:solidFill>
                <a:ea typeface="ヒラギノ明朝 ProN W3" charset="-128"/>
                <a:cs typeface="Arial" panose="020B0604020202020204" pitchFamily="34" charset="0"/>
              </a:rPr>
              <a:t>il</a:t>
            </a:r>
            <a:r>
              <a:rPr lang="en-US" altLang="it-IT" b="1" dirty="0">
                <a:solidFill>
                  <a:schemeClr val="tx1"/>
                </a:solidFill>
                <a:ea typeface="ヒラギノ明朝 ProN W3" charset="-128"/>
                <a:cs typeface="Arial" panose="020B0604020202020204" pitchFamily="34" charset="0"/>
              </a:rPr>
              <a:t> </a:t>
            </a:r>
            <a:r>
              <a:rPr lang="en-US" altLang="it-IT" b="1" dirty="0" err="1">
                <a:solidFill>
                  <a:schemeClr val="tx1"/>
                </a:solidFill>
                <a:ea typeface="ヒラギノ明朝 ProN W3" charset="-128"/>
                <a:cs typeface="Arial" panose="020B0604020202020204" pitchFamily="34" charset="0"/>
              </a:rPr>
              <a:t>funzionamento</a:t>
            </a:r>
            <a:r>
              <a:rPr lang="en-US" altLang="it-IT" b="1" dirty="0">
                <a:solidFill>
                  <a:schemeClr val="tx1"/>
                </a:solidFill>
                <a:ea typeface="ヒラギノ明朝 ProN W3" charset="-128"/>
                <a:cs typeface="Arial" panose="020B0604020202020204" pitchFamily="34" charset="0"/>
              </a:rPr>
              <a:t> </a:t>
            </a:r>
            <a:r>
              <a:rPr lang="en-US" altLang="it-IT" b="1" dirty="0" err="1">
                <a:solidFill>
                  <a:schemeClr val="tx1"/>
                </a:solidFill>
                <a:ea typeface="ヒラギノ明朝 ProN W3" charset="-128"/>
                <a:cs typeface="Arial" panose="020B0604020202020204" pitchFamily="34" charset="0"/>
              </a:rPr>
              <a:t>dei</a:t>
            </a:r>
            <a:r>
              <a:rPr lang="en-US" altLang="it-IT" b="1" dirty="0">
                <a:solidFill>
                  <a:schemeClr val="tx1"/>
                </a:solidFill>
                <a:ea typeface="ヒラギノ明朝 ProN W3" charset="-128"/>
                <a:cs typeface="Arial" panose="020B0604020202020204" pitchFamily="34" charset="0"/>
              </a:rPr>
              <a:t> </a:t>
            </a:r>
            <a:r>
              <a:rPr lang="en-US" altLang="it-IT" b="1" dirty="0" err="1">
                <a:solidFill>
                  <a:schemeClr val="tx1"/>
                </a:solidFill>
                <a:ea typeface="ヒラギノ明朝 ProN W3" charset="-128"/>
                <a:cs typeface="Arial" panose="020B0604020202020204" pitchFamily="34" charset="0"/>
              </a:rPr>
              <a:t>servizi</a:t>
            </a:r>
            <a:r>
              <a:rPr lang="en-US" altLang="it-IT" b="1" dirty="0">
                <a:solidFill>
                  <a:schemeClr val="tx1"/>
                </a:solidFill>
                <a:ea typeface="ヒラギノ明朝 ProN W3" charset="-128"/>
                <a:cs typeface="Arial" panose="020B0604020202020204" pitchFamily="34" charset="0"/>
              </a:rPr>
              <a:t> </a:t>
            </a:r>
            <a:r>
              <a:rPr lang="en-US" altLang="it-IT" b="1" dirty="0" err="1">
                <a:solidFill>
                  <a:schemeClr val="tx1"/>
                </a:solidFill>
                <a:ea typeface="ヒラギノ明朝 ProN W3" charset="-128"/>
                <a:cs typeface="Arial" panose="020B0604020202020204" pitchFamily="34" charset="0"/>
              </a:rPr>
              <a:t>relativi</a:t>
            </a:r>
            <a:r>
              <a:rPr lang="en-US" altLang="it-IT" b="1" dirty="0">
                <a:solidFill>
                  <a:schemeClr val="tx1"/>
                </a:solidFill>
                <a:ea typeface="ヒラギノ明朝 ProN W3" charset="-128"/>
                <a:cs typeface="Arial" panose="020B0604020202020204" pitchFamily="34" charset="0"/>
              </a:rPr>
              <a:t> </a:t>
            </a:r>
            <a:r>
              <a:rPr lang="en-US" altLang="it-IT" b="1" dirty="0" err="1">
                <a:solidFill>
                  <a:schemeClr val="tx1"/>
                </a:solidFill>
                <a:ea typeface="ヒラギノ明朝 ProN W3" charset="-128"/>
                <a:cs typeface="Arial" panose="020B0604020202020204" pitchFamily="34" charset="0"/>
              </a:rPr>
              <a:t>alla</a:t>
            </a:r>
            <a:r>
              <a:rPr lang="en-US" altLang="it-IT" b="1" dirty="0">
                <a:solidFill>
                  <a:schemeClr val="tx1"/>
                </a:solidFill>
                <a:ea typeface="ヒラギノ明朝 ProN W3" charset="-128"/>
                <a:cs typeface="Arial" panose="020B0604020202020204" pitchFamily="34" charset="0"/>
              </a:rPr>
              <a:t> </a:t>
            </a:r>
            <a:r>
              <a:rPr lang="en-US" altLang="it-IT" b="1" dirty="0" err="1">
                <a:solidFill>
                  <a:schemeClr val="tx1"/>
                </a:solidFill>
                <a:ea typeface="ヒラギノ明朝 ProN W3" charset="-128"/>
                <a:cs typeface="Arial" panose="020B0604020202020204" pitchFamily="34" charset="0"/>
              </a:rPr>
              <a:t>giustizia</a:t>
            </a:r>
            <a:r>
              <a:rPr lang="en-US" altLang="it-IT" b="1" dirty="0">
                <a:solidFill>
                  <a:schemeClr val="tx1"/>
                </a:solidFill>
                <a:ea typeface="ヒラギノ明朝 ProN W3" charset="-128"/>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a:extLst>
              <a:ext uri="{FF2B5EF4-FFF2-40B4-BE49-F238E27FC236}">
                <a16:creationId xmlns:a16="http://schemas.microsoft.com/office/drawing/2014/main" id="{1993653A-7BF7-4D63-8B00-0D148C9E1BF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r>
              <a:rPr lang="it-IT" altLang="it-IT" dirty="0">
                <a:solidFill>
                  <a:srgbClr val="7030A0"/>
                </a:solidFill>
              </a:rPr>
              <a:t>Ruolo della polizia giudiziaria</a:t>
            </a:r>
            <a:br>
              <a:rPr lang="it-IT" altLang="it-IT" dirty="0">
                <a:solidFill>
                  <a:srgbClr val="7030A0"/>
                </a:solidFill>
              </a:rPr>
            </a:br>
            <a:r>
              <a:rPr lang="it-IT" altLang="it-IT" sz="3200" dirty="0">
                <a:solidFill>
                  <a:srgbClr val="7030A0"/>
                </a:solidFill>
              </a:rPr>
              <a:t>Art. 109 Cost</a:t>
            </a:r>
            <a:br>
              <a:rPr lang="it-IT" altLang="it-IT" sz="3200" dirty="0">
                <a:solidFill>
                  <a:schemeClr val="bg1"/>
                </a:solidFill>
              </a:rPr>
            </a:br>
            <a:br>
              <a:rPr lang="it-IT" altLang="it-IT" sz="3200" dirty="0">
                <a:solidFill>
                  <a:schemeClr val="bg1"/>
                </a:solidFill>
              </a:rPr>
            </a:br>
            <a:br>
              <a:rPr lang="it-IT" altLang="it-IT" sz="3200" dirty="0">
                <a:solidFill>
                  <a:schemeClr val="bg1"/>
                </a:solidFill>
              </a:rPr>
            </a:br>
            <a:br>
              <a:rPr lang="it-IT" altLang="it-IT" sz="3200" dirty="0">
                <a:solidFill>
                  <a:schemeClr val="bg1"/>
                </a:solidFill>
              </a:rPr>
            </a:br>
            <a:r>
              <a:rPr lang="it-IT" altLang="it-IT" sz="3200" b="1" dirty="0"/>
              <a:t>«L’Autorità giudiziaria dispone </a:t>
            </a:r>
            <a:r>
              <a:rPr lang="it-IT" altLang="it-IT" sz="3200" b="1" u="sng" dirty="0"/>
              <a:t>direttamente </a:t>
            </a:r>
            <a:r>
              <a:rPr lang="it-IT" altLang="it-IT" sz="3200" b="1" dirty="0"/>
              <a:t>della polizia giudiziaria»</a:t>
            </a:r>
          </a:p>
        </p:txBody>
      </p:sp>
      <p:sp>
        <p:nvSpPr>
          <p:cNvPr id="48131" name="Segnaposto contenuto 2">
            <a:extLst>
              <a:ext uri="{FF2B5EF4-FFF2-40B4-BE49-F238E27FC236}">
                <a16:creationId xmlns:a16="http://schemas.microsoft.com/office/drawing/2014/main" id="{541B25A9-40E3-461A-B59D-83CA0C40C4EA}"/>
              </a:ext>
            </a:extLst>
          </p:cNvPr>
          <p:cNvSpPr>
            <a:spLocks noGrp="1" noChangeArrowheads="1"/>
          </p:cNvSpPr>
          <p:nvPr>
            <p:ph idx="1"/>
          </p:nvPr>
        </p:nvSpPr>
        <p:spPr>
          <a:xfrm flipV="1">
            <a:off x="152400" y="549275"/>
            <a:ext cx="8839200" cy="536575"/>
          </a:xfrm>
        </p:spPr>
        <p:txBody>
          <a:bodyPr>
            <a:normAutofit lnSpcReduction="10000"/>
          </a:bodyPr>
          <a:lstStyle/>
          <a:p>
            <a:endParaRPr lang="it-IT" altLang="it-IT" dirty="0"/>
          </a:p>
          <a:p>
            <a:endParaRPr lang="it-IT" altLang="it-IT" sz="5400" dirty="0"/>
          </a:p>
          <a:p>
            <a:endParaRPr lang="it-IT" altLang="it-IT" dirty="0"/>
          </a:p>
          <a:p>
            <a:endParaRPr lang="it-IT" altLang="it-IT" dirty="0"/>
          </a:p>
        </p:txBody>
      </p:sp>
      <p:sp>
        <p:nvSpPr>
          <p:cNvPr id="48132" name="Segnaposto numero diapositiva 3">
            <a:extLst>
              <a:ext uri="{FF2B5EF4-FFF2-40B4-BE49-F238E27FC236}">
                <a16:creationId xmlns:a16="http://schemas.microsoft.com/office/drawing/2014/main" id="{93D31BE0-ECCE-4678-A261-7DA9CC0286CF}"/>
              </a:ext>
            </a:extLst>
          </p:cNvPr>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600"/>
              </a:spcBef>
              <a:buChar cha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FFFFFF"/>
              </a:buClr>
              <a:buSzPct val="100000"/>
              <a:buFont typeface="Lucida Grande"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FFFFFF"/>
              </a:buClr>
              <a:buSzPct val="100000"/>
              <a:buFont typeface="Lucida Grande" charset="0"/>
              <a:buChar char="o"/>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ts val="500"/>
              </a:spcBef>
              <a:spcAft>
                <a:spcPct val="0"/>
              </a:spcAft>
              <a:buClr>
                <a:srgbClr val="000000"/>
              </a:buClr>
              <a:buSzPct val="100000"/>
              <a:buFont typeface="Lucida Grande" charset="0"/>
              <a:buChar char="»"/>
              <a:defRPr sz="20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a:spcBef>
                <a:spcPct val="0"/>
              </a:spcBef>
              <a:buFontTx/>
              <a:buNone/>
            </a:pPr>
            <a:fld id="{A71032DB-5522-403E-A73F-04830FDCA3F2}" type="slidenum">
              <a:rPr lang="en-US" altLang="it-IT" sz="1200">
                <a:ea typeface="ヒラギノ明朝 ProN W3" charset="-128"/>
              </a:rPr>
              <a:pPr>
                <a:spcBef>
                  <a:spcPct val="0"/>
                </a:spcBef>
                <a:buFontTx/>
                <a:buNone/>
              </a:pPr>
              <a:t>166</a:t>
            </a:fld>
            <a:endParaRPr lang="en-US" altLang="it-IT" sz="1200">
              <a:ea typeface="ヒラギノ明朝 ProN W3" charset="-128"/>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5B72A9-A204-4308-B053-1AE90BC797AC}"/>
              </a:ext>
            </a:extLst>
          </p:cNvPr>
          <p:cNvSpPr>
            <a:spLocks noGrp="1"/>
          </p:cNvSpPr>
          <p:nvPr>
            <p:ph type="title"/>
          </p:nvPr>
        </p:nvSpPr>
        <p:spPr/>
        <p:txBody>
          <a:bodyPr>
            <a:normAutofit fontScale="90000"/>
          </a:bodyPr>
          <a:lstStyle/>
          <a:p>
            <a:r>
              <a:rPr lang="it-IT" b="1" dirty="0">
                <a:highlight>
                  <a:srgbClr val="FFFF00"/>
                </a:highlight>
              </a:rPr>
              <a:t>Organi di garanzia:</a:t>
            </a:r>
            <a:br>
              <a:rPr lang="it-IT" b="1" dirty="0"/>
            </a:br>
            <a:r>
              <a:rPr lang="it-IT" b="1" dirty="0">
                <a:highlight>
                  <a:srgbClr val="FFFF00"/>
                </a:highlight>
              </a:rPr>
              <a:t>Presidente della Repubblica</a:t>
            </a:r>
          </a:p>
        </p:txBody>
      </p:sp>
      <p:sp>
        <p:nvSpPr>
          <p:cNvPr id="3" name="Segnaposto contenuto 2">
            <a:extLst>
              <a:ext uri="{FF2B5EF4-FFF2-40B4-BE49-F238E27FC236}">
                <a16:creationId xmlns:a16="http://schemas.microsoft.com/office/drawing/2014/main" id="{B588BBB6-C1FB-48AD-A583-56A74DA9FFF4}"/>
              </a:ext>
            </a:extLst>
          </p:cNvPr>
          <p:cNvSpPr>
            <a:spLocks noGrp="1"/>
          </p:cNvSpPr>
          <p:nvPr>
            <p:ph idx="1"/>
          </p:nvPr>
        </p:nvSpPr>
        <p:spPr/>
        <p:txBody>
          <a:bodyPr>
            <a:normAutofit fontScale="92500" lnSpcReduction="10000"/>
          </a:bodyPr>
          <a:lstStyle/>
          <a:p>
            <a:r>
              <a:rPr lang="it-IT" b="1" dirty="0"/>
              <a:t>Eletto ogni 7 anni dal Parlamento in seduta comune</a:t>
            </a:r>
          </a:p>
          <a:p>
            <a:r>
              <a:rPr lang="it-IT" b="1" dirty="0"/>
              <a:t>Deve avere almeno 50 anni, essere cittadino italiano ed essere in possesso dei diritti civili e politici</a:t>
            </a:r>
          </a:p>
          <a:p>
            <a:r>
              <a:rPr lang="it-IT" b="1" dirty="0"/>
              <a:t>Viene eletto a scrutinio segreto (le prime 3 votazioni a maggioranza assoluta, dalla quarta a maggioranza semplice)</a:t>
            </a:r>
          </a:p>
          <a:p>
            <a:r>
              <a:rPr lang="it-IT" b="1" dirty="0"/>
              <a:t>La funzione è incompatibile con qualsiasi altra carica</a:t>
            </a:r>
          </a:p>
        </p:txBody>
      </p:sp>
    </p:spTree>
    <p:extLst>
      <p:ext uri="{BB962C8B-B14F-4D97-AF65-F5344CB8AC3E}">
        <p14:creationId xmlns:p14="http://schemas.microsoft.com/office/powerpoint/2010/main" val="205573960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AA8F76-C750-46F2-A522-636E725B6352}"/>
              </a:ext>
            </a:extLst>
          </p:cNvPr>
          <p:cNvSpPr>
            <a:spLocks noGrp="1"/>
          </p:cNvSpPr>
          <p:nvPr>
            <p:ph type="title"/>
          </p:nvPr>
        </p:nvSpPr>
        <p:spPr>
          <a:xfrm>
            <a:off x="457200" y="274638"/>
            <a:ext cx="8229600" cy="634082"/>
          </a:xfrm>
        </p:spPr>
        <p:txBody>
          <a:bodyPr>
            <a:normAutofit fontScale="90000"/>
          </a:bodyPr>
          <a:lstStyle/>
          <a:p>
            <a:r>
              <a:rPr lang="it-IT" sz="3600" b="1" dirty="0">
                <a:highlight>
                  <a:srgbClr val="FFFF00"/>
                </a:highlight>
              </a:rPr>
              <a:t>Presidente della Repubblica</a:t>
            </a:r>
          </a:p>
        </p:txBody>
      </p:sp>
      <p:sp>
        <p:nvSpPr>
          <p:cNvPr id="3" name="Segnaposto contenuto 2">
            <a:extLst>
              <a:ext uri="{FF2B5EF4-FFF2-40B4-BE49-F238E27FC236}">
                <a16:creationId xmlns:a16="http://schemas.microsoft.com/office/drawing/2014/main" id="{6D3BB0B1-8061-4EB2-AE87-3CCDC1590AE6}"/>
              </a:ext>
            </a:extLst>
          </p:cNvPr>
          <p:cNvSpPr>
            <a:spLocks noGrp="1"/>
          </p:cNvSpPr>
          <p:nvPr>
            <p:ph idx="1"/>
          </p:nvPr>
        </p:nvSpPr>
        <p:spPr>
          <a:xfrm>
            <a:off x="457200" y="1052736"/>
            <a:ext cx="8229600" cy="5073427"/>
          </a:xfrm>
        </p:spPr>
        <p:txBody>
          <a:bodyPr>
            <a:normAutofit fontScale="92500" lnSpcReduction="20000"/>
          </a:bodyPr>
          <a:lstStyle/>
          <a:p>
            <a:pPr marL="0" indent="0" algn="ctr">
              <a:buNone/>
            </a:pPr>
            <a:r>
              <a:rPr lang="it-IT" b="1" u="sng" dirty="0"/>
              <a:t>Funzioni </a:t>
            </a:r>
            <a:r>
              <a:rPr lang="it-IT" b="1" u="sng" dirty="0">
                <a:solidFill>
                  <a:srgbClr val="C00000"/>
                </a:solidFill>
              </a:rPr>
              <a:t>in rapporto al Parlamento:</a:t>
            </a:r>
          </a:p>
          <a:p>
            <a:pPr marL="0" indent="0" algn="ctr">
              <a:buNone/>
            </a:pPr>
            <a:endParaRPr lang="it-IT" b="1" u="sng" dirty="0">
              <a:solidFill>
                <a:srgbClr val="C00000"/>
              </a:solidFill>
            </a:endParaRPr>
          </a:p>
          <a:p>
            <a:pPr marL="514350" indent="-514350">
              <a:buAutoNum type="alphaLcParenR"/>
            </a:pPr>
            <a:r>
              <a:rPr lang="it-IT" b="1" dirty="0"/>
              <a:t>Indice le elezioni e fissa la prima riunione (art. 87, c.3)</a:t>
            </a:r>
          </a:p>
          <a:p>
            <a:pPr marL="514350" indent="-514350">
              <a:buAutoNum type="alphaLcParenR"/>
            </a:pPr>
            <a:r>
              <a:rPr lang="it-IT" b="1" dirty="0"/>
              <a:t>Autorizza la presentazione alle Camere dei disegni di legge di iniziativa governativa (art. 87, c. 4)</a:t>
            </a:r>
          </a:p>
          <a:p>
            <a:pPr marL="514350" indent="-514350">
              <a:buAutoNum type="alphaLcParenR"/>
            </a:pPr>
            <a:r>
              <a:rPr lang="it-IT" b="1" dirty="0"/>
              <a:t>Può convocare in via straordinaria ciascuna Camera (art. 62, c. 2)</a:t>
            </a:r>
          </a:p>
          <a:p>
            <a:pPr marL="514350" indent="-514350">
              <a:buAutoNum type="alphaLcParenR"/>
            </a:pPr>
            <a:r>
              <a:rPr lang="it-IT" b="1" dirty="0"/>
              <a:t>Invia messaggi alle Camere (art. 87, c. 2)</a:t>
            </a:r>
          </a:p>
          <a:p>
            <a:pPr marL="514350" indent="-514350">
              <a:buAutoNum type="alphaLcParenR"/>
            </a:pPr>
            <a:r>
              <a:rPr lang="it-IT" b="1" dirty="0"/>
              <a:t>Può sciogliere le Camere o anche una sola di esse (art. 88, c. 1)</a:t>
            </a:r>
          </a:p>
        </p:txBody>
      </p:sp>
    </p:spTree>
    <p:extLst>
      <p:ext uri="{BB962C8B-B14F-4D97-AF65-F5344CB8AC3E}">
        <p14:creationId xmlns:p14="http://schemas.microsoft.com/office/powerpoint/2010/main" val="18901746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507053-C046-4708-9E3E-CF40F701E53C}"/>
              </a:ext>
            </a:extLst>
          </p:cNvPr>
          <p:cNvSpPr>
            <a:spLocks noGrp="1"/>
          </p:cNvSpPr>
          <p:nvPr>
            <p:ph type="title"/>
          </p:nvPr>
        </p:nvSpPr>
        <p:spPr/>
        <p:txBody>
          <a:bodyPr/>
          <a:lstStyle/>
          <a:p>
            <a:r>
              <a:rPr lang="it-IT" b="1" dirty="0">
                <a:highlight>
                  <a:srgbClr val="FFFF00"/>
                </a:highlight>
              </a:rPr>
              <a:t>Presidente della Repubblica</a:t>
            </a:r>
            <a:endParaRPr lang="it-IT" dirty="0"/>
          </a:p>
        </p:txBody>
      </p:sp>
      <p:sp>
        <p:nvSpPr>
          <p:cNvPr id="3" name="Segnaposto contenuto 2">
            <a:extLst>
              <a:ext uri="{FF2B5EF4-FFF2-40B4-BE49-F238E27FC236}">
                <a16:creationId xmlns:a16="http://schemas.microsoft.com/office/drawing/2014/main" id="{CB537ABC-07EE-4494-BA06-69FF0CA829FF}"/>
              </a:ext>
            </a:extLst>
          </p:cNvPr>
          <p:cNvSpPr>
            <a:spLocks noGrp="1"/>
          </p:cNvSpPr>
          <p:nvPr>
            <p:ph idx="1"/>
          </p:nvPr>
        </p:nvSpPr>
        <p:spPr/>
        <p:txBody>
          <a:bodyPr/>
          <a:lstStyle/>
          <a:p>
            <a:pPr marL="0" indent="0">
              <a:buNone/>
            </a:pPr>
            <a:r>
              <a:rPr lang="it-IT" b="1" dirty="0"/>
              <a:t>f) Promulga le leggi  e ed emana i decreti aventi valore di legge e i regolamenti (art. 87, c. 5)</a:t>
            </a:r>
          </a:p>
          <a:p>
            <a:pPr marL="0" indent="0">
              <a:buNone/>
            </a:pPr>
            <a:r>
              <a:rPr lang="it-IT" b="1" dirty="0"/>
              <a:t>g) Può, prima di promulgare la legge, richiedere con messaggio motivato un secondo esame (art. 74. c. 1)</a:t>
            </a:r>
          </a:p>
          <a:p>
            <a:pPr marL="0" indent="0">
              <a:buNone/>
            </a:pPr>
            <a:r>
              <a:rPr lang="it-IT" b="1" dirty="0"/>
              <a:t>h) Indice il referendum popolare (art. 87, c. 6)</a:t>
            </a:r>
          </a:p>
          <a:p>
            <a:pPr marL="0" indent="0">
              <a:buNone/>
            </a:pPr>
            <a:r>
              <a:rPr lang="it-IT" b="1" dirty="0"/>
              <a:t>i) Nomina i 5 senatori a vita (art. 59, c. 2)</a:t>
            </a:r>
          </a:p>
          <a:p>
            <a:endParaRPr lang="it-IT" b="1" dirty="0"/>
          </a:p>
          <a:p>
            <a:endParaRPr lang="it-IT" dirty="0"/>
          </a:p>
        </p:txBody>
      </p:sp>
    </p:spTree>
    <p:extLst>
      <p:ext uri="{BB962C8B-B14F-4D97-AF65-F5344CB8AC3E}">
        <p14:creationId xmlns:p14="http://schemas.microsoft.com/office/powerpoint/2010/main" val="2616570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0"/>
            <a:ext cx="7772400" cy="1470025"/>
          </a:xfrm>
        </p:spPr>
        <p:txBody>
          <a:bodyPr>
            <a:normAutofit/>
          </a:bodyPr>
          <a:lstStyle/>
          <a:p>
            <a:r>
              <a:rPr lang="it-IT" sz="4800" b="1" dirty="0">
                <a:solidFill>
                  <a:schemeClr val="tx1">
                    <a:lumMod val="65000"/>
                    <a:lumOff val="35000"/>
                  </a:schemeClr>
                </a:solidFill>
                <a:highlight>
                  <a:srgbClr val="FF0000"/>
                </a:highlight>
              </a:rPr>
              <a:t>Lo Stato</a:t>
            </a:r>
          </a:p>
        </p:txBody>
      </p:sp>
      <p:sp>
        <p:nvSpPr>
          <p:cNvPr id="3" name="Sottotitolo 2"/>
          <p:cNvSpPr>
            <a:spLocks noGrp="1"/>
          </p:cNvSpPr>
          <p:nvPr>
            <p:ph type="subTitle" idx="1"/>
          </p:nvPr>
        </p:nvSpPr>
        <p:spPr>
          <a:xfrm>
            <a:off x="611560" y="1556792"/>
            <a:ext cx="7772400" cy="4752528"/>
          </a:xfrm>
        </p:spPr>
        <p:txBody>
          <a:bodyPr>
            <a:normAutofit/>
          </a:bodyPr>
          <a:lstStyle/>
          <a:p>
            <a:pPr marL="342900" indent="-342900" algn="l">
              <a:buFont typeface="Arial" panose="020B0604020202020204" pitchFamily="34" charset="0"/>
              <a:buChar char="•"/>
            </a:pPr>
            <a:r>
              <a:rPr lang="it-IT" sz="2400" b="1" u="sng" dirty="0">
                <a:solidFill>
                  <a:schemeClr val="tx1"/>
                </a:solidFill>
              </a:rPr>
              <a:t>Definizione:</a:t>
            </a:r>
            <a:endParaRPr lang="it-IT" sz="2400" b="1" dirty="0">
              <a:solidFill>
                <a:schemeClr val="tx1"/>
              </a:solidFill>
            </a:endParaRPr>
          </a:p>
          <a:p>
            <a:pPr algn="just"/>
            <a:r>
              <a:rPr lang="it-IT" sz="2800" b="1" dirty="0">
                <a:solidFill>
                  <a:schemeClr val="accent2"/>
                </a:solidFill>
              </a:rPr>
              <a:t>Lo Stato è l’organizzazione politica di una certa comunità entro un determinato territorio, detentrice del monopolio della forza.</a:t>
            </a:r>
          </a:p>
          <a:p>
            <a:pPr algn="l"/>
            <a:endParaRPr lang="it-IT" sz="2400" dirty="0">
              <a:solidFill>
                <a:schemeClr val="tx1"/>
              </a:solidFill>
            </a:endParaRPr>
          </a:p>
          <a:p>
            <a:pPr algn="l"/>
            <a:r>
              <a:rPr lang="it-IT" b="1" dirty="0">
                <a:solidFill>
                  <a:schemeClr val="tx1"/>
                </a:solidFill>
              </a:rPr>
              <a:t>Ne derivano i seguenti elementi costitutivi:</a:t>
            </a:r>
            <a:endParaRPr lang="it-IT" b="1" dirty="0">
              <a:solidFill>
                <a:srgbClr val="0070C0"/>
              </a:solidFill>
            </a:endParaRPr>
          </a:p>
          <a:p>
            <a:pPr marL="342900" indent="-342900" algn="l">
              <a:buFont typeface="Arial" panose="020B0604020202020204" pitchFamily="34" charset="0"/>
              <a:buChar char="•"/>
            </a:pPr>
            <a:r>
              <a:rPr lang="it-IT" b="1" dirty="0">
                <a:solidFill>
                  <a:srgbClr val="0070C0"/>
                </a:solidFill>
              </a:rPr>
              <a:t>Popolo (La cittadinanza)</a:t>
            </a:r>
          </a:p>
          <a:p>
            <a:pPr marL="342900" indent="-342900" algn="l">
              <a:buFont typeface="Arial" panose="020B0604020202020204" pitchFamily="34" charset="0"/>
              <a:buChar char="•"/>
            </a:pPr>
            <a:r>
              <a:rPr lang="it-IT" b="1" dirty="0">
                <a:solidFill>
                  <a:srgbClr val="0070C0"/>
                </a:solidFill>
              </a:rPr>
              <a:t>Territorio</a:t>
            </a:r>
          </a:p>
          <a:p>
            <a:pPr marL="342900" indent="-342900" algn="l">
              <a:buFont typeface="Arial" panose="020B0604020202020204" pitchFamily="34" charset="0"/>
              <a:buChar char="•"/>
            </a:pPr>
            <a:r>
              <a:rPr lang="it-IT" b="1" dirty="0">
                <a:solidFill>
                  <a:srgbClr val="0070C0"/>
                </a:solidFill>
              </a:rPr>
              <a:t>Sovranità</a:t>
            </a:r>
          </a:p>
        </p:txBody>
      </p:sp>
      <p:sp>
        <p:nvSpPr>
          <p:cNvPr id="5" name="CasellaDiTesto 4"/>
          <p:cNvSpPr txBox="1"/>
          <p:nvPr/>
        </p:nvSpPr>
        <p:spPr>
          <a:xfrm>
            <a:off x="251520" y="260649"/>
            <a:ext cx="1296144" cy="615553"/>
          </a:xfrm>
          <a:prstGeom prst="rect">
            <a:avLst/>
          </a:prstGeom>
          <a:noFill/>
        </p:spPr>
        <p:txBody>
          <a:bodyPr wrap="square" rtlCol="0">
            <a:spAutoFit/>
          </a:bodyPr>
          <a:lstStyle/>
          <a:p>
            <a:endParaRPr lang="it-IT" sz="1600" b="1" dirty="0">
              <a:solidFill>
                <a:srgbClr val="FFC000"/>
              </a:solidFill>
            </a:endParaRPr>
          </a:p>
          <a:p>
            <a:endParaRPr lang="it-IT" b="1"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175241-AE73-483B-8C6B-2D9E8C254C39}"/>
              </a:ext>
            </a:extLst>
          </p:cNvPr>
          <p:cNvSpPr>
            <a:spLocks noGrp="1"/>
          </p:cNvSpPr>
          <p:nvPr>
            <p:ph type="title"/>
          </p:nvPr>
        </p:nvSpPr>
        <p:spPr>
          <a:xfrm>
            <a:off x="457200" y="274638"/>
            <a:ext cx="8229600" cy="778098"/>
          </a:xfrm>
        </p:spPr>
        <p:txBody>
          <a:bodyPr>
            <a:normAutofit/>
          </a:bodyPr>
          <a:lstStyle/>
          <a:p>
            <a:r>
              <a:rPr lang="it-IT" sz="3600" b="1" dirty="0">
                <a:highlight>
                  <a:srgbClr val="FFFF00"/>
                </a:highlight>
              </a:rPr>
              <a:t>Presidente della Repubblica</a:t>
            </a:r>
          </a:p>
        </p:txBody>
      </p:sp>
      <p:sp>
        <p:nvSpPr>
          <p:cNvPr id="3" name="Segnaposto contenuto 2">
            <a:extLst>
              <a:ext uri="{FF2B5EF4-FFF2-40B4-BE49-F238E27FC236}">
                <a16:creationId xmlns:a16="http://schemas.microsoft.com/office/drawing/2014/main" id="{597AC951-7607-43BF-9E09-B0CCB68DAFEC}"/>
              </a:ext>
            </a:extLst>
          </p:cNvPr>
          <p:cNvSpPr>
            <a:spLocks noGrp="1"/>
          </p:cNvSpPr>
          <p:nvPr>
            <p:ph idx="1"/>
          </p:nvPr>
        </p:nvSpPr>
        <p:spPr>
          <a:xfrm>
            <a:off x="457200" y="1052736"/>
            <a:ext cx="8229600" cy="5328592"/>
          </a:xfrm>
        </p:spPr>
        <p:txBody>
          <a:bodyPr>
            <a:normAutofit fontScale="55000" lnSpcReduction="20000"/>
          </a:bodyPr>
          <a:lstStyle/>
          <a:p>
            <a:pPr marL="0" indent="0" algn="ctr">
              <a:buNone/>
            </a:pPr>
            <a:r>
              <a:rPr lang="it-IT" sz="5100" b="1" u="sng" dirty="0"/>
              <a:t>Funzioni </a:t>
            </a:r>
            <a:r>
              <a:rPr lang="it-IT" sz="5100" b="1" u="sng" dirty="0">
                <a:solidFill>
                  <a:srgbClr val="C00000"/>
                </a:solidFill>
              </a:rPr>
              <a:t>in rapporto al Governo</a:t>
            </a:r>
            <a:r>
              <a:rPr lang="it-IT" sz="5100" b="1" u="sng" dirty="0"/>
              <a:t>:</a:t>
            </a:r>
          </a:p>
          <a:p>
            <a:pPr marL="0" indent="0" algn="ctr">
              <a:buNone/>
            </a:pPr>
            <a:endParaRPr lang="it-IT" sz="4000" u="sng" dirty="0"/>
          </a:p>
          <a:p>
            <a:pPr marL="514350" indent="-514350" algn="just">
              <a:buAutoNum type="alphaLcParenR"/>
            </a:pPr>
            <a:r>
              <a:rPr lang="it-IT" sz="4600" b="1" dirty="0"/>
              <a:t>Nomina il Presidente del Consiglio e, su proposta di costui, i Ministri (art. 92, c. 2)</a:t>
            </a:r>
          </a:p>
          <a:p>
            <a:pPr marL="0" indent="0">
              <a:buNone/>
            </a:pPr>
            <a:endParaRPr lang="it-IT" sz="4600" b="1" dirty="0"/>
          </a:p>
          <a:p>
            <a:pPr marL="514350" indent="-514350">
              <a:buAutoNum type="alphaLcParenR"/>
            </a:pPr>
            <a:r>
              <a:rPr lang="it-IT" sz="4600" b="1" dirty="0"/>
              <a:t>Nomina gli alti funzionari dello Stato (art. 87, c.7)</a:t>
            </a:r>
          </a:p>
          <a:p>
            <a:pPr marL="514350" indent="-514350">
              <a:buAutoNum type="alphaLcParenR"/>
            </a:pPr>
            <a:endParaRPr lang="it-IT" sz="4600" b="1" dirty="0"/>
          </a:p>
          <a:p>
            <a:pPr marL="514350" indent="-514350" algn="just">
              <a:buAutoNum type="alphaLcParenR"/>
            </a:pPr>
            <a:r>
              <a:rPr lang="it-IT" sz="4600" b="1" dirty="0"/>
              <a:t>Nomina presidente e 10 esperti del CNEL (di cui, 8 direttamente e 2 su proposta del Presidente del Consiglio: L. 214/2011)</a:t>
            </a:r>
          </a:p>
          <a:p>
            <a:pPr marL="514350" indent="-514350">
              <a:buAutoNum type="alphaLcParenR"/>
            </a:pPr>
            <a:endParaRPr lang="it-IT" sz="4600" b="1" dirty="0"/>
          </a:p>
          <a:p>
            <a:pPr marL="514350" indent="-514350" algn="just">
              <a:buAutoNum type="alphaLcParenR"/>
            </a:pPr>
            <a:r>
              <a:rPr lang="it-IT" sz="4600" b="1" dirty="0"/>
              <a:t>Ratifica i trattati internazionali previa autorizzazione delle Camere e riceve i rappresentanti diplomatici stranieri(art. 87, c. 8)</a:t>
            </a:r>
          </a:p>
          <a:p>
            <a:pPr marL="514350" indent="-514350">
              <a:buAutoNum type="alphaLcParenR"/>
            </a:pPr>
            <a:endParaRPr lang="it-IT" dirty="0"/>
          </a:p>
        </p:txBody>
      </p:sp>
    </p:spTree>
    <p:extLst>
      <p:ext uri="{BB962C8B-B14F-4D97-AF65-F5344CB8AC3E}">
        <p14:creationId xmlns:p14="http://schemas.microsoft.com/office/powerpoint/2010/main" val="90430586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D4301D-0C0B-4642-9B8F-3E393BED51D5}"/>
              </a:ext>
            </a:extLst>
          </p:cNvPr>
          <p:cNvSpPr>
            <a:spLocks noGrp="1"/>
          </p:cNvSpPr>
          <p:nvPr>
            <p:ph type="title"/>
          </p:nvPr>
        </p:nvSpPr>
        <p:spPr/>
        <p:txBody>
          <a:bodyPr/>
          <a:lstStyle/>
          <a:p>
            <a:r>
              <a:rPr lang="it-IT" sz="4400" b="1" dirty="0">
                <a:highlight>
                  <a:srgbClr val="FFFF00"/>
                </a:highlight>
              </a:rPr>
              <a:t>Presidente della Repubblica</a:t>
            </a:r>
            <a:endParaRPr lang="it-IT" dirty="0"/>
          </a:p>
        </p:txBody>
      </p:sp>
      <p:sp>
        <p:nvSpPr>
          <p:cNvPr id="3" name="Segnaposto contenuto 2">
            <a:extLst>
              <a:ext uri="{FF2B5EF4-FFF2-40B4-BE49-F238E27FC236}">
                <a16:creationId xmlns:a16="http://schemas.microsoft.com/office/drawing/2014/main" id="{9821072A-A8A0-4F0D-984C-2A6B24F351D5}"/>
              </a:ext>
            </a:extLst>
          </p:cNvPr>
          <p:cNvSpPr>
            <a:spLocks noGrp="1"/>
          </p:cNvSpPr>
          <p:nvPr>
            <p:ph idx="1"/>
          </p:nvPr>
        </p:nvSpPr>
        <p:spPr/>
        <p:txBody>
          <a:bodyPr/>
          <a:lstStyle/>
          <a:p>
            <a:pPr marL="0" indent="0">
              <a:buNone/>
            </a:pPr>
            <a:r>
              <a:rPr lang="it-IT" sz="3200" b="1" dirty="0"/>
              <a:t>e) Ha il comando delle FFAA (art. 87, c 8 e 9)</a:t>
            </a:r>
          </a:p>
          <a:p>
            <a:pPr marL="0" indent="0">
              <a:buNone/>
            </a:pPr>
            <a:r>
              <a:rPr lang="it-IT" b="1" dirty="0"/>
              <a:t>f) </a:t>
            </a:r>
            <a:r>
              <a:rPr lang="it-IT" sz="3200" b="1" dirty="0"/>
              <a:t>Dichiara lo stato di guerra (art. 87, c. 9)</a:t>
            </a:r>
          </a:p>
          <a:p>
            <a:pPr marL="0" indent="0">
              <a:buNone/>
            </a:pPr>
            <a:r>
              <a:rPr lang="it-IT" sz="3200" b="1" dirty="0"/>
              <a:t>g) Riconosce le persone giuridiche (L. 400/1988)</a:t>
            </a:r>
          </a:p>
          <a:p>
            <a:pPr marL="0" indent="0">
              <a:buNone/>
            </a:pPr>
            <a:r>
              <a:rPr lang="it-IT" sz="3200" b="1" dirty="0"/>
              <a:t>h) Conferisce le onorificenze della Repubblica (art. 87, c.12)</a:t>
            </a:r>
          </a:p>
          <a:p>
            <a:pPr marL="0" indent="0">
              <a:buNone/>
            </a:pPr>
            <a:r>
              <a:rPr lang="it-IT" sz="3200" b="1" dirty="0"/>
              <a:t>i) Scioglie i Consigli regionali e rimuove i Presidenti della Giunta (art. 126, c. 1)</a:t>
            </a:r>
          </a:p>
          <a:p>
            <a:endParaRPr lang="it-IT" dirty="0"/>
          </a:p>
        </p:txBody>
      </p:sp>
    </p:spTree>
    <p:extLst>
      <p:ext uri="{BB962C8B-B14F-4D97-AF65-F5344CB8AC3E}">
        <p14:creationId xmlns:p14="http://schemas.microsoft.com/office/powerpoint/2010/main" val="18602607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620FA1-6BD7-47E9-8D0E-51EF1D2B60B1}"/>
              </a:ext>
            </a:extLst>
          </p:cNvPr>
          <p:cNvSpPr>
            <a:spLocks noGrp="1"/>
          </p:cNvSpPr>
          <p:nvPr>
            <p:ph type="title"/>
          </p:nvPr>
        </p:nvSpPr>
        <p:spPr/>
        <p:txBody>
          <a:bodyPr/>
          <a:lstStyle/>
          <a:p>
            <a:r>
              <a:rPr lang="it-IT" b="1" dirty="0">
                <a:highlight>
                  <a:srgbClr val="FFFF00"/>
                </a:highlight>
              </a:rPr>
              <a:t>Presidente della Repubblic</a:t>
            </a:r>
            <a:r>
              <a:rPr lang="it-IT" b="1" dirty="0"/>
              <a:t>a</a:t>
            </a:r>
          </a:p>
        </p:txBody>
      </p:sp>
      <p:sp>
        <p:nvSpPr>
          <p:cNvPr id="3" name="Segnaposto contenuto 2">
            <a:extLst>
              <a:ext uri="{FF2B5EF4-FFF2-40B4-BE49-F238E27FC236}">
                <a16:creationId xmlns:a16="http://schemas.microsoft.com/office/drawing/2014/main" id="{8CEC6BD4-3E4A-44C0-B39B-E055718A37A3}"/>
              </a:ext>
            </a:extLst>
          </p:cNvPr>
          <p:cNvSpPr>
            <a:spLocks noGrp="1"/>
          </p:cNvSpPr>
          <p:nvPr>
            <p:ph idx="1"/>
          </p:nvPr>
        </p:nvSpPr>
        <p:spPr/>
        <p:txBody>
          <a:bodyPr>
            <a:normAutofit/>
          </a:bodyPr>
          <a:lstStyle/>
          <a:p>
            <a:pPr marL="0" indent="0" algn="ctr">
              <a:buNone/>
            </a:pPr>
            <a:r>
              <a:rPr lang="it-IT" b="1" u="sng" dirty="0"/>
              <a:t>Funzioni </a:t>
            </a:r>
            <a:r>
              <a:rPr lang="it-IT" b="1" u="sng" dirty="0">
                <a:solidFill>
                  <a:srgbClr val="C00000"/>
                </a:solidFill>
              </a:rPr>
              <a:t>in rapporto al potere giudiziario</a:t>
            </a:r>
            <a:r>
              <a:rPr lang="it-IT" b="1" dirty="0"/>
              <a:t>:</a:t>
            </a:r>
          </a:p>
          <a:p>
            <a:pPr marL="0" indent="0" algn="ctr">
              <a:buNone/>
            </a:pPr>
            <a:endParaRPr lang="it-IT" dirty="0"/>
          </a:p>
          <a:p>
            <a:pPr marL="514350" indent="-514350">
              <a:buAutoNum type="alphaLcParenR"/>
            </a:pPr>
            <a:r>
              <a:rPr lang="it-IT" b="1" dirty="0"/>
              <a:t>Nomina 5 giudici della Corte Costituzionale (art. 135, c.1)</a:t>
            </a:r>
          </a:p>
          <a:p>
            <a:pPr marL="514350" indent="-514350">
              <a:buAutoNum type="alphaLcParenR"/>
            </a:pPr>
            <a:r>
              <a:rPr lang="it-IT" b="1" dirty="0"/>
              <a:t>Presiede il CSM (artt. 87, c. 10 e 104, c. 2)</a:t>
            </a:r>
          </a:p>
          <a:p>
            <a:pPr marL="514350" indent="-514350">
              <a:buAutoNum type="alphaLcParenR"/>
            </a:pPr>
            <a:r>
              <a:rPr lang="it-IT" b="1" dirty="0"/>
              <a:t>Può concedere la grazia e commutare le pene (art. 87, c.11)</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52957600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E4A077-1012-4761-A38E-828331455107}"/>
              </a:ext>
            </a:extLst>
          </p:cNvPr>
          <p:cNvSpPr>
            <a:spLocks noGrp="1"/>
          </p:cNvSpPr>
          <p:nvPr>
            <p:ph type="title"/>
          </p:nvPr>
        </p:nvSpPr>
        <p:spPr>
          <a:xfrm>
            <a:off x="457200" y="274638"/>
            <a:ext cx="8229600" cy="562074"/>
          </a:xfrm>
        </p:spPr>
        <p:txBody>
          <a:bodyPr>
            <a:normAutofit fontScale="90000"/>
          </a:bodyPr>
          <a:lstStyle/>
          <a:p>
            <a:r>
              <a:rPr lang="it-IT" sz="3600" b="1" dirty="0">
                <a:highlight>
                  <a:srgbClr val="FFFF00"/>
                </a:highlight>
              </a:rPr>
              <a:t>Presidente della Repubblica</a:t>
            </a:r>
            <a:endParaRPr lang="it-IT" sz="3600" dirty="0"/>
          </a:p>
        </p:txBody>
      </p:sp>
      <p:sp>
        <p:nvSpPr>
          <p:cNvPr id="3" name="Segnaposto contenuto 2">
            <a:extLst>
              <a:ext uri="{FF2B5EF4-FFF2-40B4-BE49-F238E27FC236}">
                <a16:creationId xmlns:a16="http://schemas.microsoft.com/office/drawing/2014/main" id="{63F24A01-973D-4171-8759-7674E0453A8B}"/>
              </a:ext>
            </a:extLst>
          </p:cNvPr>
          <p:cNvSpPr>
            <a:spLocks noGrp="1"/>
          </p:cNvSpPr>
          <p:nvPr>
            <p:ph idx="1"/>
          </p:nvPr>
        </p:nvSpPr>
        <p:spPr>
          <a:xfrm>
            <a:off x="457200" y="980728"/>
            <a:ext cx="8229600" cy="5544616"/>
          </a:xfrm>
        </p:spPr>
        <p:txBody>
          <a:bodyPr>
            <a:normAutofit fontScale="92500" lnSpcReduction="20000"/>
          </a:bodyPr>
          <a:lstStyle/>
          <a:p>
            <a:pPr algn="just"/>
            <a:r>
              <a:rPr lang="it-IT" b="1" dirty="0">
                <a:highlight>
                  <a:srgbClr val="FFFF00"/>
                </a:highlight>
              </a:rPr>
              <a:t>Non</a:t>
            </a:r>
            <a:r>
              <a:rPr lang="it-IT" b="1" dirty="0"/>
              <a:t> può esercitare le funzioni </a:t>
            </a:r>
            <a:r>
              <a:rPr lang="it-IT" b="1" dirty="0">
                <a:highlight>
                  <a:srgbClr val="FFFF00"/>
                </a:highlight>
              </a:rPr>
              <a:t>negli ultimi 6 mesi del mandato,</a:t>
            </a:r>
            <a:r>
              <a:rPr lang="it-IT" b="1" dirty="0"/>
              <a:t> a meno che non coincidano con gli ultimi 6 mesi della legislatura (art. 88, c.2)</a:t>
            </a:r>
          </a:p>
          <a:p>
            <a:pPr algn="just"/>
            <a:r>
              <a:rPr lang="it-IT" b="1" dirty="0"/>
              <a:t>Nessun atto del </a:t>
            </a:r>
            <a:r>
              <a:rPr lang="it-IT" b="1" dirty="0" err="1"/>
              <a:t>PdR</a:t>
            </a:r>
            <a:r>
              <a:rPr lang="it-IT" b="1" dirty="0"/>
              <a:t> è valido se non è </a:t>
            </a:r>
            <a:r>
              <a:rPr lang="it-IT" b="1" dirty="0">
                <a:highlight>
                  <a:srgbClr val="FFFF00"/>
                </a:highlight>
              </a:rPr>
              <a:t>controfirmato dal ministro proponente</a:t>
            </a:r>
            <a:r>
              <a:rPr lang="it-IT" b="1" dirty="0"/>
              <a:t>. Gli atti di natura legislativa devono essere firmati anche dal Presidente del Consiglio (art. 89)</a:t>
            </a:r>
          </a:p>
          <a:p>
            <a:pPr algn="just"/>
            <a:r>
              <a:rPr lang="it-IT" b="1" dirty="0"/>
              <a:t>Il </a:t>
            </a:r>
            <a:r>
              <a:rPr lang="it-IT" b="1" dirty="0" err="1"/>
              <a:t>PdR</a:t>
            </a:r>
            <a:r>
              <a:rPr lang="it-IT" b="1" dirty="0"/>
              <a:t> </a:t>
            </a:r>
            <a:r>
              <a:rPr lang="it-IT" b="1" dirty="0">
                <a:highlight>
                  <a:srgbClr val="FFFF00"/>
                </a:highlight>
              </a:rPr>
              <a:t>non è responsabile </a:t>
            </a:r>
            <a:r>
              <a:rPr lang="it-IT" b="1" dirty="0"/>
              <a:t>per gli atti compiuti nell’esercizio delle sue funzioni, tranne che per alto tradimento e attentato alla Costituzione (art. 90)</a:t>
            </a:r>
          </a:p>
          <a:p>
            <a:pPr algn="just"/>
            <a:r>
              <a:rPr lang="it-IT" b="1" dirty="0"/>
              <a:t>In caso di </a:t>
            </a:r>
            <a:r>
              <a:rPr lang="it-IT" b="1" dirty="0">
                <a:highlight>
                  <a:srgbClr val="FFFF00"/>
                </a:highlight>
              </a:rPr>
              <a:t>impedimento</a:t>
            </a:r>
            <a:r>
              <a:rPr lang="it-IT" b="1" dirty="0"/>
              <a:t> le sue funzioni vengono svolte dal Presidente del Senato.</a:t>
            </a:r>
          </a:p>
          <a:p>
            <a:pPr algn="just"/>
            <a:endParaRPr lang="it-IT" dirty="0"/>
          </a:p>
        </p:txBody>
      </p:sp>
    </p:spTree>
    <p:extLst>
      <p:ext uri="{BB962C8B-B14F-4D97-AF65-F5344CB8AC3E}">
        <p14:creationId xmlns:p14="http://schemas.microsoft.com/office/powerpoint/2010/main" val="419809115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D104DD-CCED-4851-9336-82950A5D4881}"/>
              </a:ext>
            </a:extLst>
          </p:cNvPr>
          <p:cNvSpPr>
            <a:spLocks noGrp="1"/>
          </p:cNvSpPr>
          <p:nvPr>
            <p:ph type="title"/>
          </p:nvPr>
        </p:nvSpPr>
        <p:spPr>
          <a:xfrm>
            <a:off x="457200" y="274638"/>
            <a:ext cx="8229600" cy="994122"/>
          </a:xfrm>
        </p:spPr>
        <p:txBody>
          <a:bodyPr/>
          <a:lstStyle/>
          <a:p>
            <a:r>
              <a:rPr lang="it-IT" b="1" dirty="0">
                <a:solidFill>
                  <a:schemeClr val="accent3">
                    <a:lumMod val="50000"/>
                  </a:schemeClr>
                </a:solidFill>
                <a:highlight>
                  <a:srgbClr val="00FF00"/>
                </a:highlight>
              </a:rPr>
              <a:t>Corte Costituzionale</a:t>
            </a:r>
          </a:p>
        </p:txBody>
      </p:sp>
      <p:sp>
        <p:nvSpPr>
          <p:cNvPr id="3" name="Segnaposto contenuto 2">
            <a:extLst>
              <a:ext uri="{FF2B5EF4-FFF2-40B4-BE49-F238E27FC236}">
                <a16:creationId xmlns:a16="http://schemas.microsoft.com/office/drawing/2014/main" id="{8A08BD40-C14C-4FC2-BDB4-9593343DAFFA}"/>
              </a:ext>
            </a:extLst>
          </p:cNvPr>
          <p:cNvSpPr>
            <a:spLocks noGrp="1"/>
          </p:cNvSpPr>
          <p:nvPr>
            <p:ph idx="1"/>
          </p:nvPr>
        </p:nvSpPr>
        <p:spPr>
          <a:xfrm>
            <a:off x="457200" y="1268760"/>
            <a:ext cx="8229600" cy="4968552"/>
          </a:xfrm>
        </p:spPr>
        <p:txBody>
          <a:bodyPr>
            <a:normAutofit/>
          </a:bodyPr>
          <a:lstStyle/>
          <a:p>
            <a:endParaRPr lang="it-IT" b="1" dirty="0"/>
          </a:p>
          <a:p>
            <a:pPr algn="just"/>
            <a:r>
              <a:rPr lang="it-IT" b="1" dirty="0"/>
              <a:t>Composta da 15 membri (5 di nomina del Presidente della Repubblica; 5 eletti dal Parlamento; 5 eletti dalle supreme magistrature ordinarie e amministrative)</a:t>
            </a:r>
          </a:p>
          <a:p>
            <a:r>
              <a:rPr lang="it-IT" b="1" dirty="0"/>
              <a:t>Durata in carica: 9 anni</a:t>
            </a:r>
          </a:p>
        </p:txBody>
      </p:sp>
    </p:spTree>
    <p:extLst>
      <p:ext uri="{BB962C8B-B14F-4D97-AF65-F5344CB8AC3E}">
        <p14:creationId xmlns:p14="http://schemas.microsoft.com/office/powerpoint/2010/main" val="13509737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CC28BD-DE82-4517-BD5A-3C236B60860D}"/>
              </a:ext>
            </a:extLst>
          </p:cNvPr>
          <p:cNvSpPr>
            <a:spLocks noGrp="1"/>
          </p:cNvSpPr>
          <p:nvPr>
            <p:ph type="title"/>
          </p:nvPr>
        </p:nvSpPr>
        <p:spPr/>
        <p:txBody>
          <a:bodyPr/>
          <a:lstStyle/>
          <a:p>
            <a:r>
              <a:rPr lang="it-IT" b="1" dirty="0">
                <a:solidFill>
                  <a:schemeClr val="accent3">
                    <a:lumMod val="50000"/>
                  </a:schemeClr>
                </a:solidFill>
                <a:highlight>
                  <a:srgbClr val="00FF00"/>
                </a:highlight>
              </a:rPr>
              <a:t>Corte Costituzionale</a:t>
            </a:r>
            <a:endParaRPr lang="it-IT" dirty="0"/>
          </a:p>
        </p:txBody>
      </p:sp>
      <p:sp>
        <p:nvSpPr>
          <p:cNvPr id="3" name="Segnaposto contenuto 2">
            <a:extLst>
              <a:ext uri="{FF2B5EF4-FFF2-40B4-BE49-F238E27FC236}">
                <a16:creationId xmlns:a16="http://schemas.microsoft.com/office/drawing/2014/main" id="{7E3A101D-34C7-4B21-BDFD-150DD3314994}"/>
              </a:ext>
            </a:extLst>
          </p:cNvPr>
          <p:cNvSpPr>
            <a:spLocks noGrp="1"/>
          </p:cNvSpPr>
          <p:nvPr>
            <p:ph idx="1"/>
          </p:nvPr>
        </p:nvSpPr>
        <p:spPr/>
        <p:txBody>
          <a:bodyPr>
            <a:normAutofit lnSpcReduction="10000"/>
          </a:bodyPr>
          <a:lstStyle/>
          <a:p>
            <a:r>
              <a:rPr lang="it-IT" b="1" dirty="0"/>
              <a:t>Giudica su: </a:t>
            </a:r>
          </a:p>
          <a:p>
            <a:pPr marL="514350" indent="-514350">
              <a:buAutoNum type="alphaLcParenR"/>
            </a:pPr>
            <a:r>
              <a:rPr lang="it-IT" b="1" dirty="0">
                <a:solidFill>
                  <a:srgbClr val="FF0000"/>
                </a:solidFill>
              </a:rPr>
              <a:t>legittimità costituzionale </a:t>
            </a:r>
            <a:r>
              <a:rPr lang="it-IT" b="1" dirty="0"/>
              <a:t>(per via incidentale e per via principale per iniziativa del Governo o di una Regione)</a:t>
            </a:r>
          </a:p>
          <a:p>
            <a:pPr marL="514350" indent="-514350">
              <a:buAutoNum type="alphaLcParenR"/>
            </a:pPr>
            <a:r>
              <a:rPr lang="it-IT" b="1" dirty="0">
                <a:solidFill>
                  <a:srgbClr val="FF0000"/>
                </a:solidFill>
              </a:rPr>
              <a:t>conflitti di attribuzione tra: i) organi dello Stato; ii) Stato e Regioni; iii)  Regioni tra loro (può essere positivo o negativo)</a:t>
            </a:r>
          </a:p>
          <a:p>
            <a:pPr marL="514350" indent="-514350">
              <a:buAutoNum type="alphaLcParenR"/>
            </a:pPr>
            <a:r>
              <a:rPr lang="it-IT" b="1" dirty="0">
                <a:solidFill>
                  <a:srgbClr val="FF0000"/>
                </a:solidFill>
              </a:rPr>
              <a:t>accuse contro </a:t>
            </a:r>
            <a:r>
              <a:rPr lang="it-IT" b="1" dirty="0" err="1">
                <a:solidFill>
                  <a:srgbClr val="FF0000"/>
                </a:solidFill>
              </a:rPr>
              <a:t>PdR</a:t>
            </a:r>
            <a:endParaRPr lang="it-IT" b="1" dirty="0">
              <a:solidFill>
                <a:srgbClr val="FF0000"/>
              </a:solidFill>
            </a:endParaRPr>
          </a:p>
          <a:p>
            <a:pPr marL="514350" indent="-514350">
              <a:buAutoNum type="alphaLcParenR"/>
            </a:pPr>
            <a:r>
              <a:rPr lang="it-IT" b="1" dirty="0">
                <a:solidFill>
                  <a:srgbClr val="FF0000"/>
                </a:solidFill>
              </a:rPr>
              <a:t>ammissibilità dei referendum abrogativi</a:t>
            </a:r>
            <a:r>
              <a:rPr lang="it-IT" b="1" dirty="0"/>
              <a:t>.</a:t>
            </a:r>
          </a:p>
          <a:p>
            <a:endParaRPr lang="it-IT" dirty="0"/>
          </a:p>
        </p:txBody>
      </p:sp>
    </p:spTree>
    <p:extLst>
      <p:ext uri="{BB962C8B-B14F-4D97-AF65-F5344CB8AC3E}">
        <p14:creationId xmlns:p14="http://schemas.microsoft.com/office/powerpoint/2010/main" val="16484854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46E9CA-8A95-4553-81D5-97113B3CBB88}"/>
              </a:ext>
            </a:extLst>
          </p:cNvPr>
          <p:cNvSpPr>
            <a:spLocks noGrp="1"/>
          </p:cNvSpPr>
          <p:nvPr>
            <p:ph type="title"/>
          </p:nvPr>
        </p:nvSpPr>
        <p:spPr/>
        <p:txBody>
          <a:bodyPr/>
          <a:lstStyle/>
          <a:p>
            <a:r>
              <a:rPr lang="it-IT" b="1" dirty="0">
                <a:solidFill>
                  <a:schemeClr val="accent3">
                    <a:lumMod val="50000"/>
                  </a:schemeClr>
                </a:solidFill>
                <a:highlight>
                  <a:srgbClr val="00FF00"/>
                </a:highlight>
              </a:rPr>
              <a:t>Corte Costituzionale</a:t>
            </a:r>
            <a:endParaRPr lang="it-IT" dirty="0"/>
          </a:p>
        </p:txBody>
      </p:sp>
      <p:sp>
        <p:nvSpPr>
          <p:cNvPr id="3" name="Segnaposto contenuto 2">
            <a:extLst>
              <a:ext uri="{FF2B5EF4-FFF2-40B4-BE49-F238E27FC236}">
                <a16:creationId xmlns:a16="http://schemas.microsoft.com/office/drawing/2014/main" id="{492687CA-9A14-42B2-8631-78D80AA6C1FD}"/>
              </a:ext>
            </a:extLst>
          </p:cNvPr>
          <p:cNvSpPr>
            <a:spLocks noGrp="1"/>
          </p:cNvSpPr>
          <p:nvPr>
            <p:ph idx="1"/>
          </p:nvPr>
        </p:nvSpPr>
        <p:spPr/>
        <p:txBody>
          <a:bodyPr>
            <a:normAutofit fontScale="85000" lnSpcReduction="10000"/>
          </a:bodyPr>
          <a:lstStyle/>
          <a:p>
            <a:r>
              <a:rPr lang="it-IT" b="1" dirty="0"/>
              <a:t>Decide tramite:</a:t>
            </a:r>
          </a:p>
          <a:p>
            <a:r>
              <a:rPr lang="it-IT" b="1" i="0" dirty="0">
                <a:solidFill>
                  <a:srgbClr val="202122"/>
                </a:solidFill>
                <a:effectLst/>
                <a:highlight>
                  <a:srgbClr val="FFFF00"/>
                </a:highlight>
                <a:latin typeface="Arial" panose="020B0604020202020204" pitchFamily="34" charset="0"/>
              </a:rPr>
              <a:t>sentenze (decisioni di merito)</a:t>
            </a:r>
          </a:p>
          <a:p>
            <a:r>
              <a:rPr lang="it-IT" b="1" i="0" dirty="0">
                <a:solidFill>
                  <a:srgbClr val="202122"/>
                </a:solidFill>
                <a:effectLst/>
                <a:highlight>
                  <a:srgbClr val="FFFF00"/>
                </a:highlight>
                <a:latin typeface="Arial" panose="020B0604020202020204" pitchFamily="34" charset="0"/>
              </a:rPr>
              <a:t>ordinanze (decisioni processuali),</a:t>
            </a:r>
          </a:p>
          <a:p>
            <a:r>
              <a:rPr lang="it-IT" b="1" i="0" dirty="0">
                <a:solidFill>
                  <a:srgbClr val="202122"/>
                </a:solidFill>
                <a:effectLst/>
                <a:highlight>
                  <a:srgbClr val="FFFF00"/>
                </a:highlight>
                <a:latin typeface="Arial" panose="020B0604020202020204" pitchFamily="34" charset="0"/>
              </a:rPr>
              <a:t>decreti (decisioni procedurali).</a:t>
            </a:r>
          </a:p>
          <a:p>
            <a:pPr marL="0" indent="0">
              <a:buNone/>
            </a:pPr>
            <a:endParaRPr lang="it-IT" b="1" i="0" dirty="0">
              <a:solidFill>
                <a:srgbClr val="202122"/>
              </a:solidFill>
              <a:effectLst/>
              <a:latin typeface="Arial" panose="020B0604020202020204" pitchFamily="34" charset="0"/>
            </a:endParaRPr>
          </a:p>
          <a:p>
            <a:pPr marL="0" indent="0">
              <a:buNone/>
            </a:pPr>
            <a:r>
              <a:rPr lang="it-IT" b="1" i="0" dirty="0">
                <a:solidFill>
                  <a:srgbClr val="202122"/>
                </a:solidFill>
                <a:effectLst/>
                <a:latin typeface="Arial" panose="020B0604020202020204" pitchFamily="34" charset="0"/>
              </a:rPr>
              <a:t>Posta la modesta rilevanza esterna dei decreti, si può quindi affermare che le pronunce della Corte si possano distinguere in due categorie: </a:t>
            </a:r>
            <a:r>
              <a:rPr lang="it-IT" b="1" i="0" dirty="0">
                <a:solidFill>
                  <a:srgbClr val="202122"/>
                </a:solidFill>
                <a:effectLst/>
                <a:highlight>
                  <a:srgbClr val="FFFF00"/>
                </a:highlight>
                <a:latin typeface="Arial" panose="020B0604020202020204" pitchFamily="34" charset="0"/>
              </a:rPr>
              <a:t>le sentenze di accoglimento e le decisioni di rigetto (siano esse di merito o processuali).</a:t>
            </a:r>
            <a:endParaRPr lang="it-IT" b="1" dirty="0">
              <a:highlight>
                <a:srgbClr val="FFFF00"/>
              </a:highlight>
            </a:endParaRPr>
          </a:p>
        </p:txBody>
      </p:sp>
    </p:spTree>
    <p:extLst>
      <p:ext uri="{BB962C8B-B14F-4D97-AF65-F5344CB8AC3E}">
        <p14:creationId xmlns:p14="http://schemas.microsoft.com/office/powerpoint/2010/main" val="352457462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CA82B2-AB9A-4678-889C-9A7760BBE6E8}"/>
              </a:ext>
            </a:extLst>
          </p:cNvPr>
          <p:cNvSpPr>
            <a:spLocks noGrp="1"/>
          </p:cNvSpPr>
          <p:nvPr>
            <p:ph type="title"/>
          </p:nvPr>
        </p:nvSpPr>
        <p:spPr/>
        <p:txBody>
          <a:bodyPr/>
          <a:lstStyle/>
          <a:p>
            <a:r>
              <a:rPr lang="it-IT" b="1" dirty="0">
                <a:solidFill>
                  <a:schemeClr val="accent3">
                    <a:lumMod val="50000"/>
                  </a:schemeClr>
                </a:solidFill>
                <a:highlight>
                  <a:srgbClr val="00FF00"/>
                </a:highlight>
              </a:rPr>
              <a:t>Corte Costituzionale</a:t>
            </a:r>
            <a:endParaRPr lang="it-IT" dirty="0"/>
          </a:p>
        </p:txBody>
      </p:sp>
      <p:sp>
        <p:nvSpPr>
          <p:cNvPr id="3" name="Segnaposto contenuto 2">
            <a:extLst>
              <a:ext uri="{FF2B5EF4-FFF2-40B4-BE49-F238E27FC236}">
                <a16:creationId xmlns:a16="http://schemas.microsoft.com/office/drawing/2014/main" id="{A19AC197-7A8F-44FE-9DCB-4D2F38111B38}"/>
              </a:ext>
            </a:extLst>
          </p:cNvPr>
          <p:cNvSpPr>
            <a:spLocks noGrp="1"/>
          </p:cNvSpPr>
          <p:nvPr>
            <p:ph idx="1"/>
          </p:nvPr>
        </p:nvSpPr>
        <p:spPr/>
        <p:txBody>
          <a:bodyPr>
            <a:normAutofit/>
          </a:bodyPr>
          <a:lstStyle/>
          <a:p>
            <a:pPr marL="0" indent="0" algn="just">
              <a:buNone/>
            </a:pPr>
            <a:r>
              <a:rPr lang="it-IT" b="1" i="0" dirty="0">
                <a:solidFill>
                  <a:srgbClr val="202122"/>
                </a:solidFill>
                <a:effectLst/>
                <a:latin typeface="Arial" panose="020B0604020202020204" pitchFamily="34" charset="0"/>
              </a:rPr>
              <a:t>Per quanto riguarda le </a:t>
            </a:r>
            <a:r>
              <a:rPr lang="it-IT" b="1" i="0" dirty="0">
                <a:solidFill>
                  <a:srgbClr val="202122"/>
                </a:solidFill>
                <a:effectLst/>
                <a:highlight>
                  <a:srgbClr val="FFFF00"/>
                </a:highlight>
                <a:latin typeface="Arial" panose="020B0604020202020204" pitchFamily="34" charset="0"/>
              </a:rPr>
              <a:t>"decisioni processuali"</a:t>
            </a:r>
            <a:r>
              <a:rPr lang="it-IT" b="1" i="0" dirty="0">
                <a:solidFill>
                  <a:srgbClr val="202122"/>
                </a:solidFill>
                <a:effectLst/>
                <a:latin typeface="Arial" panose="020B0604020202020204" pitchFamily="34" charset="0"/>
              </a:rPr>
              <a:t>, esse si basano su considerazioni che </a:t>
            </a:r>
            <a:r>
              <a:rPr lang="it-IT" b="1" i="0" dirty="0">
                <a:solidFill>
                  <a:srgbClr val="202122"/>
                </a:solidFill>
                <a:effectLst/>
                <a:highlight>
                  <a:srgbClr val="FFFF00"/>
                </a:highlight>
                <a:latin typeface="Arial" panose="020B0604020202020204" pitchFamily="34" charset="0"/>
              </a:rPr>
              <a:t>non consentono di passare all'esame del merito </a:t>
            </a:r>
            <a:r>
              <a:rPr lang="it-IT" b="1" i="0" dirty="0">
                <a:solidFill>
                  <a:srgbClr val="202122"/>
                </a:solidFill>
                <a:effectLst/>
                <a:latin typeface="Arial" panose="020B0604020202020204" pitchFamily="34" charset="0"/>
              </a:rPr>
              <a:t>della questione di legittimità costituzionale. Possono assumere la forma delle </a:t>
            </a:r>
            <a:r>
              <a:rPr lang="it-IT" b="1" i="0" dirty="0">
                <a:solidFill>
                  <a:srgbClr val="202122"/>
                </a:solidFill>
                <a:effectLst/>
                <a:highlight>
                  <a:srgbClr val="FFFF00"/>
                </a:highlight>
                <a:latin typeface="Arial" panose="020B0604020202020204" pitchFamily="34" charset="0"/>
              </a:rPr>
              <a:t>sentenze o delle ordinanze,</a:t>
            </a:r>
            <a:r>
              <a:rPr lang="it-IT" b="1" i="0" dirty="0">
                <a:solidFill>
                  <a:srgbClr val="202122"/>
                </a:solidFill>
                <a:effectLst/>
                <a:latin typeface="Arial" panose="020B0604020202020204" pitchFamily="34" charset="0"/>
              </a:rPr>
              <a:t> non avendo rilievo la forma quanto il motivo che sta alla base della decisione.</a:t>
            </a:r>
            <a:endParaRPr lang="it-IT" b="1" dirty="0"/>
          </a:p>
        </p:txBody>
      </p:sp>
    </p:spTree>
    <p:extLst>
      <p:ext uri="{BB962C8B-B14F-4D97-AF65-F5344CB8AC3E}">
        <p14:creationId xmlns:p14="http://schemas.microsoft.com/office/powerpoint/2010/main" val="221308709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256C60-2D00-4113-B38F-BAC8422D0658}"/>
              </a:ext>
            </a:extLst>
          </p:cNvPr>
          <p:cNvSpPr>
            <a:spLocks noGrp="1"/>
          </p:cNvSpPr>
          <p:nvPr>
            <p:ph type="title"/>
          </p:nvPr>
        </p:nvSpPr>
        <p:spPr>
          <a:xfrm>
            <a:off x="457200" y="274638"/>
            <a:ext cx="8229600" cy="778098"/>
          </a:xfrm>
        </p:spPr>
        <p:txBody>
          <a:bodyPr>
            <a:normAutofit/>
          </a:bodyPr>
          <a:lstStyle/>
          <a:p>
            <a:r>
              <a:rPr lang="it-IT" sz="4000" b="1" dirty="0">
                <a:solidFill>
                  <a:schemeClr val="accent3">
                    <a:lumMod val="50000"/>
                  </a:schemeClr>
                </a:solidFill>
                <a:highlight>
                  <a:srgbClr val="00FF00"/>
                </a:highlight>
              </a:rPr>
              <a:t>Corte Costituzionale</a:t>
            </a:r>
            <a:endParaRPr lang="it-IT" sz="4000" dirty="0"/>
          </a:p>
        </p:txBody>
      </p:sp>
      <p:sp>
        <p:nvSpPr>
          <p:cNvPr id="3" name="Segnaposto contenuto 2">
            <a:extLst>
              <a:ext uri="{FF2B5EF4-FFF2-40B4-BE49-F238E27FC236}">
                <a16:creationId xmlns:a16="http://schemas.microsoft.com/office/drawing/2014/main" id="{01202816-6E6F-4E9F-9F6C-98F38B50377B}"/>
              </a:ext>
            </a:extLst>
          </p:cNvPr>
          <p:cNvSpPr>
            <a:spLocks noGrp="1"/>
          </p:cNvSpPr>
          <p:nvPr>
            <p:ph idx="1"/>
          </p:nvPr>
        </p:nvSpPr>
        <p:spPr>
          <a:xfrm>
            <a:off x="457200" y="1052736"/>
            <a:ext cx="8229600" cy="5530626"/>
          </a:xfrm>
        </p:spPr>
        <p:txBody>
          <a:bodyPr>
            <a:normAutofit fontScale="40000" lnSpcReduction="20000"/>
          </a:bodyPr>
          <a:lstStyle/>
          <a:p>
            <a:pPr marL="0" indent="0" algn="ctr">
              <a:buNone/>
            </a:pPr>
            <a:r>
              <a:rPr lang="it-IT" sz="6000" b="1" dirty="0">
                <a:highlight>
                  <a:srgbClr val="FFFF00"/>
                </a:highlight>
              </a:rPr>
              <a:t>Le sentenze</a:t>
            </a:r>
          </a:p>
          <a:p>
            <a:pPr algn="ctr"/>
            <a:endParaRPr lang="it-IT" sz="4600" dirty="0">
              <a:highlight>
                <a:srgbClr val="FFFF00"/>
              </a:highlight>
            </a:endParaRPr>
          </a:p>
          <a:p>
            <a:pPr algn="l"/>
            <a:r>
              <a:rPr lang="it-IT" sz="5900" b="1" dirty="0">
                <a:solidFill>
                  <a:srgbClr val="202122"/>
                </a:solidFill>
                <a:highlight>
                  <a:srgbClr val="FFFF00"/>
                </a:highlight>
                <a:latin typeface="Arial" panose="020B0604020202020204" pitchFamily="34" charset="0"/>
              </a:rPr>
              <a:t>S</a:t>
            </a:r>
            <a:r>
              <a:rPr lang="it-IT" sz="5900" b="1" i="0" dirty="0">
                <a:solidFill>
                  <a:srgbClr val="202122"/>
                </a:solidFill>
                <a:effectLst/>
                <a:highlight>
                  <a:srgbClr val="FFFF00"/>
                </a:highlight>
                <a:latin typeface="Arial" panose="020B0604020202020204" pitchFamily="34" charset="0"/>
              </a:rPr>
              <a:t>entenze di accoglimento</a:t>
            </a:r>
            <a:r>
              <a:rPr lang="it-IT" sz="5900" b="1" i="0" dirty="0">
                <a:solidFill>
                  <a:srgbClr val="202122"/>
                </a:solidFill>
                <a:effectLst/>
                <a:latin typeface="Arial" panose="020B0604020202020204" pitchFamily="34" charset="0"/>
              </a:rPr>
              <a:t>: la Corte si pronuncia sia sulla questione sia sulla legge</a:t>
            </a:r>
          </a:p>
          <a:p>
            <a:pPr marL="0" indent="0" algn="l">
              <a:buNone/>
            </a:pPr>
            <a:endParaRPr lang="it-IT" sz="5900" b="1" i="0" dirty="0">
              <a:solidFill>
                <a:srgbClr val="202122"/>
              </a:solidFill>
              <a:effectLst/>
              <a:latin typeface="Arial" panose="020B0604020202020204" pitchFamily="34" charset="0"/>
            </a:endParaRPr>
          </a:p>
          <a:p>
            <a:pPr algn="just"/>
            <a:r>
              <a:rPr lang="it-IT" sz="5900" b="1" dirty="0">
                <a:solidFill>
                  <a:srgbClr val="202122"/>
                </a:solidFill>
                <a:highlight>
                  <a:srgbClr val="FFFF00"/>
                </a:highlight>
                <a:latin typeface="Arial" panose="020B0604020202020204" pitchFamily="34" charset="0"/>
              </a:rPr>
              <a:t>D</a:t>
            </a:r>
            <a:r>
              <a:rPr lang="it-IT" sz="5900" b="1" i="0" dirty="0">
                <a:solidFill>
                  <a:srgbClr val="202122"/>
                </a:solidFill>
                <a:effectLst/>
                <a:highlight>
                  <a:srgbClr val="FFFF00"/>
                </a:highlight>
                <a:latin typeface="Arial" panose="020B0604020202020204" pitchFamily="34" charset="0"/>
              </a:rPr>
              <a:t>ecisioni di rigetto</a:t>
            </a:r>
            <a:r>
              <a:rPr lang="it-IT" sz="5900" b="1" i="0" dirty="0">
                <a:solidFill>
                  <a:srgbClr val="202122"/>
                </a:solidFill>
                <a:effectLst/>
                <a:latin typeface="Arial" panose="020B0604020202020204" pitchFamily="34" charset="0"/>
              </a:rPr>
              <a:t>: la Corte si pronuncia solo sulla questione, in quanto non spetta ad Essa un generale potere di esternazione della costituzionalità o incostituzionalità delle leggi, ma solo un potere repressivo dell'incostituzionalità</a:t>
            </a:r>
          </a:p>
          <a:p>
            <a:pPr marL="0" indent="0" algn="just">
              <a:buNone/>
            </a:pPr>
            <a:endParaRPr lang="it-IT" sz="5900" b="1" i="0" dirty="0">
              <a:solidFill>
                <a:srgbClr val="202122"/>
              </a:solidFill>
              <a:effectLst/>
              <a:latin typeface="Arial" panose="020B0604020202020204" pitchFamily="34" charset="0"/>
            </a:endParaRPr>
          </a:p>
          <a:p>
            <a:pPr algn="just"/>
            <a:r>
              <a:rPr lang="it-IT" sz="5900" b="1" dirty="0">
                <a:solidFill>
                  <a:srgbClr val="202122"/>
                </a:solidFill>
                <a:latin typeface="Arial" panose="020B0604020202020204" pitchFamily="34" charset="0"/>
              </a:rPr>
              <a:t>La </a:t>
            </a:r>
            <a:r>
              <a:rPr lang="it-IT" sz="5900" b="1" i="0" dirty="0">
                <a:solidFill>
                  <a:srgbClr val="202122"/>
                </a:solidFill>
                <a:effectLst/>
                <a:highlight>
                  <a:srgbClr val="FFFF00"/>
                </a:highlight>
                <a:latin typeface="Arial" panose="020B0604020202020204" pitchFamily="34" charset="0"/>
              </a:rPr>
              <a:t>pronuncia di rigetto è costitutiva</a:t>
            </a:r>
            <a:r>
              <a:rPr lang="it-IT" sz="5900" b="1" i="0" dirty="0">
                <a:solidFill>
                  <a:srgbClr val="202122"/>
                </a:solidFill>
                <a:effectLst/>
                <a:latin typeface="Arial" panose="020B0604020202020204" pitchFamily="34" charset="0"/>
              </a:rPr>
              <a:t>, ed ha efficacia </a:t>
            </a:r>
            <a:r>
              <a:rPr lang="it-IT" sz="5900" b="1" i="1" dirty="0">
                <a:solidFill>
                  <a:srgbClr val="202122"/>
                </a:solidFill>
                <a:effectLst/>
                <a:highlight>
                  <a:srgbClr val="FFFF00"/>
                </a:highlight>
                <a:latin typeface="Arial" panose="020B0604020202020204" pitchFamily="34" charset="0"/>
              </a:rPr>
              <a:t>ex nunc</a:t>
            </a:r>
            <a:r>
              <a:rPr lang="it-IT" sz="5900" b="1" i="0" dirty="0">
                <a:solidFill>
                  <a:srgbClr val="202122"/>
                </a:solidFill>
                <a:effectLst/>
                <a:latin typeface="Arial" panose="020B0604020202020204" pitchFamily="34" charset="0"/>
              </a:rPr>
              <a:t>, mentre la </a:t>
            </a:r>
            <a:r>
              <a:rPr lang="it-IT" sz="5900" b="1" i="0" dirty="0">
                <a:solidFill>
                  <a:srgbClr val="202122"/>
                </a:solidFill>
                <a:effectLst/>
                <a:highlight>
                  <a:srgbClr val="FFFF00"/>
                </a:highlight>
                <a:latin typeface="Arial" panose="020B0604020202020204" pitchFamily="34" charset="0"/>
              </a:rPr>
              <a:t>sentenza di accoglimento è dichiarativa </a:t>
            </a:r>
            <a:r>
              <a:rPr lang="it-IT" sz="5900" b="1" i="0" dirty="0">
                <a:solidFill>
                  <a:srgbClr val="202122"/>
                </a:solidFill>
                <a:effectLst/>
                <a:latin typeface="Arial" panose="020B0604020202020204" pitchFamily="34" charset="0"/>
              </a:rPr>
              <a:t>ed ha ha  solitamente effetti </a:t>
            </a:r>
            <a:r>
              <a:rPr lang="it-IT" sz="5900" b="1" i="1" dirty="0">
                <a:solidFill>
                  <a:srgbClr val="202122"/>
                </a:solidFill>
                <a:effectLst/>
                <a:highlight>
                  <a:srgbClr val="FFFF00"/>
                </a:highlight>
                <a:latin typeface="Arial" panose="020B0604020202020204" pitchFamily="34" charset="0"/>
              </a:rPr>
              <a:t>ex </a:t>
            </a:r>
            <a:r>
              <a:rPr lang="it-IT" sz="5900" b="1" i="1" dirty="0" err="1">
                <a:solidFill>
                  <a:srgbClr val="202122"/>
                </a:solidFill>
                <a:effectLst/>
                <a:highlight>
                  <a:srgbClr val="FFFF00"/>
                </a:highlight>
                <a:latin typeface="Arial" panose="020B0604020202020204" pitchFamily="34" charset="0"/>
              </a:rPr>
              <a:t>tunc</a:t>
            </a:r>
            <a:r>
              <a:rPr lang="it-IT" sz="5900" b="1" i="0" dirty="0">
                <a:solidFill>
                  <a:srgbClr val="202122"/>
                </a:solidFill>
                <a:effectLst/>
                <a:latin typeface="Arial" panose="020B0604020202020204" pitchFamily="34" charset="0"/>
              </a:rPr>
              <a:t>, che arretrano solo di fronte ai rapporti giuridici esauriti (con la rilevante eccezione del giudicato penale).</a:t>
            </a:r>
          </a:p>
          <a:p>
            <a:endParaRPr lang="it-IT" dirty="0"/>
          </a:p>
        </p:txBody>
      </p:sp>
    </p:spTree>
    <p:extLst>
      <p:ext uri="{BB962C8B-B14F-4D97-AF65-F5344CB8AC3E}">
        <p14:creationId xmlns:p14="http://schemas.microsoft.com/office/powerpoint/2010/main" val="62511138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60C474-0AC5-4BCA-BBC3-38781B3EE46D}"/>
              </a:ext>
            </a:extLst>
          </p:cNvPr>
          <p:cNvSpPr>
            <a:spLocks noGrp="1"/>
          </p:cNvSpPr>
          <p:nvPr>
            <p:ph type="title"/>
          </p:nvPr>
        </p:nvSpPr>
        <p:spPr/>
        <p:txBody>
          <a:bodyPr/>
          <a:lstStyle/>
          <a:p>
            <a:r>
              <a:rPr lang="it-IT" sz="4400" b="1" dirty="0">
                <a:solidFill>
                  <a:schemeClr val="accent3">
                    <a:lumMod val="50000"/>
                  </a:schemeClr>
                </a:solidFill>
                <a:highlight>
                  <a:srgbClr val="00FF00"/>
                </a:highlight>
              </a:rPr>
              <a:t>Corte Costituzionale</a:t>
            </a:r>
            <a:endParaRPr lang="it-IT" dirty="0"/>
          </a:p>
        </p:txBody>
      </p:sp>
      <p:sp>
        <p:nvSpPr>
          <p:cNvPr id="3" name="Segnaposto contenuto 2">
            <a:extLst>
              <a:ext uri="{FF2B5EF4-FFF2-40B4-BE49-F238E27FC236}">
                <a16:creationId xmlns:a16="http://schemas.microsoft.com/office/drawing/2014/main" id="{93799C70-109C-4F60-A118-85CA17FB600D}"/>
              </a:ext>
            </a:extLst>
          </p:cNvPr>
          <p:cNvSpPr>
            <a:spLocks noGrp="1"/>
          </p:cNvSpPr>
          <p:nvPr>
            <p:ph idx="1"/>
          </p:nvPr>
        </p:nvSpPr>
        <p:spPr/>
        <p:txBody>
          <a:bodyPr>
            <a:normAutofit/>
          </a:bodyPr>
          <a:lstStyle/>
          <a:p>
            <a:pPr marL="0" indent="0" algn="ctr">
              <a:buNone/>
            </a:pPr>
            <a:r>
              <a:rPr lang="it-IT" b="1" dirty="0">
                <a:highlight>
                  <a:srgbClr val="FFFF00"/>
                </a:highlight>
              </a:rPr>
              <a:t>Tipologia di decisioni </a:t>
            </a:r>
          </a:p>
          <a:p>
            <a:r>
              <a:rPr lang="it-IT" b="1" dirty="0">
                <a:solidFill>
                  <a:schemeClr val="tx2"/>
                </a:solidFill>
              </a:rPr>
              <a:t>Decisioni interpretative</a:t>
            </a:r>
          </a:p>
          <a:p>
            <a:pPr marL="0" indent="0">
              <a:buNone/>
            </a:pPr>
            <a:endParaRPr lang="it-IT" b="1" dirty="0"/>
          </a:p>
          <a:p>
            <a:pPr marL="514350" indent="-514350">
              <a:buAutoNum type="alphaLcParenR"/>
            </a:pPr>
            <a:r>
              <a:rPr lang="it-IT" b="1" dirty="0">
                <a:highlight>
                  <a:srgbClr val="FFFF00"/>
                </a:highlight>
              </a:rPr>
              <a:t>Correttive</a:t>
            </a:r>
            <a:r>
              <a:rPr lang="it-IT" b="1" dirty="0"/>
              <a:t>: corregge l’interpretazione del giudice, che si discosta dal «diritto vivente»</a:t>
            </a:r>
          </a:p>
          <a:p>
            <a:pPr marL="514350" indent="-514350">
              <a:buAutoNum type="alphaLcParenR"/>
            </a:pPr>
            <a:r>
              <a:rPr lang="it-IT" b="1" dirty="0" err="1">
                <a:highlight>
                  <a:srgbClr val="FFFF00"/>
                </a:highlight>
              </a:rPr>
              <a:t>Adeguatrici</a:t>
            </a:r>
            <a:r>
              <a:rPr lang="it-IT" b="1" dirty="0">
                <a:highlight>
                  <a:srgbClr val="FFFF00"/>
                </a:highlight>
              </a:rPr>
              <a:t>:</a:t>
            </a:r>
            <a:r>
              <a:rPr lang="it-IT" b="1" dirty="0"/>
              <a:t> individuazione di interpretazione diversa, ma conforme alla Costituzione</a:t>
            </a:r>
          </a:p>
          <a:p>
            <a:pPr marL="0" indent="0">
              <a:buNone/>
            </a:pPr>
            <a:endParaRPr lang="it-IT" b="1" dirty="0"/>
          </a:p>
        </p:txBody>
      </p:sp>
    </p:spTree>
    <p:extLst>
      <p:ext uri="{BB962C8B-B14F-4D97-AF65-F5344CB8AC3E}">
        <p14:creationId xmlns:p14="http://schemas.microsoft.com/office/powerpoint/2010/main" val="325861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68F81A-FAFB-4EAF-B8A2-A6F5673F413D}"/>
              </a:ext>
            </a:extLst>
          </p:cNvPr>
          <p:cNvSpPr>
            <a:spLocks noGrp="1"/>
          </p:cNvSpPr>
          <p:nvPr>
            <p:ph type="title"/>
          </p:nvPr>
        </p:nvSpPr>
        <p:spPr/>
        <p:txBody>
          <a:bodyPr/>
          <a:lstStyle/>
          <a:p>
            <a:r>
              <a:rPr lang="it-IT" b="1" dirty="0">
                <a:highlight>
                  <a:srgbClr val="00FFFF"/>
                </a:highlight>
              </a:rPr>
              <a:t>Il popolo e la cittadinanza</a:t>
            </a:r>
          </a:p>
        </p:txBody>
      </p:sp>
      <p:sp>
        <p:nvSpPr>
          <p:cNvPr id="3" name="Segnaposto contenuto 2">
            <a:extLst>
              <a:ext uri="{FF2B5EF4-FFF2-40B4-BE49-F238E27FC236}">
                <a16:creationId xmlns:a16="http://schemas.microsoft.com/office/drawing/2014/main" id="{ED84E730-28CE-45A2-964D-A74C924C4680}"/>
              </a:ext>
            </a:extLst>
          </p:cNvPr>
          <p:cNvSpPr>
            <a:spLocks noGrp="1"/>
          </p:cNvSpPr>
          <p:nvPr>
            <p:ph idx="1"/>
          </p:nvPr>
        </p:nvSpPr>
        <p:spPr/>
        <p:txBody>
          <a:bodyPr/>
          <a:lstStyle/>
          <a:p>
            <a:r>
              <a:rPr lang="it-IT" b="1" dirty="0"/>
              <a:t>Popolo è la </a:t>
            </a:r>
            <a:r>
              <a:rPr lang="it-IT" b="1" dirty="0">
                <a:highlight>
                  <a:srgbClr val="00FF00"/>
                </a:highlight>
              </a:rPr>
              <a:t>comunità </a:t>
            </a:r>
            <a:r>
              <a:rPr lang="it-IT" b="1" dirty="0"/>
              <a:t>di individui ai quali l’ordinamento giuridico statale attribuisce lo status di </a:t>
            </a:r>
            <a:r>
              <a:rPr lang="it-IT" b="1" dirty="0">
                <a:highlight>
                  <a:srgbClr val="00FF00"/>
                </a:highlight>
              </a:rPr>
              <a:t>cittadino</a:t>
            </a:r>
            <a:r>
              <a:rPr lang="it-IT" b="1" dirty="0"/>
              <a:t>.</a:t>
            </a:r>
          </a:p>
          <a:p>
            <a:r>
              <a:rPr lang="it-IT" b="1" u="sng" dirty="0">
                <a:highlight>
                  <a:srgbClr val="FFFF00"/>
                </a:highlight>
              </a:rPr>
              <a:t>Criteri per individuare il popolo:</a:t>
            </a:r>
          </a:p>
          <a:p>
            <a:pPr>
              <a:buFontTx/>
              <a:buChar char="-"/>
            </a:pPr>
            <a:r>
              <a:rPr lang="it-IT" b="1" dirty="0">
                <a:highlight>
                  <a:srgbClr val="FFFF00"/>
                </a:highlight>
              </a:rPr>
              <a:t>Sudditanza</a:t>
            </a:r>
            <a:r>
              <a:rPr lang="it-IT" b="1" dirty="0"/>
              <a:t>: sottoposizione dell’individuo all’ordinamento statale</a:t>
            </a:r>
          </a:p>
          <a:p>
            <a:pPr>
              <a:buFontTx/>
              <a:buChar char="-"/>
            </a:pPr>
            <a:r>
              <a:rPr lang="it-IT" b="1" dirty="0">
                <a:highlight>
                  <a:srgbClr val="FFFF00"/>
                </a:highlight>
              </a:rPr>
              <a:t>Cittadinanza</a:t>
            </a:r>
            <a:r>
              <a:rPr lang="it-IT" b="1" dirty="0"/>
              <a:t>: rapporto stabile Stato-individuo.</a:t>
            </a:r>
          </a:p>
        </p:txBody>
      </p:sp>
    </p:spTree>
    <p:extLst>
      <p:ext uri="{BB962C8B-B14F-4D97-AF65-F5344CB8AC3E}">
        <p14:creationId xmlns:p14="http://schemas.microsoft.com/office/powerpoint/2010/main" val="319154045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F00BD8-5C02-42A1-80C6-B90FF1CB7ACE}"/>
              </a:ext>
            </a:extLst>
          </p:cNvPr>
          <p:cNvSpPr>
            <a:spLocks noGrp="1"/>
          </p:cNvSpPr>
          <p:nvPr>
            <p:ph type="title"/>
          </p:nvPr>
        </p:nvSpPr>
        <p:spPr>
          <a:xfrm>
            <a:off x="457200" y="274638"/>
            <a:ext cx="8229600" cy="634082"/>
          </a:xfrm>
        </p:spPr>
        <p:txBody>
          <a:bodyPr>
            <a:normAutofit fontScale="90000"/>
          </a:bodyPr>
          <a:lstStyle/>
          <a:p>
            <a:r>
              <a:rPr lang="it-IT" sz="4000" b="1" dirty="0">
                <a:solidFill>
                  <a:schemeClr val="accent3">
                    <a:lumMod val="50000"/>
                  </a:schemeClr>
                </a:solidFill>
                <a:highlight>
                  <a:srgbClr val="00FF00"/>
                </a:highlight>
              </a:rPr>
              <a:t>Corte Costituzionale</a:t>
            </a:r>
            <a:endParaRPr lang="it-IT" sz="4000" dirty="0"/>
          </a:p>
        </p:txBody>
      </p:sp>
      <p:sp>
        <p:nvSpPr>
          <p:cNvPr id="3" name="Segnaposto contenuto 2">
            <a:extLst>
              <a:ext uri="{FF2B5EF4-FFF2-40B4-BE49-F238E27FC236}">
                <a16:creationId xmlns:a16="http://schemas.microsoft.com/office/drawing/2014/main" id="{2AAA1D0F-E9D4-4A92-8AF2-7D514AFA3490}"/>
              </a:ext>
            </a:extLst>
          </p:cNvPr>
          <p:cNvSpPr>
            <a:spLocks noGrp="1"/>
          </p:cNvSpPr>
          <p:nvPr>
            <p:ph idx="1"/>
          </p:nvPr>
        </p:nvSpPr>
        <p:spPr>
          <a:xfrm>
            <a:off x="457200" y="980728"/>
            <a:ext cx="8229600" cy="5602634"/>
          </a:xfrm>
        </p:spPr>
        <p:txBody>
          <a:bodyPr>
            <a:normAutofit/>
          </a:bodyPr>
          <a:lstStyle/>
          <a:p>
            <a:pPr marL="0" indent="0" algn="ctr">
              <a:buNone/>
            </a:pPr>
            <a:r>
              <a:rPr lang="it-IT" b="1" dirty="0">
                <a:highlight>
                  <a:srgbClr val="FFFF00"/>
                </a:highlight>
              </a:rPr>
              <a:t>Tipologia di decisioni </a:t>
            </a:r>
          </a:p>
          <a:p>
            <a:pPr marL="0" indent="0" algn="ctr">
              <a:buNone/>
            </a:pPr>
            <a:endParaRPr lang="it-IT" b="1" dirty="0">
              <a:highlight>
                <a:srgbClr val="FFFF00"/>
              </a:highlight>
            </a:endParaRPr>
          </a:p>
          <a:p>
            <a:pPr algn="just"/>
            <a:r>
              <a:rPr lang="it-IT" b="1" i="0" dirty="0">
                <a:solidFill>
                  <a:srgbClr val="202122"/>
                </a:solidFill>
                <a:effectLst/>
                <a:latin typeface="Arial" panose="020B0604020202020204" pitchFamily="34" charset="0"/>
              </a:rPr>
              <a:t>Le </a:t>
            </a:r>
            <a:r>
              <a:rPr lang="it-IT" b="1" i="0" dirty="0">
                <a:solidFill>
                  <a:srgbClr val="202122"/>
                </a:solidFill>
                <a:effectLst/>
                <a:highlight>
                  <a:srgbClr val="FFFF00"/>
                </a:highlight>
                <a:latin typeface="Arial" panose="020B0604020202020204" pitchFamily="34" charset="0"/>
              </a:rPr>
              <a:t>decisioni manipolative  </a:t>
            </a:r>
            <a:r>
              <a:rPr lang="it-IT" b="1" i="0" dirty="0">
                <a:solidFill>
                  <a:srgbClr val="202122"/>
                </a:solidFill>
                <a:effectLst/>
                <a:latin typeface="Arial" panose="020B0604020202020204" pitchFamily="34" charset="0"/>
              </a:rPr>
              <a:t>comportano un'alterazione del parametro (esteso anche all’interpretazione e </a:t>
            </a:r>
            <a:r>
              <a:rPr lang="it-IT" b="1" dirty="0">
                <a:solidFill>
                  <a:srgbClr val="202122"/>
                </a:solidFill>
                <a:latin typeface="Arial" panose="020B0604020202020204" pitchFamily="34" charset="0"/>
              </a:rPr>
              <a:t>al</a:t>
            </a:r>
            <a:r>
              <a:rPr lang="it-IT" b="1" i="0" dirty="0">
                <a:solidFill>
                  <a:srgbClr val="202122"/>
                </a:solidFill>
                <a:effectLst/>
                <a:latin typeface="Arial" panose="020B0604020202020204" pitchFamily="34" charset="0"/>
              </a:rPr>
              <a:t>l’applicazione) o di un testo di legge. </a:t>
            </a:r>
            <a:endParaRPr lang="it-IT" dirty="0"/>
          </a:p>
        </p:txBody>
      </p:sp>
    </p:spTree>
    <p:extLst>
      <p:ext uri="{BB962C8B-B14F-4D97-AF65-F5344CB8AC3E}">
        <p14:creationId xmlns:p14="http://schemas.microsoft.com/office/powerpoint/2010/main" val="169921564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501668-7195-4E93-B490-47450FF63BFD}"/>
              </a:ext>
            </a:extLst>
          </p:cNvPr>
          <p:cNvSpPr>
            <a:spLocks noGrp="1"/>
          </p:cNvSpPr>
          <p:nvPr>
            <p:ph type="title"/>
          </p:nvPr>
        </p:nvSpPr>
        <p:spPr>
          <a:xfrm>
            <a:off x="457200" y="274638"/>
            <a:ext cx="8229600" cy="778098"/>
          </a:xfrm>
        </p:spPr>
        <p:txBody>
          <a:bodyPr>
            <a:normAutofit/>
          </a:bodyPr>
          <a:lstStyle/>
          <a:p>
            <a:r>
              <a:rPr lang="it-IT" sz="3600" b="1" dirty="0">
                <a:highlight>
                  <a:srgbClr val="FFFF00"/>
                </a:highlight>
              </a:rPr>
              <a:t>Le decisioni manipolative</a:t>
            </a:r>
          </a:p>
        </p:txBody>
      </p:sp>
      <p:sp>
        <p:nvSpPr>
          <p:cNvPr id="3" name="Segnaposto contenuto 2">
            <a:extLst>
              <a:ext uri="{FF2B5EF4-FFF2-40B4-BE49-F238E27FC236}">
                <a16:creationId xmlns:a16="http://schemas.microsoft.com/office/drawing/2014/main" id="{9172BB37-8A2C-4B6C-9345-680B7A3C01B7}"/>
              </a:ext>
            </a:extLst>
          </p:cNvPr>
          <p:cNvSpPr>
            <a:spLocks noGrp="1"/>
          </p:cNvSpPr>
          <p:nvPr>
            <p:ph idx="1"/>
          </p:nvPr>
        </p:nvSpPr>
        <p:spPr>
          <a:xfrm>
            <a:off x="457200" y="836712"/>
            <a:ext cx="8229600" cy="5688632"/>
          </a:xfrm>
        </p:spPr>
        <p:txBody>
          <a:bodyPr>
            <a:normAutofit fontScale="47500" lnSpcReduction="20000"/>
          </a:bodyPr>
          <a:lstStyle/>
          <a:p>
            <a:pPr marL="0" indent="0" algn="l">
              <a:buNone/>
            </a:pPr>
            <a:endParaRPr lang="it-IT" sz="3800" b="1" i="0" dirty="0">
              <a:solidFill>
                <a:srgbClr val="202122"/>
              </a:solidFill>
              <a:effectLst/>
              <a:latin typeface="Arial" panose="020B0604020202020204" pitchFamily="34" charset="0"/>
            </a:endParaRPr>
          </a:p>
          <a:p>
            <a:pPr marL="514350" indent="-514350" algn="l">
              <a:buAutoNum type="alphaLcParenR"/>
            </a:pPr>
            <a:r>
              <a:rPr lang="it-IT" sz="5100" b="1" i="0" dirty="0">
                <a:solidFill>
                  <a:srgbClr val="202122"/>
                </a:solidFill>
                <a:effectLst/>
                <a:highlight>
                  <a:srgbClr val="FFFF00"/>
                </a:highlight>
                <a:latin typeface="Arial" panose="020B0604020202020204" pitchFamily="34" charset="0"/>
              </a:rPr>
              <a:t>riduttive</a:t>
            </a:r>
            <a:r>
              <a:rPr lang="it-IT" sz="5100" b="1" i="0" dirty="0">
                <a:solidFill>
                  <a:srgbClr val="202122"/>
                </a:solidFill>
                <a:effectLst/>
                <a:latin typeface="Arial" panose="020B0604020202020204" pitchFamily="34" charset="0"/>
              </a:rPr>
              <a:t>: quando espungono, a seconda dei casi, parte della norma oppure parte della disposizione.</a:t>
            </a:r>
          </a:p>
          <a:p>
            <a:pPr marL="0" indent="0" algn="l">
              <a:buNone/>
            </a:pPr>
            <a:endParaRPr lang="it-IT" sz="5100" b="1" i="0" dirty="0">
              <a:solidFill>
                <a:srgbClr val="202122"/>
              </a:solidFill>
              <a:effectLst/>
              <a:latin typeface="Arial" panose="020B0604020202020204" pitchFamily="34" charset="0"/>
            </a:endParaRPr>
          </a:p>
          <a:p>
            <a:pPr marL="0" indent="0" algn="just">
              <a:buNone/>
            </a:pPr>
            <a:r>
              <a:rPr lang="it-IT" sz="5100" b="1" i="0" dirty="0">
                <a:solidFill>
                  <a:srgbClr val="202122"/>
                </a:solidFill>
                <a:effectLst/>
                <a:latin typeface="Arial" panose="020B0604020202020204" pitchFamily="34" charset="0"/>
              </a:rPr>
              <a:t>b) </a:t>
            </a:r>
            <a:r>
              <a:rPr lang="it-IT" sz="5100" b="1" i="0" dirty="0">
                <a:solidFill>
                  <a:srgbClr val="202122"/>
                </a:solidFill>
                <a:effectLst/>
                <a:highlight>
                  <a:srgbClr val="FFFF00"/>
                </a:highlight>
                <a:latin typeface="Arial" panose="020B0604020202020204" pitchFamily="34" charset="0"/>
              </a:rPr>
              <a:t>additive</a:t>
            </a:r>
            <a:r>
              <a:rPr lang="it-IT" sz="5100" b="1" i="0" dirty="0">
                <a:solidFill>
                  <a:srgbClr val="202122"/>
                </a:solidFill>
                <a:effectLst/>
                <a:latin typeface="Arial" panose="020B0604020202020204" pitchFamily="34" charset="0"/>
              </a:rPr>
              <a:t>: quando aggiungono un contenuto normativo assente nella disposizione. Possono essere "</a:t>
            </a:r>
            <a:r>
              <a:rPr lang="it-IT" sz="5100" b="1" i="0" dirty="0">
                <a:solidFill>
                  <a:srgbClr val="202122"/>
                </a:solidFill>
                <a:effectLst/>
                <a:highlight>
                  <a:srgbClr val="FFFF00"/>
                </a:highlight>
                <a:latin typeface="Arial" panose="020B0604020202020204" pitchFamily="34" charset="0"/>
              </a:rPr>
              <a:t>additive di garanzia</a:t>
            </a:r>
            <a:r>
              <a:rPr lang="it-IT" sz="5100" b="1" i="0" dirty="0">
                <a:solidFill>
                  <a:srgbClr val="202122"/>
                </a:solidFill>
                <a:effectLst/>
                <a:latin typeface="Arial" panose="020B0604020202020204" pitchFamily="34" charset="0"/>
              </a:rPr>
              <a:t>" (o di prestazione) quando la pronuncia della Corte introduce una norma (il che avviene quando la pronuncia è «a rime obbligate», ossia quando la norma aggiunta dalla Corte è </a:t>
            </a:r>
            <a:r>
              <a:rPr lang="it-IT" sz="5100" b="1" i="0" dirty="0">
                <a:solidFill>
                  <a:srgbClr val="202122"/>
                </a:solidFill>
                <a:effectLst/>
                <a:highlight>
                  <a:srgbClr val="FFFF00"/>
                </a:highlight>
                <a:latin typeface="Arial" panose="020B0604020202020204" pitchFamily="34" charset="0"/>
              </a:rPr>
              <a:t>direttamente ricavabile </a:t>
            </a:r>
            <a:r>
              <a:rPr lang="it-IT" sz="5100" b="1" i="0" dirty="0">
                <a:solidFill>
                  <a:srgbClr val="202122"/>
                </a:solidFill>
                <a:effectLst/>
                <a:latin typeface="Arial" panose="020B0604020202020204" pitchFamily="34" charset="0"/>
              </a:rPr>
              <a:t>dal disposto costituzionale), oppure "</a:t>
            </a:r>
            <a:r>
              <a:rPr lang="it-IT" sz="5100" b="1" i="0" dirty="0">
                <a:solidFill>
                  <a:srgbClr val="202122"/>
                </a:solidFill>
                <a:effectLst/>
                <a:highlight>
                  <a:srgbClr val="FFFF00"/>
                </a:highlight>
                <a:latin typeface="Arial" panose="020B0604020202020204" pitchFamily="34" charset="0"/>
              </a:rPr>
              <a:t>additive di principio</a:t>
            </a:r>
            <a:r>
              <a:rPr lang="it-IT" sz="5100" b="1" i="0" dirty="0">
                <a:solidFill>
                  <a:srgbClr val="202122"/>
                </a:solidFill>
                <a:effectLst/>
                <a:latin typeface="Arial" panose="020B0604020202020204" pitchFamily="34" charset="0"/>
              </a:rPr>
              <a:t>", quando cioè la Corte si limita a indicare un principio, il quale può orientare l'attività interpretativa del giudice ovvero l'azione del legislatore.</a:t>
            </a:r>
          </a:p>
          <a:p>
            <a:pPr marL="0" indent="0" algn="just">
              <a:buNone/>
            </a:pPr>
            <a:endParaRPr lang="it-IT" sz="5100" b="1" i="0" dirty="0">
              <a:solidFill>
                <a:srgbClr val="202122"/>
              </a:solidFill>
              <a:effectLst/>
              <a:latin typeface="Arial" panose="020B0604020202020204" pitchFamily="34" charset="0"/>
            </a:endParaRPr>
          </a:p>
          <a:p>
            <a:pPr marL="0" indent="0">
              <a:buNone/>
            </a:pPr>
            <a:r>
              <a:rPr lang="it-IT" sz="5100" b="1" i="0" dirty="0">
                <a:solidFill>
                  <a:srgbClr val="202122"/>
                </a:solidFill>
                <a:effectLst/>
                <a:latin typeface="Arial" panose="020B0604020202020204" pitchFamily="34" charset="0"/>
              </a:rPr>
              <a:t>c) </a:t>
            </a:r>
            <a:r>
              <a:rPr lang="it-IT" sz="5100" b="1" i="0" dirty="0">
                <a:solidFill>
                  <a:srgbClr val="202122"/>
                </a:solidFill>
                <a:effectLst/>
                <a:highlight>
                  <a:srgbClr val="FFFF00"/>
                </a:highlight>
                <a:latin typeface="Arial" panose="020B0604020202020204" pitchFamily="34" charset="0"/>
              </a:rPr>
              <a:t>sostitutive</a:t>
            </a:r>
            <a:r>
              <a:rPr lang="it-IT" sz="5100" b="1" i="0" dirty="0">
                <a:solidFill>
                  <a:srgbClr val="202122"/>
                </a:solidFill>
                <a:effectLst/>
                <a:latin typeface="Arial" panose="020B0604020202020204" pitchFamily="34" charset="0"/>
              </a:rPr>
              <a:t>: quando una norma o una disposizione viene sostituita con altra norma o altra disposizione.</a:t>
            </a:r>
          </a:p>
          <a:p>
            <a:endParaRPr lang="it-IT" dirty="0"/>
          </a:p>
        </p:txBody>
      </p:sp>
    </p:spTree>
    <p:extLst>
      <p:ext uri="{BB962C8B-B14F-4D97-AF65-F5344CB8AC3E}">
        <p14:creationId xmlns:p14="http://schemas.microsoft.com/office/powerpoint/2010/main" val="66046334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545ADC-4092-4941-9B0A-89E3325B4693}"/>
              </a:ext>
            </a:extLst>
          </p:cNvPr>
          <p:cNvSpPr>
            <a:spLocks noGrp="1"/>
          </p:cNvSpPr>
          <p:nvPr>
            <p:ph type="title"/>
          </p:nvPr>
        </p:nvSpPr>
        <p:spPr/>
        <p:txBody>
          <a:bodyPr/>
          <a:lstStyle/>
          <a:p>
            <a:r>
              <a:rPr lang="it-IT" b="1" dirty="0">
                <a:solidFill>
                  <a:schemeClr val="bg2"/>
                </a:solidFill>
                <a:highlight>
                  <a:srgbClr val="000000"/>
                </a:highlight>
              </a:rPr>
              <a:t>Gli enti pubblici territoriali</a:t>
            </a:r>
          </a:p>
        </p:txBody>
      </p:sp>
      <p:sp>
        <p:nvSpPr>
          <p:cNvPr id="3" name="Segnaposto contenuto 2">
            <a:extLst>
              <a:ext uri="{FF2B5EF4-FFF2-40B4-BE49-F238E27FC236}">
                <a16:creationId xmlns:a16="http://schemas.microsoft.com/office/drawing/2014/main" id="{6A4EF8C0-EB5D-4516-AD0B-3D80D7D0AE16}"/>
              </a:ext>
            </a:extLst>
          </p:cNvPr>
          <p:cNvSpPr>
            <a:spLocks noGrp="1"/>
          </p:cNvSpPr>
          <p:nvPr>
            <p:ph idx="1"/>
          </p:nvPr>
        </p:nvSpPr>
        <p:spPr/>
        <p:txBody>
          <a:bodyPr>
            <a:normAutofit lnSpcReduction="10000"/>
          </a:bodyPr>
          <a:lstStyle/>
          <a:p>
            <a:pPr algn="just"/>
            <a:r>
              <a:rPr lang="it-IT" b="1" dirty="0"/>
              <a:t>Sono enti pubblici territoriali: </a:t>
            </a:r>
            <a:r>
              <a:rPr lang="it-IT" b="1" dirty="0">
                <a:highlight>
                  <a:srgbClr val="FFFF00"/>
                </a:highlight>
              </a:rPr>
              <a:t>Regioni, Province, Città metropolitane e Comuni</a:t>
            </a:r>
            <a:r>
              <a:rPr lang="it-IT" b="1" dirty="0"/>
              <a:t>.</a:t>
            </a:r>
          </a:p>
          <a:p>
            <a:pPr algn="just"/>
            <a:r>
              <a:rPr lang="it-IT" b="1" dirty="0"/>
              <a:t>Sono dotati di:</a:t>
            </a:r>
          </a:p>
          <a:p>
            <a:pPr algn="just">
              <a:buFontTx/>
              <a:buChar char="-"/>
            </a:pPr>
            <a:r>
              <a:rPr lang="it-IT" b="1" dirty="0">
                <a:highlight>
                  <a:srgbClr val="FFFF00"/>
                </a:highlight>
              </a:rPr>
              <a:t>Autonomia politica </a:t>
            </a:r>
          </a:p>
          <a:p>
            <a:pPr algn="just">
              <a:buFontTx/>
              <a:buChar char="-"/>
            </a:pPr>
            <a:r>
              <a:rPr lang="it-IT" b="1" dirty="0">
                <a:highlight>
                  <a:srgbClr val="FFFF00"/>
                </a:highlight>
              </a:rPr>
              <a:t>Autonomia normativa</a:t>
            </a:r>
          </a:p>
          <a:p>
            <a:pPr algn="just">
              <a:buFontTx/>
              <a:buChar char="-"/>
            </a:pPr>
            <a:r>
              <a:rPr lang="it-IT" b="1" dirty="0">
                <a:highlight>
                  <a:srgbClr val="FFFF00"/>
                </a:highlight>
              </a:rPr>
              <a:t>Autonomia statutaria</a:t>
            </a:r>
          </a:p>
          <a:p>
            <a:pPr algn="just">
              <a:buFontTx/>
              <a:buChar char="-"/>
            </a:pPr>
            <a:r>
              <a:rPr lang="it-IT" b="1" dirty="0">
                <a:highlight>
                  <a:srgbClr val="FFFF00"/>
                </a:highlight>
              </a:rPr>
              <a:t>Autonomia amministrativa</a:t>
            </a:r>
          </a:p>
          <a:p>
            <a:pPr algn="just">
              <a:buFontTx/>
              <a:buChar char="-"/>
            </a:pPr>
            <a:r>
              <a:rPr lang="it-IT" b="1" dirty="0">
                <a:highlight>
                  <a:srgbClr val="FFFF00"/>
                </a:highlight>
              </a:rPr>
              <a:t>Autonomia finanziaria</a:t>
            </a:r>
          </a:p>
        </p:txBody>
      </p:sp>
    </p:spTree>
    <p:extLst>
      <p:ext uri="{BB962C8B-B14F-4D97-AF65-F5344CB8AC3E}">
        <p14:creationId xmlns:p14="http://schemas.microsoft.com/office/powerpoint/2010/main" val="3231516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3562E3-8BF7-4C46-8B93-A7704758C165}"/>
              </a:ext>
            </a:extLst>
          </p:cNvPr>
          <p:cNvSpPr>
            <a:spLocks noGrp="1"/>
          </p:cNvSpPr>
          <p:nvPr>
            <p:ph type="title"/>
          </p:nvPr>
        </p:nvSpPr>
        <p:spPr/>
        <p:txBody>
          <a:bodyPr/>
          <a:lstStyle/>
          <a:p>
            <a:r>
              <a:rPr lang="it-IT" b="1" dirty="0">
                <a:solidFill>
                  <a:schemeClr val="bg2"/>
                </a:solidFill>
                <a:highlight>
                  <a:srgbClr val="000000"/>
                </a:highlight>
              </a:rPr>
              <a:t>Gli enti pubblici territoriali</a:t>
            </a:r>
            <a:endParaRPr lang="it-IT" dirty="0"/>
          </a:p>
        </p:txBody>
      </p:sp>
      <p:sp>
        <p:nvSpPr>
          <p:cNvPr id="3" name="Segnaposto contenuto 2">
            <a:extLst>
              <a:ext uri="{FF2B5EF4-FFF2-40B4-BE49-F238E27FC236}">
                <a16:creationId xmlns:a16="http://schemas.microsoft.com/office/drawing/2014/main" id="{FA3F9243-526D-45AE-B42A-5A0B18351A6E}"/>
              </a:ext>
            </a:extLst>
          </p:cNvPr>
          <p:cNvSpPr>
            <a:spLocks noGrp="1"/>
          </p:cNvSpPr>
          <p:nvPr>
            <p:ph idx="1"/>
          </p:nvPr>
        </p:nvSpPr>
        <p:spPr/>
        <p:txBody>
          <a:bodyPr/>
          <a:lstStyle/>
          <a:p>
            <a:pPr marL="0" indent="0" algn="ctr">
              <a:buNone/>
            </a:pPr>
            <a:r>
              <a:rPr lang="it-IT" b="1" dirty="0">
                <a:highlight>
                  <a:srgbClr val="FFFF00"/>
                </a:highlight>
              </a:rPr>
              <a:t>La riforma costituzionale del Titolo V (2001) ha riscritto l’art. 114.</a:t>
            </a:r>
          </a:p>
          <a:p>
            <a:r>
              <a:rPr lang="it-IT" b="1" dirty="0"/>
              <a:t>Ha inserito la Città metropolitana</a:t>
            </a:r>
          </a:p>
          <a:p>
            <a:r>
              <a:rPr lang="it-IT" b="1" dirty="0"/>
              <a:t>Ha ribaltato l’elenco degli enti</a:t>
            </a:r>
          </a:p>
          <a:p>
            <a:r>
              <a:rPr lang="it-IT" b="1" dirty="0"/>
              <a:t>Ha istituito Roma Capitale con particolare autonomia</a:t>
            </a:r>
          </a:p>
        </p:txBody>
      </p:sp>
    </p:spTree>
    <p:extLst>
      <p:ext uri="{BB962C8B-B14F-4D97-AF65-F5344CB8AC3E}">
        <p14:creationId xmlns:p14="http://schemas.microsoft.com/office/powerpoint/2010/main" val="326345971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5DEAF8-FE9B-40FE-87E3-7629E675D5B9}"/>
              </a:ext>
            </a:extLst>
          </p:cNvPr>
          <p:cNvSpPr>
            <a:spLocks noGrp="1"/>
          </p:cNvSpPr>
          <p:nvPr>
            <p:ph type="title"/>
          </p:nvPr>
        </p:nvSpPr>
        <p:spPr/>
        <p:txBody>
          <a:bodyPr>
            <a:normAutofit fontScale="90000"/>
          </a:bodyPr>
          <a:lstStyle/>
          <a:p>
            <a:r>
              <a:rPr lang="it-IT" b="1" dirty="0">
                <a:solidFill>
                  <a:schemeClr val="bg2"/>
                </a:solidFill>
                <a:highlight>
                  <a:srgbClr val="000000"/>
                </a:highlight>
              </a:rPr>
              <a:t>Gli enti pubblici territoriali: </a:t>
            </a:r>
            <a:r>
              <a:rPr lang="it-IT" b="1" dirty="0">
                <a:solidFill>
                  <a:srgbClr val="FFFF00"/>
                </a:solidFill>
                <a:highlight>
                  <a:srgbClr val="000000"/>
                </a:highlight>
              </a:rPr>
              <a:t>Il Comune</a:t>
            </a:r>
            <a:endParaRPr lang="it-IT" dirty="0">
              <a:solidFill>
                <a:srgbClr val="FFFF00"/>
              </a:solidFill>
              <a:highlight>
                <a:srgbClr val="000000"/>
              </a:highlight>
            </a:endParaRPr>
          </a:p>
        </p:txBody>
      </p:sp>
      <p:sp>
        <p:nvSpPr>
          <p:cNvPr id="3" name="Segnaposto contenuto 2">
            <a:extLst>
              <a:ext uri="{FF2B5EF4-FFF2-40B4-BE49-F238E27FC236}">
                <a16:creationId xmlns:a16="http://schemas.microsoft.com/office/drawing/2014/main" id="{39D486C1-48EC-4C8A-A9A4-2B65EA5EC230}"/>
              </a:ext>
            </a:extLst>
          </p:cNvPr>
          <p:cNvSpPr>
            <a:spLocks noGrp="1"/>
          </p:cNvSpPr>
          <p:nvPr>
            <p:ph idx="1"/>
          </p:nvPr>
        </p:nvSpPr>
        <p:spPr/>
        <p:txBody>
          <a:bodyPr>
            <a:normAutofit fontScale="85000" lnSpcReduction="20000"/>
          </a:bodyPr>
          <a:lstStyle/>
          <a:p>
            <a:r>
              <a:rPr lang="it-IT" b="1" dirty="0"/>
              <a:t>E’ dotato di organi politici e di organi burocratici</a:t>
            </a:r>
          </a:p>
          <a:p>
            <a:r>
              <a:rPr lang="it-IT" b="1" dirty="0"/>
              <a:t>Svolge </a:t>
            </a:r>
            <a:r>
              <a:rPr lang="it-IT" b="1" dirty="0">
                <a:highlight>
                  <a:srgbClr val="FFFF00"/>
                </a:highlight>
              </a:rPr>
              <a:t>funzioni sia proprie (poche) che delegate</a:t>
            </a:r>
            <a:r>
              <a:rPr lang="it-IT" b="1" dirty="0"/>
              <a:t>.</a:t>
            </a:r>
          </a:p>
          <a:p>
            <a:pPr>
              <a:buFontTx/>
              <a:buChar char="-"/>
            </a:pPr>
            <a:r>
              <a:rPr lang="it-IT" b="1" u="sng" dirty="0"/>
              <a:t>servizi sociali </a:t>
            </a:r>
            <a:r>
              <a:rPr lang="it-IT" b="1" dirty="0"/>
              <a:t>(assistenza sanitaria, scolastica, sociale)</a:t>
            </a:r>
          </a:p>
          <a:p>
            <a:pPr algn="just">
              <a:buFontTx/>
              <a:buChar char="-"/>
            </a:pPr>
            <a:r>
              <a:rPr lang="it-IT" b="1" u="sng" dirty="0"/>
              <a:t>assetto del territorio ed edilizia </a:t>
            </a:r>
            <a:r>
              <a:rPr lang="it-IT" b="1" dirty="0"/>
              <a:t>(piani regolatori, rilascio concessioni edilizie, espropri, edilizia scolastica)</a:t>
            </a:r>
          </a:p>
          <a:p>
            <a:pPr>
              <a:buFontTx/>
              <a:buChar char="-"/>
            </a:pPr>
            <a:r>
              <a:rPr lang="it-IT" b="1" u="sng" dirty="0"/>
              <a:t>polizia urbana e rurale</a:t>
            </a:r>
          </a:p>
          <a:p>
            <a:pPr>
              <a:buFontTx/>
              <a:buChar char="-"/>
            </a:pPr>
            <a:r>
              <a:rPr lang="it-IT" b="1" u="sng" dirty="0"/>
              <a:t>servizi pubblici locali </a:t>
            </a:r>
            <a:r>
              <a:rPr lang="it-IT" b="1" dirty="0"/>
              <a:t>(illuminazione, distribuzione gas e acqua, nettezza urbana</a:t>
            </a:r>
          </a:p>
          <a:p>
            <a:pPr algn="just">
              <a:buFontTx/>
              <a:buChar char="-"/>
            </a:pPr>
            <a:r>
              <a:rPr lang="it-IT" b="1" u="sng" dirty="0"/>
              <a:t>sviluppo economico </a:t>
            </a:r>
            <a:r>
              <a:rPr lang="it-IT" b="1" dirty="0"/>
              <a:t>(commercio, mercati, fiere, rilascio licenze per esercizi commerciali…)</a:t>
            </a:r>
          </a:p>
        </p:txBody>
      </p:sp>
    </p:spTree>
    <p:extLst>
      <p:ext uri="{BB962C8B-B14F-4D97-AF65-F5344CB8AC3E}">
        <p14:creationId xmlns:p14="http://schemas.microsoft.com/office/powerpoint/2010/main" val="186217234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5B4C63-8EBB-4369-8B7C-95C516FF1E41}"/>
              </a:ext>
            </a:extLst>
          </p:cNvPr>
          <p:cNvSpPr>
            <a:spLocks noGrp="1"/>
          </p:cNvSpPr>
          <p:nvPr>
            <p:ph type="title"/>
          </p:nvPr>
        </p:nvSpPr>
        <p:spPr/>
        <p:txBody>
          <a:bodyPr>
            <a:normAutofit/>
          </a:bodyPr>
          <a:lstStyle/>
          <a:p>
            <a:r>
              <a:rPr lang="it-IT" b="1" dirty="0">
                <a:solidFill>
                  <a:schemeClr val="bg2"/>
                </a:solidFill>
                <a:highlight>
                  <a:srgbClr val="000000"/>
                </a:highlight>
              </a:rPr>
              <a:t> </a:t>
            </a:r>
            <a:r>
              <a:rPr lang="it-IT" b="1" dirty="0">
                <a:solidFill>
                  <a:srgbClr val="FFFF00"/>
                </a:solidFill>
                <a:highlight>
                  <a:srgbClr val="000000"/>
                </a:highlight>
              </a:rPr>
              <a:t>Il Comune</a:t>
            </a:r>
            <a:endParaRPr lang="it-IT" dirty="0"/>
          </a:p>
        </p:txBody>
      </p:sp>
      <p:sp>
        <p:nvSpPr>
          <p:cNvPr id="3" name="Segnaposto contenuto 2">
            <a:extLst>
              <a:ext uri="{FF2B5EF4-FFF2-40B4-BE49-F238E27FC236}">
                <a16:creationId xmlns:a16="http://schemas.microsoft.com/office/drawing/2014/main" id="{516AFAD0-4578-4202-A87A-B0DD3762440E}"/>
              </a:ext>
            </a:extLst>
          </p:cNvPr>
          <p:cNvSpPr>
            <a:spLocks noGrp="1"/>
          </p:cNvSpPr>
          <p:nvPr>
            <p:ph idx="1"/>
          </p:nvPr>
        </p:nvSpPr>
        <p:spPr>
          <a:xfrm>
            <a:off x="457200" y="1268760"/>
            <a:ext cx="8229600" cy="4857403"/>
          </a:xfrm>
        </p:spPr>
        <p:txBody>
          <a:bodyPr>
            <a:normAutofit fontScale="85000" lnSpcReduction="10000"/>
          </a:bodyPr>
          <a:lstStyle/>
          <a:p>
            <a:pPr marL="0" indent="0" algn="ctr">
              <a:buNone/>
            </a:pPr>
            <a:r>
              <a:rPr lang="it-IT" b="1" u="sng" dirty="0">
                <a:highlight>
                  <a:srgbClr val="FFFF00"/>
                </a:highlight>
              </a:rPr>
              <a:t>Gestione dei servizi</a:t>
            </a:r>
          </a:p>
          <a:p>
            <a:pPr algn="just"/>
            <a:r>
              <a:rPr lang="it-IT" b="1" dirty="0">
                <a:highlight>
                  <a:srgbClr val="00FF00"/>
                </a:highlight>
              </a:rPr>
              <a:t>In economia </a:t>
            </a:r>
            <a:r>
              <a:rPr lang="it-IT" b="1" dirty="0"/>
              <a:t>: con l’impiego diretto di strutture e personale </a:t>
            </a:r>
          </a:p>
          <a:p>
            <a:pPr algn="just"/>
            <a:r>
              <a:rPr lang="it-IT" b="1" dirty="0">
                <a:highlight>
                  <a:srgbClr val="00FF00"/>
                </a:highlight>
              </a:rPr>
              <a:t>Azienda speciale</a:t>
            </a:r>
            <a:r>
              <a:rPr lang="it-IT" b="1" dirty="0"/>
              <a:t>: tramite un ente (municipalizzata) istituto dal Comune e da esso dipendente, ma con personalità giuridica distinta</a:t>
            </a:r>
          </a:p>
          <a:p>
            <a:pPr algn="just"/>
            <a:r>
              <a:rPr lang="it-IT" b="1" dirty="0">
                <a:highlight>
                  <a:srgbClr val="00FF00"/>
                </a:highlight>
              </a:rPr>
              <a:t>Società per azioni</a:t>
            </a:r>
            <a:r>
              <a:rPr lang="it-IT" b="1" dirty="0"/>
              <a:t>: con partecipazione di capitale pubblico locale</a:t>
            </a:r>
          </a:p>
          <a:p>
            <a:pPr algn="just"/>
            <a:r>
              <a:rPr lang="it-IT" b="1" dirty="0">
                <a:highlight>
                  <a:srgbClr val="00FF00"/>
                </a:highlight>
              </a:rPr>
              <a:t>Mediante istituzioni e associazioni</a:t>
            </a:r>
            <a:r>
              <a:rPr lang="it-IT" b="1" dirty="0"/>
              <a:t>: ma solo per servizi senza rilievo imprenditoriale</a:t>
            </a:r>
          </a:p>
          <a:p>
            <a:pPr algn="just"/>
            <a:r>
              <a:rPr lang="it-IT" b="1" dirty="0">
                <a:highlight>
                  <a:srgbClr val="00FF00"/>
                </a:highlight>
              </a:rPr>
              <a:t>Concessione ai privati</a:t>
            </a:r>
          </a:p>
        </p:txBody>
      </p:sp>
    </p:spTree>
    <p:extLst>
      <p:ext uri="{BB962C8B-B14F-4D97-AF65-F5344CB8AC3E}">
        <p14:creationId xmlns:p14="http://schemas.microsoft.com/office/powerpoint/2010/main" val="35784813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380B60-1E46-423C-B25E-9C1F030F5B14}"/>
              </a:ext>
            </a:extLst>
          </p:cNvPr>
          <p:cNvSpPr>
            <a:spLocks noGrp="1"/>
          </p:cNvSpPr>
          <p:nvPr>
            <p:ph type="title"/>
          </p:nvPr>
        </p:nvSpPr>
        <p:spPr/>
        <p:txBody>
          <a:bodyPr/>
          <a:lstStyle/>
          <a:p>
            <a:r>
              <a:rPr lang="it-IT" b="1" dirty="0"/>
              <a:t>Gli organi del Comune</a:t>
            </a:r>
          </a:p>
        </p:txBody>
      </p:sp>
      <p:sp>
        <p:nvSpPr>
          <p:cNvPr id="3" name="Segnaposto contenuto 2">
            <a:extLst>
              <a:ext uri="{FF2B5EF4-FFF2-40B4-BE49-F238E27FC236}">
                <a16:creationId xmlns:a16="http://schemas.microsoft.com/office/drawing/2014/main" id="{C22A5666-F9EE-4112-A5DF-8E25FD0D0B8E}"/>
              </a:ext>
            </a:extLst>
          </p:cNvPr>
          <p:cNvSpPr>
            <a:spLocks noGrp="1"/>
          </p:cNvSpPr>
          <p:nvPr>
            <p:ph idx="1"/>
          </p:nvPr>
        </p:nvSpPr>
        <p:spPr/>
        <p:txBody>
          <a:bodyPr/>
          <a:lstStyle/>
          <a:p>
            <a:pPr algn="ctr"/>
            <a:endParaRPr lang="it-IT" b="1" dirty="0"/>
          </a:p>
          <a:p>
            <a:pPr algn="ctr"/>
            <a:r>
              <a:rPr lang="it-IT" b="1" dirty="0"/>
              <a:t>Sindaco</a:t>
            </a:r>
          </a:p>
          <a:p>
            <a:pPr algn="ctr"/>
            <a:r>
              <a:rPr lang="it-IT" b="1" dirty="0"/>
              <a:t>Giunta comunale </a:t>
            </a:r>
          </a:p>
          <a:p>
            <a:pPr algn="ctr"/>
            <a:r>
              <a:rPr lang="it-IT" b="1" dirty="0"/>
              <a:t>Consiglio comunale</a:t>
            </a:r>
          </a:p>
        </p:txBody>
      </p:sp>
    </p:spTree>
    <p:extLst>
      <p:ext uri="{BB962C8B-B14F-4D97-AF65-F5344CB8AC3E}">
        <p14:creationId xmlns:p14="http://schemas.microsoft.com/office/powerpoint/2010/main" val="20160717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36CB26-EF7B-4A3B-8785-AD1E27A72D2A}"/>
              </a:ext>
            </a:extLst>
          </p:cNvPr>
          <p:cNvSpPr>
            <a:spLocks noGrp="1"/>
          </p:cNvSpPr>
          <p:nvPr>
            <p:ph type="title"/>
          </p:nvPr>
        </p:nvSpPr>
        <p:spPr>
          <a:xfrm>
            <a:off x="457200" y="274638"/>
            <a:ext cx="8229600" cy="706090"/>
          </a:xfrm>
        </p:spPr>
        <p:txBody>
          <a:bodyPr>
            <a:normAutofit fontScale="90000"/>
          </a:bodyPr>
          <a:lstStyle/>
          <a:p>
            <a:r>
              <a:rPr lang="it-IT" b="1" dirty="0">
                <a:highlight>
                  <a:srgbClr val="00FFFF"/>
                </a:highlight>
              </a:rPr>
              <a:t>Il Sindaco</a:t>
            </a:r>
          </a:p>
        </p:txBody>
      </p:sp>
      <p:sp>
        <p:nvSpPr>
          <p:cNvPr id="3" name="Segnaposto contenuto 2">
            <a:extLst>
              <a:ext uri="{FF2B5EF4-FFF2-40B4-BE49-F238E27FC236}">
                <a16:creationId xmlns:a16="http://schemas.microsoft.com/office/drawing/2014/main" id="{8DA7BF4F-C060-429B-8B26-485B944BD5B4}"/>
              </a:ext>
            </a:extLst>
          </p:cNvPr>
          <p:cNvSpPr>
            <a:spLocks noGrp="1"/>
          </p:cNvSpPr>
          <p:nvPr>
            <p:ph idx="1"/>
          </p:nvPr>
        </p:nvSpPr>
        <p:spPr>
          <a:xfrm>
            <a:off x="457200" y="980728"/>
            <a:ext cx="8229600" cy="5145435"/>
          </a:xfrm>
        </p:spPr>
        <p:txBody>
          <a:bodyPr>
            <a:normAutofit fontScale="92500" lnSpcReduction="20000"/>
          </a:bodyPr>
          <a:lstStyle/>
          <a:p>
            <a:r>
              <a:rPr lang="it-IT" b="1" dirty="0"/>
              <a:t>Capo dell’amministrazione</a:t>
            </a:r>
          </a:p>
          <a:p>
            <a:r>
              <a:rPr lang="it-IT" b="1" dirty="0"/>
              <a:t>Eletto ogni 5 anni direttamente dai cittadini</a:t>
            </a:r>
          </a:p>
          <a:p>
            <a:pPr algn="just"/>
            <a:r>
              <a:rPr lang="it-IT" b="1" dirty="0"/>
              <a:t>Nei Comuni con più di 15.000 abitanti, elezione a doppio turno (se, al primo turno, nessun candidato supera la soglia del 50%+1)</a:t>
            </a:r>
          </a:p>
          <a:p>
            <a:pPr algn="just"/>
            <a:r>
              <a:rPr lang="it-IT" b="1" dirty="0"/>
              <a:t>Rappresenta il Comune, dirige e vigila sugli uffici, nomina gli assessori e i rappresentanti del Comune negli enti</a:t>
            </a:r>
          </a:p>
          <a:p>
            <a:pPr algn="just"/>
            <a:r>
              <a:rPr lang="it-IT" b="1" dirty="0"/>
              <a:t>E’ </a:t>
            </a:r>
            <a:r>
              <a:rPr lang="it-IT" b="1" dirty="0">
                <a:highlight>
                  <a:srgbClr val="FFFF00"/>
                </a:highlight>
              </a:rPr>
              <a:t>ufficiale di Governo </a:t>
            </a:r>
            <a:r>
              <a:rPr lang="it-IT" b="1" dirty="0"/>
              <a:t>e quindi: </a:t>
            </a:r>
            <a:r>
              <a:rPr lang="it-IT" b="1" dirty="0">
                <a:highlight>
                  <a:srgbClr val="FFFF00"/>
                </a:highlight>
              </a:rPr>
              <a:t>a)</a:t>
            </a:r>
            <a:r>
              <a:rPr lang="it-IT" b="1" dirty="0"/>
              <a:t> vigila sulla sicurezza e l’ordine pubblico; </a:t>
            </a:r>
            <a:r>
              <a:rPr lang="it-IT" b="1" dirty="0">
                <a:highlight>
                  <a:srgbClr val="FFFF00"/>
                </a:highlight>
              </a:rPr>
              <a:t>b)</a:t>
            </a:r>
            <a:r>
              <a:rPr lang="it-IT" b="1" dirty="0"/>
              <a:t> tiene i registri dello stato civile; </a:t>
            </a:r>
            <a:r>
              <a:rPr lang="it-IT" b="1" dirty="0">
                <a:highlight>
                  <a:srgbClr val="FFFF00"/>
                </a:highlight>
              </a:rPr>
              <a:t>c)</a:t>
            </a:r>
            <a:r>
              <a:rPr lang="it-IT" b="1" dirty="0"/>
              <a:t> può emanare ordinanze urgenti in materia di sanità, igiene e sicurezza.</a:t>
            </a:r>
          </a:p>
          <a:p>
            <a:endParaRPr lang="it-IT" dirty="0"/>
          </a:p>
        </p:txBody>
      </p:sp>
    </p:spTree>
    <p:extLst>
      <p:ext uri="{BB962C8B-B14F-4D97-AF65-F5344CB8AC3E}">
        <p14:creationId xmlns:p14="http://schemas.microsoft.com/office/powerpoint/2010/main" val="264760134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4FAF7C-A00D-4E03-8369-1AD935CA2294}"/>
              </a:ext>
            </a:extLst>
          </p:cNvPr>
          <p:cNvSpPr>
            <a:spLocks noGrp="1"/>
          </p:cNvSpPr>
          <p:nvPr>
            <p:ph type="title"/>
          </p:nvPr>
        </p:nvSpPr>
        <p:spPr>
          <a:xfrm>
            <a:off x="457200" y="274638"/>
            <a:ext cx="8229600" cy="706090"/>
          </a:xfrm>
        </p:spPr>
        <p:txBody>
          <a:bodyPr>
            <a:normAutofit fontScale="90000"/>
          </a:bodyPr>
          <a:lstStyle/>
          <a:p>
            <a:r>
              <a:rPr lang="it-IT" b="1" dirty="0">
                <a:highlight>
                  <a:srgbClr val="00FFFF"/>
                </a:highlight>
              </a:rPr>
              <a:t>La Giunta</a:t>
            </a:r>
          </a:p>
        </p:txBody>
      </p:sp>
      <p:sp>
        <p:nvSpPr>
          <p:cNvPr id="3" name="Segnaposto contenuto 2">
            <a:extLst>
              <a:ext uri="{FF2B5EF4-FFF2-40B4-BE49-F238E27FC236}">
                <a16:creationId xmlns:a16="http://schemas.microsoft.com/office/drawing/2014/main" id="{16D2D358-8791-46FB-870B-3A6A3B7F9BE7}"/>
              </a:ext>
            </a:extLst>
          </p:cNvPr>
          <p:cNvSpPr>
            <a:spLocks noGrp="1"/>
          </p:cNvSpPr>
          <p:nvPr>
            <p:ph idx="1"/>
          </p:nvPr>
        </p:nvSpPr>
        <p:spPr>
          <a:xfrm>
            <a:off x="457200" y="980728"/>
            <a:ext cx="8229600" cy="5472608"/>
          </a:xfrm>
        </p:spPr>
        <p:txBody>
          <a:bodyPr>
            <a:normAutofit fontScale="85000" lnSpcReduction="20000"/>
          </a:bodyPr>
          <a:lstStyle/>
          <a:p>
            <a:pPr algn="just"/>
            <a:endParaRPr lang="it-IT" b="1" dirty="0"/>
          </a:p>
          <a:p>
            <a:pPr algn="just"/>
            <a:r>
              <a:rPr lang="it-IT" b="1" dirty="0"/>
              <a:t>Formata da </a:t>
            </a:r>
            <a:r>
              <a:rPr lang="it-IT" b="1" dirty="0">
                <a:highlight>
                  <a:srgbClr val="FFFF00"/>
                </a:highlight>
              </a:rPr>
              <a:t>assessori </a:t>
            </a:r>
            <a:r>
              <a:rPr lang="it-IT" b="1" dirty="0"/>
              <a:t>nominati e revocati dal Sindaco</a:t>
            </a:r>
          </a:p>
          <a:p>
            <a:pPr algn="just"/>
            <a:r>
              <a:rPr lang="it-IT" b="1" dirty="0"/>
              <a:t>Ha </a:t>
            </a:r>
            <a:r>
              <a:rPr lang="it-IT" b="1" dirty="0">
                <a:highlight>
                  <a:srgbClr val="FFFF00"/>
                </a:highlight>
              </a:rPr>
              <a:t>poteri residuali </a:t>
            </a:r>
            <a:r>
              <a:rPr lang="it-IT" b="1" dirty="0"/>
              <a:t>cioè affidati genericamente dalla legge al Comune.</a:t>
            </a:r>
          </a:p>
          <a:p>
            <a:pPr algn="just"/>
            <a:r>
              <a:rPr lang="it-IT" b="1" dirty="0"/>
              <a:t>In quanto organo di governo dell’ente:</a:t>
            </a:r>
          </a:p>
          <a:p>
            <a:pPr algn="just">
              <a:buFontTx/>
              <a:buChar char="-"/>
            </a:pPr>
            <a:r>
              <a:rPr lang="it-IT" b="1" dirty="0"/>
              <a:t>Predispone, sollecita e fa eseguire le </a:t>
            </a:r>
            <a:r>
              <a:rPr lang="it-IT" b="1" dirty="0">
                <a:highlight>
                  <a:srgbClr val="FFFF00"/>
                </a:highlight>
              </a:rPr>
              <a:t>delibere del Consiglio</a:t>
            </a:r>
          </a:p>
          <a:p>
            <a:pPr algn="just">
              <a:buFontTx/>
              <a:buChar char="-"/>
            </a:pPr>
            <a:r>
              <a:rPr lang="it-IT" b="1" dirty="0"/>
              <a:t>Ha poteri di </a:t>
            </a:r>
            <a:r>
              <a:rPr lang="it-IT" b="1" dirty="0">
                <a:highlight>
                  <a:srgbClr val="FFFF00"/>
                </a:highlight>
              </a:rPr>
              <a:t>indirizzo e controllo </a:t>
            </a:r>
            <a:r>
              <a:rPr lang="it-IT" b="1" dirty="0"/>
              <a:t>sui servizi comunali</a:t>
            </a:r>
          </a:p>
          <a:p>
            <a:pPr algn="just">
              <a:buFontTx/>
              <a:buChar char="-"/>
            </a:pPr>
            <a:r>
              <a:rPr lang="it-IT" b="1" dirty="0"/>
              <a:t>In materia di ordinamento degli uffici e dei servizi </a:t>
            </a:r>
            <a:r>
              <a:rPr lang="it-IT" b="1" dirty="0">
                <a:highlight>
                  <a:srgbClr val="FFFF00"/>
                </a:highlight>
              </a:rPr>
              <a:t>delibera direttamente </a:t>
            </a:r>
            <a:r>
              <a:rPr lang="it-IT" b="1" dirty="0"/>
              <a:t>i regolamenti comunali</a:t>
            </a:r>
          </a:p>
          <a:p>
            <a:pPr marL="0" indent="0" algn="just">
              <a:buNone/>
            </a:pPr>
            <a:endParaRPr lang="it-IT" b="1" dirty="0"/>
          </a:p>
          <a:p>
            <a:pPr marL="0" indent="0" algn="just">
              <a:buNone/>
            </a:pPr>
            <a:r>
              <a:rPr lang="it-IT" b="1" dirty="0"/>
              <a:t>Nei Comuni con più di 15.000 abitanti, la carica di Assessore è incompatibile con quella di consigliere.</a:t>
            </a:r>
          </a:p>
          <a:p>
            <a:pPr>
              <a:buFontTx/>
              <a:buChar char="-"/>
            </a:pPr>
            <a:endParaRPr lang="it-IT" dirty="0"/>
          </a:p>
        </p:txBody>
      </p:sp>
    </p:spTree>
    <p:extLst>
      <p:ext uri="{BB962C8B-B14F-4D97-AF65-F5344CB8AC3E}">
        <p14:creationId xmlns:p14="http://schemas.microsoft.com/office/powerpoint/2010/main" val="342976343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A64CF-447D-40D3-B637-BE6E9D8F0CF0}"/>
              </a:ext>
            </a:extLst>
          </p:cNvPr>
          <p:cNvSpPr>
            <a:spLocks noGrp="1"/>
          </p:cNvSpPr>
          <p:nvPr>
            <p:ph type="title"/>
          </p:nvPr>
        </p:nvSpPr>
        <p:spPr/>
        <p:txBody>
          <a:bodyPr/>
          <a:lstStyle/>
          <a:p>
            <a:r>
              <a:rPr lang="it-IT" b="1" dirty="0">
                <a:highlight>
                  <a:srgbClr val="00FFFF"/>
                </a:highlight>
              </a:rPr>
              <a:t>Il Consiglio comunale</a:t>
            </a:r>
          </a:p>
        </p:txBody>
      </p:sp>
      <p:sp>
        <p:nvSpPr>
          <p:cNvPr id="3" name="Segnaposto contenuto 2">
            <a:extLst>
              <a:ext uri="{FF2B5EF4-FFF2-40B4-BE49-F238E27FC236}">
                <a16:creationId xmlns:a16="http://schemas.microsoft.com/office/drawing/2014/main" id="{D238E43B-BF52-4E74-BE90-01C97E0BF7ED}"/>
              </a:ext>
            </a:extLst>
          </p:cNvPr>
          <p:cNvSpPr>
            <a:spLocks noGrp="1"/>
          </p:cNvSpPr>
          <p:nvPr>
            <p:ph idx="1"/>
          </p:nvPr>
        </p:nvSpPr>
        <p:spPr>
          <a:xfrm>
            <a:off x="457200" y="1417638"/>
            <a:ext cx="8229600" cy="4708525"/>
          </a:xfrm>
        </p:spPr>
        <p:txBody>
          <a:bodyPr>
            <a:normAutofit lnSpcReduction="10000"/>
          </a:bodyPr>
          <a:lstStyle/>
          <a:p>
            <a:r>
              <a:rPr lang="it-IT" b="1" dirty="0"/>
              <a:t>Dura in carica 5 anni ed è eletto insieme al Sindaco.</a:t>
            </a:r>
          </a:p>
          <a:p>
            <a:r>
              <a:rPr lang="it-IT" b="1" dirty="0">
                <a:highlight>
                  <a:srgbClr val="FFFF00"/>
                </a:highlight>
              </a:rPr>
              <a:t>Delibera lo Statuto </a:t>
            </a:r>
            <a:r>
              <a:rPr lang="it-IT" b="1" dirty="0"/>
              <a:t>e i regolamenti</a:t>
            </a:r>
          </a:p>
          <a:p>
            <a:r>
              <a:rPr lang="it-IT" b="1" dirty="0">
                <a:highlight>
                  <a:srgbClr val="FFFF00"/>
                </a:highlight>
              </a:rPr>
              <a:t>Approva il bilancio</a:t>
            </a:r>
          </a:p>
          <a:p>
            <a:r>
              <a:rPr lang="it-IT" b="1" dirty="0"/>
              <a:t>Decide la </a:t>
            </a:r>
            <a:r>
              <a:rPr lang="it-IT" b="1" dirty="0">
                <a:highlight>
                  <a:srgbClr val="FFFF00"/>
                </a:highlight>
              </a:rPr>
              <a:t>forma organizzativa </a:t>
            </a:r>
            <a:r>
              <a:rPr lang="it-IT" b="1" dirty="0"/>
              <a:t>dei servizi comunali e stabilisce le tariffe</a:t>
            </a:r>
          </a:p>
          <a:p>
            <a:r>
              <a:rPr lang="it-IT" b="1" dirty="0"/>
              <a:t>Delibera </a:t>
            </a:r>
            <a:r>
              <a:rPr lang="it-IT" b="1" dirty="0">
                <a:highlight>
                  <a:srgbClr val="FFFF00"/>
                </a:highlight>
              </a:rPr>
              <a:t>acquisti e alienazioni </a:t>
            </a:r>
            <a:r>
              <a:rPr lang="it-IT" b="1" dirty="0"/>
              <a:t>immobiliari</a:t>
            </a:r>
          </a:p>
          <a:p>
            <a:r>
              <a:rPr lang="it-IT" b="1" dirty="0"/>
              <a:t>Approva </a:t>
            </a:r>
            <a:r>
              <a:rPr lang="it-IT" b="1" dirty="0">
                <a:highlight>
                  <a:srgbClr val="FFFF00"/>
                </a:highlight>
              </a:rPr>
              <a:t>convenzioni </a:t>
            </a:r>
            <a:r>
              <a:rPr lang="it-IT" b="1" dirty="0"/>
              <a:t>con altri Comuni o con la Provincia</a:t>
            </a:r>
          </a:p>
        </p:txBody>
      </p:sp>
    </p:spTree>
    <p:extLst>
      <p:ext uri="{BB962C8B-B14F-4D97-AF65-F5344CB8AC3E}">
        <p14:creationId xmlns:p14="http://schemas.microsoft.com/office/powerpoint/2010/main" val="2880625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F7C10E-F1D2-435D-BD98-648AC17096B9}"/>
              </a:ext>
            </a:extLst>
          </p:cNvPr>
          <p:cNvSpPr>
            <a:spLocks noGrp="1"/>
          </p:cNvSpPr>
          <p:nvPr>
            <p:ph type="title"/>
          </p:nvPr>
        </p:nvSpPr>
        <p:spPr/>
        <p:txBody>
          <a:bodyPr>
            <a:normAutofit fontScale="90000"/>
          </a:bodyPr>
          <a:lstStyle/>
          <a:p>
            <a:r>
              <a:rPr lang="it-IT" b="1" dirty="0">
                <a:highlight>
                  <a:srgbClr val="00FFFF"/>
                </a:highlight>
              </a:rPr>
              <a:t>Aspetti e criteri generali della cittadinanza</a:t>
            </a:r>
          </a:p>
        </p:txBody>
      </p:sp>
      <p:sp>
        <p:nvSpPr>
          <p:cNvPr id="3" name="Segnaposto contenuto 2">
            <a:extLst>
              <a:ext uri="{FF2B5EF4-FFF2-40B4-BE49-F238E27FC236}">
                <a16:creationId xmlns:a16="http://schemas.microsoft.com/office/drawing/2014/main" id="{D650C8E9-59C7-49B5-9966-0F747EFB7F8B}"/>
              </a:ext>
            </a:extLst>
          </p:cNvPr>
          <p:cNvSpPr>
            <a:spLocks noGrp="1"/>
          </p:cNvSpPr>
          <p:nvPr>
            <p:ph idx="1"/>
          </p:nvPr>
        </p:nvSpPr>
        <p:spPr/>
        <p:txBody>
          <a:bodyPr/>
          <a:lstStyle/>
          <a:p>
            <a:r>
              <a:rPr lang="it-IT" b="1" u="sng" dirty="0"/>
              <a:t>Criteri per acquisire la cittadinanza:</a:t>
            </a:r>
          </a:p>
          <a:p>
            <a:pPr>
              <a:buFontTx/>
              <a:buChar char="-"/>
            </a:pPr>
            <a:r>
              <a:rPr lang="it-IT" b="1" dirty="0"/>
              <a:t>Jus sanguinis</a:t>
            </a:r>
          </a:p>
          <a:p>
            <a:pPr>
              <a:buFontTx/>
              <a:buChar char="-"/>
            </a:pPr>
            <a:r>
              <a:rPr lang="it-IT" b="1" dirty="0"/>
              <a:t>Jus soli</a:t>
            </a:r>
          </a:p>
          <a:p>
            <a:pPr>
              <a:buFontTx/>
              <a:buChar char="-"/>
            </a:pPr>
            <a:r>
              <a:rPr lang="it-IT" b="1" dirty="0"/>
              <a:t>Concessione</a:t>
            </a:r>
          </a:p>
          <a:p>
            <a:r>
              <a:rPr lang="it-IT" b="1" u="sng" dirty="0"/>
              <a:t>Ipotesi anomale:</a:t>
            </a:r>
          </a:p>
          <a:p>
            <a:pPr>
              <a:buFontTx/>
              <a:buChar char="-"/>
            </a:pPr>
            <a:r>
              <a:rPr lang="it-IT" b="1" dirty="0" err="1"/>
              <a:t>Bipolidia</a:t>
            </a:r>
            <a:endParaRPr lang="it-IT" b="1" dirty="0"/>
          </a:p>
          <a:p>
            <a:pPr>
              <a:buFontTx/>
              <a:buChar char="-"/>
            </a:pPr>
            <a:r>
              <a:rPr lang="it-IT" b="1" dirty="0"/>
              <a:t>Apolidia</a:t>
            </a:r>
          </a:p>
          <a:p>
            <a:pPr>
              <a:buFontTx/>
              <a:buChar char="-"/>
            </a:pPr>
            <a:endParaRPr lang="it-IT" b="1" dirty="0"/>
          </a:p>
          <a:p>
            <a:endParaRPr lang="it-IT" dirty="0"/>
          </a:p>
        </p:txBody>
      </p:sp>
    </p:spTree>
    <p:extLst>
      <p:ext uri="{BB962C8B-B14F-4D97-AF65-F5344CB8AC3E}">
        <p14:creationId xmlns:p14="http://schemas.microsoft.com/office/powerpoint/2010/main" val="66592260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6FF1C2-589C-46DC-80E7-D241FBC3916E}"/>
              </a:ext>
            </a:extLst>
          </p:cNvPr>
          <p:cNvSpPr>
            <a:spLocks noGrp="1"/>
          </p:cNvSpPr>
          <p:nvPr>
            <p:ph type="title"/>
          </p:nvPr>
        </p:nvSpPr>
        <p:spPr>
          <a:xfrm>
            <a:off x="457200" y="274638"/>
            <a:ext cx="8229600" cy="706090"/>
          </a:xfrm>
        </p:spPr>
        <p:txBody>
          <a:bodyPr>
            <a:normAutofit fontScale="90000"/>
          </a:bodyPr>
          <a:lstStyle/>
          <a:p>
            <a:r>
              <a:rPr lang="it-IT" b="1" dirty="0">
                <a:highlight>
                  <a:srgbClr val="C0C0C0"/>
                </a:highlight>
              </a:rPr>
              <a:t>La Provincia</a:t>
            </a:r>
          </a:p>
        </p:txBody>
      </p:sp>
      <p:sp>
        <p:nvSpPr>
          <p:cNvPr id="3" name="Segnaposto contenuto 2">
            <a:extLst>
              <a:ext uri="{FF2B5EF4-FFF2-40B4-BE49-F238E27FC236}">
                <a16:creationId xmlns:a16="http://schemas.microsoft.com/office/drawing/2014/main" id="{6EDFF00D-1DDB-426D-82AD-38E7AAA327B4}"/>
              </a:ext>
            </a:extLst>
          </p:cNvPr>
          <p:cNvSpPr>
            <a:spLocks noGrp="1"/>
          </p:cNvSpPr>
          <p:nvPr>
            <p:ph idx="1"/>
          </p:nvPr>
        </p:nvSpPr>
        <p:spPr>
          <a:xfrm>
            <a:off x="457200" y="1196752"/>
            <a:ext cx="8229600" cy="5184576"/>
          </a:xfrm>
        </p:spPr>
        <p:txBody>
          <a:bodyPr>
            <a:normAutofit fontScale="92500" lnSpcReduction="10000"/>
          </a:bodyPr>
          <a:lstStyle/>
          <a:p>
            <a:pPr algn="just"/>
            <a:r>
              <a:rPr lang="it-IT" b="1" dirty="0"/>
              <a:t>Ente locale territoriale comprendente più Comuni.</a:t>
            </a:r>
          </a:p>
          <a:p>
            <a:pPr algn="just"/>
            <a:r>
              <a:rPr lang="it-IT" b="1" dirty="0"/>
              <a:t>Svolge funzioni di </a:t>
            </a:r>
            <a:r>
              <a:rPr lang="it-IT" b="1" dirty="0">
                <a:highlight>
                  <a:srgbClr val="FFFF00"/>
                </a:highlight>
              </a:rPr>
              <a:t>programmazione e coordinamento</a:t>
            </a:r>
            <a:r>
              <a:rPr lang="it-IT" b="1" dirty="0"/>
              <a:t> in vari settori: </a:t>
            </a:r>
            <a:r>
              <a:rPr lang="it-IT" b="1" dirty="0">
                <a:highlight>
                  <a:srgbClr val="FFFF00"/>
                </a:highlight>
              </a:rPr>
              <a:t>ambiente, territorio e infrastrutture</a:t>
            </a:r>
            <a:r>
              <a:rPr lang="it-IT" b="1" dirty="0"/>
              <a:t> (difesa del suolo, viabilità, trasporti, smaltimento rifiuti, tutela risorse idriche, ecc.); </a:t>
            </a:r>
            <a:r>
              <a:rPr lang="it-IT" b="1" dirty="0">
                <a:highlight>
                  <a:srgbClr val="FFFF00"/>
                </a:highlight>
              </a:rPr>
              <a:t>servizi alla persona </a:t>
            </a:r>
            <a:r>
              <a:rPr lang="it-IT" b="1" dirty="0"/>
              <a:t>(tutela e valorizzazione culturali, compiti connessi all’istruzione secondaria, compresa l’edilizia scolastica, formazione professionale, servizi per l’impiego).</a:t>
            </a:r>
          </a:p>
        </p:txBody>
      </p:sp>
    </p:spTree>
    <p:extLst>
      <p:ext uri="{BB962C8B-B14F-4D97-AF65-F5344CB8AC3E}">
        <p14:creationId xmlns:p14="http://schemas.microsoft.com/office/powerpoint/2010/main" val="380010389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2996B5-B131-4369-88F3-B3EE41A84106}"/>
              </a:ext>
            </a:extLst>
          </p:cNvPr>
          <p:cNvSpPr>
            <a:spLocks noGrp="1"/>
          </p:cNvSpPr>
          <p:nvPr>
            <p:ph type="title"/>
          </p:nvPr>
        </p:nvSpPr>
        <p:spPr>
          <a:xfrm>
            <a:off x="457200" y="274638"/>
            <a:ext cx="8229600" cy="490066"/>
          </a:xfrm>
        </p:spPr>
        <p:txBody>
          <a:bodyPr>
            <a:normAutofit fontScale="90000"/>
          </a:bodyPr>
          <a:lstStyle/>
          <a:p>
            <a:r>
              <a:rPr lang="it-IT" b="1" dirty="0">
                <a:highlight>
                  <a:srgbClr val="C0C0C0"/>
                </a:highlight>
              </a:rPr>
              <a:t>Organi della Provincia</a:t>
            </a:r>
          </a:p>
        </p:txBody>
      </p:sp>
      <p:sp>
        <p:nvSpPr>
          <p:cNvPr id="3" name="Segnaposto contenuto 2">
            <a:extLst>
              <a:ext uri="{FF2B5EF4-FFF2-40B4-BE49-F238E27FC236}">
                <a16:creationId xmlns:a16="http://schemas.microsoft.com/office/drawing/2014/main" id="{1D854D36-E090-4686-96EB-55F3F9A706F4}"/>
              </a:ext>
            </a:extLst>
          </p:cNvPr>
          <p:cNvSpPr>
            <a:spLocks noGrp="1"/>
          </p:cNvSpPr>
          <p:nvPr>
            <p:ph idx="1"/>
          </p:nvPr>
        </p:nvSpPr>
        <p:spPr>
          <a:xfrm>
            <a:off x="457200" y="908720"/>
            <a:ext cx="8229600" cy="5674642"/>
          </a:xfrm>
        </p:spPr>
        <p:txBody>
          <a:bodyPr>
            <a:normAutofit fontScale="92500" lnSpcReduction="20000"/>
          </a:bodyPr>
          <a:lstStyle/>
          <a:p>
            <a:pPr algn="just"/>
            <a:r>
              <a:rPr lang="it-IT" b="1" dirty="0">
                <a:highlight>
                  <a:srgbClr val="FFFF00"/>
                </a:highlight>
              </a:rPr>
              <a:t>Presidente della Provincia </a:t>
            </a:r>
            <a:r>
              <a:rPr lang="it-IT" b="1" dirty="0"/>
              <a:t>con funzioni di rappresentanza e preside il Consiglio. E’ il sindaco di uno dei Comuni della Provincia. Viene eletto dai sindaci e dai consiglieri della Provincia stessa.</a:t>
            </a:r>
          </a:p>
          <a:p>
            <a:pPr algn="just"/>
            <a:r>
              <a:rPr lang="it-IT" b="1" dirty="0">
                <a:highlight>
                  <a:srgbClr val="FFFF00"/>
                </a:highlight>
              </a:rPr>
              <a:t>Consiglio provinciale</a:t>
            </a:r>
            <a:r>
              <a:rPr lang="it-IT" b="1" dirty="0"/>
              <a:t>: organo deliberativo, formato da un numero molto ristretto (da 10 a 16 in base all’estensione territoriale), che ricoprono l’incarico di sindaco o consigliere comunale. Sono eletti insieme al sindaco.</a:t>
            </a:r>
          </a:p>
          <a:p>
            <a:r>
              <a:rPr lang="it-IT" b="1" dirty="0"/>
              <a:t>Non esiste più la </a:t>
            </a:r>
            <a:r>
              <a:rPr lang="it-IT" b="1" dirty="0">
                <a:highlight>
                  <a:srgbClr val="FFFF00"/>
                </a:highlight>
              </a:rPr>
              <a:t>Giunta provinciale</a:t>
            </a:r>
          </a:p>
          <a:p>
            <a:pPr algn="just"/>
            <a:r>
              <a:rPr lang="it-IT" b="1" dirty="0"/>
              <a:t>E’ stata introdotta </a:t>
            </a:r>
            <a:r>
              <a:rPr lang="it-IT" b="1" dirty="0">
                <a:highlight>
                  <a:srgbClr val="FFFF00"/>
                </a:highlight>
              </a:rPr>
              <a:t>l’Assemblea dei sindaci </a:t>
            </a:r>
            <a:r>
              <a:rPr lang="it-IT" b="1" dirty="0"/>
              <a:t>che riunisce tutti i sindaci dei Comuni della Provincia. </a:t>
            </a:r>
          </a:p>
        </p:txBody>
      </p:sp>
    </p:spTree>
    <p:extLst>
      <p:ext uri="{BB962C8B-B14F-4D97-AF65-F5344CB8AC3E}">
        <p14:creationId xmlns:p14="http://schemas.microsoft.com/office/powerpoint/2010/main" val="259217061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1562EA-724E-4114-AB9C-E885FCA3E040}"/>
              </a:ext>
            </a:extLst>
          </p:cNvPr>
          <p:cNvSpPr>
            <a:spLocks noGrp="1"/>
          </p:cNvSpPr>
          <p:nvPr>
            <p:ph type="title"/>
          </p:nvPr>
        </p:nvSpPr>
        <p:spPr>
          <a:xfrm>
            <a:off x="457200" y="274638"/>
            <a:ext cx="8229600" cy="706090"/>
          </a:xfrm>
        </p:spPr>
        <p:txBody>
          <a:bodyPr>
            <a:normAutofit fontScale="90000"/>
          </a:bodyPr>
          <a:lstStyle/>
          <a:p>
            <a:r>
              <a:rPr lang="it-IT" b="1" dirty="0">
                <a:highlight>
                  <a:srgbClr val="FFFF00"/>
                </a:highlight>
              </a:rPr>
              <a:t>Città metropolitana</a:t>
            </a:r>
          </a:p>
        </p:txBody>
      </p:sp>
      <p:sp>
        <p:nvSpPr>
          <p:cNvPr id="3" name="Segnaposto contenuto 2">
            <a:extLst>
              <a:ext uri="{FF2B5EF4-FFF2-40B4-BE49-F238E27FC236}">
                <a16:creationId xmlns:a16="http://schemas.microsoft.com/office/drawing/2014/main" id="{F05619DF-2181-4CB3-9327-B981AABC9F63}"/>
              </a:ext>
            </a:extLst>
          </p:cNvPr>
          <p:cNvSpPr>
            <a:spLocks noGrp="1"/>
          </p:cNvSpPr>
          <p:nvPr>
            <p:ph idx="1"/>
          </p:nvPr>
        </p:nvSpPr>
        <p:spPr>
          <a:xfrm>
            <a:off x="457200" y="1124744"/>
            <a:ext cx="8229600" cy="5001419"/>
          </a:xfrm>
        </p:spPr>
        <p:txBody>
          <a:bodyPr>
            <a:normAutofit fontScale="92500" lnSpcReduction="20000"/>
          </a:bodyPr>
          <a:lstStyle/>
          <a:p>
            <a:pPr algn="just"/>
            <a:r>
              <a:rPr lang="it-IT" b="1" dirty="0"/>
              <a:t>Introdotta con la modifica dell’art. 114 Cost. </a:t>
            </a:r>
          </a:p>
          <a:p>
            <a:pPr algn="just"/>
            <a:r>
              <a:rPr lang="it-IT" b="1" dirty="0"/>
              <a:t>Ne esistono 10: TO, MI, VE, GE, BO, FI, RM, NA, BA, RC.</a:t>
            </a:r>
          </a:p>
          <a:p>
            <a:pPr algn="just"/>
            <a:r>
              <a:rPr lang="it-IT" b="1" dirty="0"/>
              <a:t>Comprende una grande città e i Comuni del circondario.</a:t>
            </a:r>
          </a:p>
          <a:p>
            <a:pPr algn="just"/>
            <a:r>
              <a:rPr lang="it-IT" b="1" u="sng" dirty="0">
                <a:highlight>
                  <a:srgbClr val="00FF00"/>
                </a:highlight>
              </a:rPr>
              <a:t>Organi</a:t>
            </a:r>
            <a:r>
              <a:rPr lang="it-IT" b="1" dirty="0"/>
              <a:t>: </a:t>
            </a:r>
            <a:r>
              <a:rPr lang="it-IT" b="1" dirty="0">
                <a:highlight>
                  <a:srgbClr val="FFFF00"/>
                </a:highlight>
              </a:rPr>
              <a:t>Sindaco metropolitano</a:t>
            </a:r>
            <a:r>
              <a:rPr lang="it-IT" b="1" dirty="0"/>
              <a:t>, ricoperta dal sindaco della città capoluogo;</a:t>
            </a:r>
          </a:p>
          <a:p>
            <a:pPr algn="just"/>
            <a:r>
              <a:rPr lang="it-IT" b="1" dirty="0">
                <a:highlight>
                  <a:srgbClr val="FFFF00"/>
                </a:highlight>
              </a:rPr>
              <a:t>Consiglio metropolitano </a:t>
            </a:r>
            <a:r>
              <a:rPr lang="it-IT" b="1" dirty="0"/>
              <a:t>(da 24 a 48), eletti tra sindaci e consiglieri dell’area metropolitana;</a:t>
            </a:r>
          </a:p>
          <a:p>
            <a:pPr algn="just"/>
            <a:r>
              <a:rPr lang="it-IT" b="1" dirty="0">
                <a:highlight>
                  <a:srgbClr val="FFFF00"/>
                </a:highlight>
              </a:rPr>
              <a:t>Conferenza metropolitana</a:t>
            </a:r>
            <a:r>
              <a:rPr lang="it-IT" b="1" dirty="0"/>
              <a:t>, che approva lo Statuto e formula proposte e pareri. E’ formata dai sindaci della Città metropolitana.</a:t>
            </a:r>
          </a:p>
          <a:p>
            <a:endParaRPr lang="it-IT" dirty="0"/>
          </a:p>
        </p:txBody>
      </p:sp>
    </p:spTree>
    <p:extLst>
      <p:ext uri="{BB962C8B-B14F-4D97-AF65-F5344CB8AC3E}">
        <p14:creationId xmlns:p14="http://schemas.microsoft.com/office/powerpoint/2010/main" val="75487642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934DEE-7093-4F4E-991E-9729C16F1419}"/>
              </a:ext>
            </a:extLst>
          </p:cNvPr>
          <p:cNvSpPr>
            <a:spLocks noGrp="1"/>
          </p:cNvSpPr>
          <p:nvPr>
            <p:ph type="title"/>
          </p:nvPr>
        </p:nvSpPr>
        <p:spPr>
          <a:xfrm>
            <a:off x="457200" y="274638"/>
            <a:ext cx="8229600" cy="706090"/>
          </a:xfrm>
        </p:spPr>
        <p:txBody>
          <a:bodyPr>
            <a:normAutofit fontScale="90000"/>
          </a:bodyPr>
          <a:lstStyle/>
          <a:p>
            <a:r>
              <a:rPr lang="it-IT" b="1" dirty="0">
                <a:highlight>
                  <a:srgbClr val="FF0000"/>
                </a:highlight>
              </a:rPr>
              <a:t>Regioni</a:t>
            </a:r>
          </a:p>
        </p:txBody>
      </p:sp>
      <p:sp>
        <p:nvSpPr>
          <p:cNvPr id="3" name="Segnaposto contenuto 2">
            <a:extLst>
              <a:ext uri="{FF2B5EF4-FFF2-40B4-BE49-F238E27FC236}">
                <a16:creationId xmlns:a16="http://schemas.microsoft.com/office/drawing/2014/main" id="{8DA5F203-601A-4A61-B183-4BA6469F9CA4}"/>
              </a:ext>
            </a:extLst>
          </p:cNvPr>
          <p:cNvSpPr>
            <a:spLocks noGrp="1"/>
          </p:cNvSpPr>
          <p:nvPr>
            <p:ph idx="1"/>
          </p:nvPr>
        </p:nvSpPr>
        <p:spPr>
          <a:xfrm>
            <a:off x="457200" y="1196752"/>
            <a:ext cx="8229600" cy="4929411"/>
          </a:xfrm>
        </p:spPr>
        <p:txBody>
          <a:bodyPr/>
          <a:lstStyle/>
          <a:p>
            <a:endParaRPr lang="it-IT" b="1" dirty="0"/>
          </a:p>
          <a:p>
            <a:r>
              <a:rPr lang="it-IT" b="1" dirty="0"/>
              <a:t>Sono 20 (art. 131 Cost.)</a:t>
            </a:r>
          </a:p>
          <a:p>
            <a:r>
              <a:rPr lang="it-IT" b="1" dirty="0"/>
              <a:t>Sono a Statuto speciale e a Statuto ordinario (art. 116 Cost.)</a:t>
            </a:r>
          </a:p>
        </p:txBody>
      </p:sp>
    </p:spTree>
    <p:extLst>
      <p:ext uri="{BB962C8B-B14F-4D97-AF65-F5344CB8AC3E}">
        <p14:creationId xmlns:p14="http://schemas.microsoft.com/office/powerpoint/2010/main" val="389897733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1FB155-27B7-42DB-A977-54FB0D66E32B}"/>
              </a:ext>
            </a:extLst>
          </p:cNvPr>
          <p:cNvSpPr>
            <a:spLocks noGrp="1"/>
          </p:cNvSpPr>
          <p:nvPr>
            <p:ph type="title"/>
          </p:nvPr>
        </p:nvSpPr>
        <p:spPr>
          <a:xfrm>
            <a:off x="457200" y="274638"/>
            <a:ext cx="8229600" cy="922114"/>
          </a:xfrm>
        </p:spPr>
        <p:txBody>
          <a:bodyPr/>
          <a:lstStyle/>
          <a:p>
            <a:r>
              <a:rPr lang="it-IT" b="1" dirty="0">
                <a:solidFill>
                  <a:srgbClr val="FFFF00"/>
                </a:solidFill>
                <a:highlight>
                  <a:srgbClr val="FF0000"/>
                </a:highlight>
              </a:rPr>
              <a:t>Regioni a Statuto speciale</a:t>
            </a:r>
          </a:p>
        </p:txBody>
      </p:sp>
      <p:sp>
        <p:nvSpPr>
          <p:cNvPr id="3" name="Segnaposto contenuto 2">
            <a:extLst>
              <a:ext uri="{FF2B5EF4-FFF2-40B4-BE49-F238E27FC236}">
                <a16:creationId xmlns:a16="http://schemas.microsoft.com/office/drawing/2014/main" id="{5483B753-F72F-400C-9EE8-51E3BB207527}"/>
              </a:ext>
            </a:extLst>
          </p:cNvPr>
          <p:cNvSpPr>
            <a:spLocks noGrp="1"/>
          </p:cNvSpPr>
          <p:nvPr>
            <p:ph idx="1"/>
          </p:nvPr>
        </p:nvSpPr>
        <p:spPr>
          <a:xfrm>
            <a:off x="457200" y="1340768"/>
            <a:ext cx="8229600" cy="5112568"/>
          </a:xfrm>
        </p:spPr>
        <p:txBody>
          <a:bodyPr>
            <a:normAutofit fontScale="92500" lnSpcReduction="10000"/>
          </a:bodyPr>
          <a:lstStyle/>
          <a:p>
            <a:pPr algn="just"/>
            <a:r>
              <a:rPr lang="it-IT" b="1" dirty="0"/>
              <a:t>Sono </a:t>
            </a:r>
            <a:r>
              <a:rPr lang="it-IT" b="1" dirty="0">
                <a:highlight>
                  <a:srgbClr val="FFFF00"/>
                </a:highlight>
              </a:rPr>
              <a:t>5</a:t>
            </a:r>
            <a:r>
              <a:rPr lang="it-IT" b="1" dirty="0"/>
              <a:t> (Sicilia, Sardegna, Trentino-Alto Adige, Friuli-Venezia Giulia, Valle d’Aosta)</a:t>
            </a:r>
          </a:p>
          <a:p>
            <a:pPr algn="just"/>
            <a:r>
              <a:rPr lang="it-IT" b="1" dirty="0"/>
              <a:t>Il Trentino-Alto Adige è diviso nelle </a:t>
            </a:r>
            <a:r>
              <a:rPr lang="it-IT" b="1" dirty="0">
                <a:highlight>
                  <a:srgbClr val="FFFF00"/>
                </a:highlight>
              </a:rPr>
              <a:t>due Province di Trento e Bolzano</a:t>
            </a:r>
          </a:p>
          <a:p>
            <a:pPr algn="just"/>
            <a:r>
              <a:rPr lang="it-IT" b="1" dirty="0"/>
              <a:t>L’organizzazione e il funzionamento di queste 5 Regioni non sono disciplinati dalla Costituzione, ma da </a:t>
            </a:r>
            <a:r>
              <a:rPr lang="it-IT" b="1" dirty="0">
                <a:highlight>
                  <a:srgbClr val="FFFF00"/>
                </a:highlight>
              </a:rPr>
              <a:t>statuti speciali</a:t>
            </a:r>
            <a:r>
              <a:rPr lang="it-IT" b="1" dirty="0"/>
              <a:t>, approvati con legge costituzionale.</a:t>
            </a:r>
          </a:p>
          <a:p>
            <a:pPr algn="just"/>
            <a:r>
              <a:rPr lang="it-IT" b="1" dirty="0"/>
              <a:t>La maggiore autonomia consiste in una </a:t>
            </a:r>
            <a:r>
              <a:rPr lang="it-IT" b="1" dirty="0">
                <a:highlight>
                  <a:srgbClr val="FFFF00"/>
                </a:highlight>
              </a:rPr>
              <a:t>competenza legislativa</a:t>
            </a:r>
            <a:r>
              <a:rPr lang="it-IT" b="1" dirty="0"/>
              <a:t>, in alcuni casi esclusiva, </a:t>
            </a:r>
            <a:r>
              <a:rPr lang="it-IT" b="1" dirty="0">
                <a:highlight>
                  <a:srgbClr val="FFFF00"/>
                </a:highlight>
              </a:rPr>
              <a:t>su un numero più ampio di materie</a:t>
            </a:r>
            <a:r>
              <a:rPr lang="it-IT" b="1" dirty="0"/>
              <a:t>.</a:t>
            </a:r>
          </a:p>
        </p:txBody>
      </p:sp>
    </p:spTree>
    <p:extLst>
      <p:ext uri="{BB962C8B-B14F-4D97-AF65-F5344CB8AC3E}">
        <p14:creationId xmlns:p14="http://schemas.microsoft.com/office/powerpoint/2010/main" val="156206840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BBB8A4-75EE-4586-9A98-BBF6E2F67040}"/>
              </a:ext>
            </a:extLst>
          </p:cNvPr>
          <p:cNvSpPr>
            <a:spLocks noGrp="1"/>
          </p:cNvSpPr>
          <p:nvPr>
            <p:ph type="title"/>
          </p:nvPr>
        </p:nvSpPr>
        <p:spPr>
          <a:xfrm>
            <a:off x="457200" y="274638"/>
            <a:ext cx="8229600" cy="778098"/>
          </a:xfrm>
        </p:spPr>
        <p:txBody>
          <a:bodyPr/>
          <a:lstStyle/>
          <a:p>
            <a:r>
              <a:rPr lang="it-IT" b="1" dirty="0">
                <a:solidFill>
                  <a:srgbClr val="FFFF00"/>
                </a:solidFill>
                <a:highlight>
                  <a:srgbClr val="FF0000"/>
                </a:highlight>
              </a:rPr>
              <a:t>Regioni a Statuto ordinario</a:t>
            </a:r>
            <a:endParaRPr lang="it-IT" dirty="0"/>
          </a:p>
        </p:txBody>
      </p:sp>
      <p:sp>
        <p:nvSpPr>
          <p:cNvPr id="3" name="Segnaposto contenuto 2">
            <a:extLst>
              <a:ext uri="{FF2B5EF4-FFF2-40B4-BE49-F238E27FC236}">
                <a16:creationId xmlns:a16="http://schemas.microsoft.com/office/drawing/2014/main" id="{AB17B932-D303-4009-9076-7342A63DC9E9}"/>
              </a:ext>
            </a:extLst>
          </p:cNvPr>
          <p:cNvSpPr>
            <a:spLocks noGrp="1"/>
          </p:cNvSpPr>
          <p:nvPr>
            <p:ph idx="1"/>
          </p:nvPr>
        </p:nvSpPr>
        <p:spPr>
          <a:xfrm>
            <a:off x="457200" y="1268760"/>
            <a:ext cx="8229600" cy="4857403"/>
          </a:xfrm>
        </p:spPr>
        <p:txBody>
          <a:bodyPr/>
          <a:lstStyle/>
          <a:p>
            <a:pPr algn="just"/>
            <a:endParaRPr lang="it-IT" b="1" dirty="0"/>
          </a:p>
          <a:p>
            <a:pPr algn="just"/>
            <a:r>
              <a:rPr lang="it-IT" b="1" dirty="0"/>
              <a:t>Sono 15</a:t>
            </a:r>
          </a:p>
          <a:p>
            <a:pPr algn="just"/>
            <a:r>
              <a:rPr lang="it-IT" b="1" dirty="0"/>
              <a:t>Organizzazione simile a quella dello Stato, basata su apparati politici e apparati burocratici</a:t>
            </a:r>
          </a:p>
        </p:txBody>
      </p:sp>
    </p:spTree>
    <p:extLst>
      <p:ext uri="{BB962C8B-B14F-4D97-AF65-F5344CB8AC3E}">
        <p14:creationId xmlns:p14="http://schemas.microsoft.com/office/powerpoint/2010/main" val="345026998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C61D63-D985-4BA0-AB68-26CC2D95E1CD}"/>
              </a:ext>
            </a:extLst>
          </p:cNvPr>
          <p:cNvSpPr>
            <a:spLocks noGrp="1"/>
          </p:cNvSpPr>
          <p:nvPr>
            <p:ph type="title"/>
          </p:nvPr>
        </p:nvSpPr>
        <p:spPr/>
        <p:txBody>
          <a:bodyPr>
            <a:normAutofit/>
          </a:bodyPr>
          <a:lstStyle/>
          <a:p>
            <a:r>
              <a:rPr lang="it-IT" b="1" dirty="0">
                <a:solidFill>
                  <a:srgbClr val="FFFF00"/>
                </a:solidFill>
                <a:highlight>
                  <a:srgbClr val="FF0000"/>
                </a:highlight>
              </a:rPr>
              <a:t>Le competenze delle Regioni</a:t>
            </a:r>
            <a:endParaRPr lang="it-IT" dirty="0"/>
          </a:p>
        </p:txBody>
      </p:sp>
      <p:sp>
        <p:nvSpPr>
          <p:cNvPr id="3" name="Segnaposto contenuto 2">
            <a:extLst>
              <a:ext uri="{FF2B5EF4-FFF2-40B4-BE49-F238E27FC236}">
                <a16:creationId xmlns:a16="http://schemas.microsoft.com/office/drawing/2014/main" id="{CD68E15F-C914-4483-B356-85BFE47E1899}"/>
              </a:ext>
            </a:extLst>
          </p:cNvPr>
          <p:cNvSpPr>
            <a:spLocks noGrp="1"/>
          </p:cNvSpPr>
          <p:nvPr>
            <p:ph idx="1"/>
          </p:nvPr>
        </p:nvSpPr>
        <p:spPr>
          <a:xfrm>
            <a:off x="457200" y="1340768"/>
            <a:ext cx="8229600" cy="4785395"/>
          </a:xfrm>
        </p:spPr>
        <p:txBody>
          <a:bodyPr>
            <a:normAutofit/>
          </a:bodyPr>
          <a:lstStyle/>
          <a:p>
            <a:pPr algn="just"/>
            <a:r>
              <a:rPr lang="it-IT" b="1" dirty="0"/>
              <a:t>Competenze l</a:t>
            </a:r>
            <a:r>
              <a:rPr lang="it-IT" b="1" dirty="0">
                <a:highlight>
                  <a:srgbClr val="FFFF00"/>
                </a:highlight>
              </a:rPr>
              <a:t>egislative </a:t>
            </a:r>
            <a:r>
              <a:rPr lang="it-IT" b="1" dirty="0"/>
              <a:t>e </a:t>
            </a:r>
            <a:r>
              <a:rPr lang="it-IT" b="1" dirty="0">
                <a:highlight>
                  <a:srgbClr val="FFFF00"/>
                </a:highlight>
              </a:rPr>
              <a:t>amministrative</a:t>
            </a:r>
          </a:p>
          <a:p>
            <a:pPr algn="just"/>
            <a:r>
              <a:rPr lang="it-IT" b="1" dirty="0"/>
              <a:t>Il nuovo art. 117 Cost. riconosce alle Regioni il poter di emanare </a:t>
            </a:r>
            <a:r>
              <a:rPr lang="it-IT" b="1" dirty="0">
                <a:highlight>
                  <a:srgbClr val="FFFF00"/>
                </a:highlight>
              </a:rPr>
              <a:t>atti  aventi forza di legge </a:t>
            </a:r>
            <a:r>
              <a:rPr lang="it-IT" b="1" dirty="0"/>
              <a:t>in tutte quelle materie non riservate espressamente allo Stato (prima della riforma era il contrario). Quindi, in queste materie possono emanare leggi senza attendere indicazioni dello Stato.  </a:t>
            </a:r>
          </a:p>
        </p:txBody>
      </p:sp>
    </p:spTree>
    <p:extLst>
      <p:ext uri="{BB962C8B-B14F-4D97-AF65-F5344CB8AC3E}">
        <p14:creationId xmlns:p14="http://schemas.microsoft.com/office/powerpoint/2010/main" val="151034906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AA8FC7-146E-4BA3-B800-3DDB92D1C8A8}"/>
              </a:ext>
            </a:extLst>
          </p:cNvPr>
          <p:cNvSpPr>
            <a:spLocks noGrp="1"/>
          </p:cNvSpPr>
          <p:nvPr>
            <p:ph type="title"/>
          </p:nvPr>
        </p:nvSpPr>
        <p:spPr>
          <a:xfrm>
            <a:off x="457200" y="274638"/>
            <a:ext cx="8229600" cy="634082"/>
          </a:xfrm>
        </p:spPr>
        <p:txBody>
          <a:bodyPr>
            <a:normAutofit fontScale="90000"/>
          </a:bodyPr>
          <a:lstStyle/>
          <a:p>
            <a:r>
              <a:rPr lang="it-IT" b="1" dirty="0">
                <a:highlight>
                  <a:srgbClr val="FFFF00"/>
                </a:highlight>
              </a:rPr>
              <a:t>L’art. 117 Cost.</a:t>
            </a:r>
          </a:p>
        </p:txBody>
      </p:sp>
      <p:sp>
        <p:nvSpPr>
          <p:cNvPr id="3" name="Segnaposto contenuto 2">
            <a:extLst>
              <a:ext uri="{FF2B5EF4-FFF2-40B4-BE49-F238E27FC236}">
                <a16:creationId xmlns:a16="http://schemas.microsoft.com/office/drawing/2014/main" id="{39A59CA9-E60B-4EC1-815D-B1F71498F580}"/>
              </a:ext>
            </a:extLst>
          </p:cNvPr>
          <p:cNvSpPr>
            <a:spLocks noGrp="1"/>
          </p:cNvSpPr>
          <p:nvPr>
            <p:ph idx="1"/>
          </p:nvPr>
        </p:nvSpPr>
        <p:spPr>
          <a:xfrm>
            <a:off x="457200" y="908720"/>
            <a:ext cx="8229600" cy="5674642"/>
          </a:xfrm>
        </p:spPr>
        <p:txBody>
          <a:bodyPr>
            <a:normAutofit fontScale="85000" lnSpcReduction="20000"/>
          </a:bodyPr>
          <a:lstStyle/>
          <a:p>
            <a:pPr marL="0" indent="0" algn="ctr">
              <a:buNone/>
            </a:pPr>
            <a:endParaRPr lang="it-IT" b="1" dirty="0">
              <a:highlight>
                <a:srgbClr val="FFFF00"/>
              </a:highlight>
            </a:endParaRPr>
          </a:p>
          <a:p>
            <a:pPr algn="ctr"/>
            <a:r>
              <a:rPr lang="it-IT" b="1" dirty="0">
                <a:highlight>
                  <a:srgbClr val="FFFF00"/>
                </a:highlight>
              </a:rPr>
              <a:t>Individua:</a:t>
            </a:r>
          </a:p>
          <a:p>
            <a:pPr marL="0" indent="0" algn="ctr">
              <a:buNone/>
            </a:pPr>
            <a:endParaRPr lang="it-IT" b="1" dirty="0">
              <a:highlight>
                <a:srgbClr val="FFFF00"/>
              </a:highlight>
            </a:endParaRPr>
          </a:p>
          <a:p>
            <a:pPr algn="just">
              <a:buFontTx/>
              <a:buChar char="-"/>
            </a:pPr>
            <a:r>
              <a:rPr lang="it-IT" b="1" dirty="0">
                <a:highlight>
                  <a:srgbClr val="FFFF00"/>
                </a:highlight>
              </a:rPr>
              <a:t>Competenza esclusiva dello Stato </a:t>
            </a:r>
            <a:r>
              <a:rPr lang="it-IT" b="1" dirty="0"/>
              <a:t>nelle materie indicate (difesa, ordine pubblico, giustizia, politica estera, ecc..)</a:t>
            </a:r>
          </a:p>
          <a:p>
            <a:pPr algn="just">
              <a:buFontTx/>
              <a:buChar char="-"/>
            </a:pPr>
            <a:r>
              <a:rPr lang="it-IT" b="1" dirty="0">
                <a:highlight>
                  <a:srgbClr val="FFFF00"/>
                </a:highlight>
              </a:rPr>
              <a:t>Competenza concorrente</a:t>
            </a:r>
            <a:r>
              <a:rPr lang="it-IT" b="1" dirty="0"/>
              <a:t>: lo Stato emana legge-quadro, mentre la Regione emana norme dettagliate nel rispetto delle norme generali statali</a:t>
            </a:r>
          </a:p>
          <a:p>
            <a:pPr algn="just">
              <a:buFontTx/>
              <a:buChar char="-"/>
            </a:pPr>
            <a:r>
              <a:rPr lang="it-IT" b="1" dirty="0">
                <a:highlight>
                  <a:srgbClr val="FFFF00"/>
                </a:highlight>
              </a:rPr>
              <a:t>Competenza esclusiva delle Regioni </a:t>
            </a:r>
            <a:r>
              <a:rPr lang="it-IT" b="1" dirty="0"/>
              <a:t>in tutte le materie non riservate allo Stato né alla legislazione concorrente.</a:t>
            </a:r>
          </a:p>
          <a:p>
            <a:pPr marL="0" indent="0" algn="just">
              <a:buNone/>
            </a:pPr>
            <a:r>
              <a:rPr lang="it-IT" b="1" dirty="0"/>
              <a:t>- Trascorsi 10 gg. dall’approvazione, la legge regionale viene promulgata dal Presidente e pubblicata sul BUR.</a:t>
            </a:r>
          </a:p>
        </p:txBody>
      </p:sp>
    </p:spTree>
    <p:extLst>
      <p:ext uri="{BB962C8B-B14F-4D97-AF65-F5344CB8AC3E}">
        <p14:creationId xmlns:p14="http://schemas.microsoft.com/office/powerpoint/2010/main" val="258455804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130E9A-EA35-4349-91CC-BDFD9F49AB38}"/>
              </a:ext>
            </a:extLst>
          </p:cNvPr>
          <p:cNvSpPr>
            <a:spLocks noGrp="1"/>
          </p:cNvSpPr>
          <p:nvPr>
            <p:ph type="title"/>
          </p:nvPr>
        </p:nvSpPr>
        <p:spPr>
          <a:xfrm>
            <a:off x="457200" y="274638"/>
            <a:ext cx="8229600" cy="706090"/>
          </a:xfrm>
        </p:spPr>
        <p:txBody>
          <a:bodyPr>
            <a:normAutofit fontScale="90000"/>
          </a:bodyPr>
          <a:lstStyle/>
          <a:p>
            <a:r>
              <a:rPr lang="it-IT" b="1" dirty="0">
                <a:highlight>
                  <a:srgbClr val="FFFF00"/>
                </a:highlight>
              </a:rPr>
              <a:t>Competenza amministrativa (art. 118)</a:t>
            </a:r>
          </a:p>
        </p:txBody>
      </p:sp>
      <p:sp>
        <p:nvSpPr>
          <p:cNvPr id="3" name="Segnaposto contenuto 2">
            <a:extLst>
              <a:ext uri="{FF2B5EF4-FFF2-40B4-BE49-F238E27FC236}">
                <a16:creationId xmlns:a16="http://schemas.microsoft.com/office/drawing/2014/main" id="{2A57050C-3A04-44EE-BFBF-3C41488B4B5E}"/>
              </a:ext>
            </a:extLst>
          </p:cNvPr>
          <p:cNvSpPr>
            <a:spLocks noGrp="1"/>
          </p:cNvSpPr>
          <p:nvPr>
            <p:ph idx="1"/>
          </p:nvPr>
        </p:nvSpPr>
        <p:spPr>
          <a:xfrm>
            <a:off x="457200" y="1052736"/>
            <a:ext cx="8229600" cy="5073427"/>
          </a:xfrm>
        </p:spPr>
        <p:txBody>
          <a:bodyPr/>
          <a:lstStyle/>
          <a:p>
            <a:endParaRPr lang="it-IT" dirty="0"/>
          </a:p>
          <a:p>
            <a:pPr algn="just"/>
            <a:r>
              <a:rPr lang="it-IT" b="1" dirty="0"/>
              <a:t>Riaffermato il </a:t>
            </a:r>
            <a:r>
              <a:rPr lang="it-IT" b="1" dirty="0">
                <a:highlight>
                  <a:srgbClr val="FFFF00"/>
                </a:highlight>
              </a:rPr>
              <a:t>principio di sussidiarietà</a:t>
            </a:r>
          </a:p>
          <a:p>
            <a:pPr algn="just"/>
            <a:r>
              <a:rPr lang="it-IT" b="1" dirty="0"/>
              <a:t>Solo se il Comune è inadeguato, interviene il livello di governo superiore</a:t>
            </a:r>
          </a:p>
          <a:p>
            <a:pPr algn="just"/>
            <a:r>
              <a:rPr lang="it-IT" b="1" dirty="0"/>
              <a:t>Organismi di coordinamento: </a:t>
            </a:r>
            <a:r>
              <a:rPr lang="it-IT" b="1" dirty="0">
                <a:highlight>
                  <a:srgbClr val="FFFF00"/>
                </a:highlight>
              </a:rPr>
              <a:t>conferenze Stato-Regioni- Enti locali</a:t>
            </a:r>
          </a:p>
        </p:txBody>
      </p:sp>
    </p:spTree>
    <p:extLst>
      <p:ext uri="{BB962C8B-B14F-4D97-AF65-F5344CB8AC3E}">
        <p14:creationId xmlns:p14="http://schemas.microsoft.com/office/powerpoint/2010/main" val="187566974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D0E4AA-6915-41EE-A75D-EBD7D24E7434}"/>
              </a:ext>
            </a:extLst>
          </p:cNvPr>
          <p:cNvSpPr>
            <a:spLocks noGrp="1"/>
          </p:cNvSpPr>
          <p:nvPr>
            <p:ph type="title"/>
          </p:nvPr>
        </p:nvSpPr>
        <p:spPr>
          <a:xfrm>
            <a:off x="457200" y="274638"/>
            <a:ext cx="8229600" cy="850106"/>
          </a:xfrm>
        </p:spPr>
        <p:txBody>
          <a:bodyPr>
            <a:normAutofit/>
          </a:bodyPr>
          <a:lstStyle/>
          <a:p>
            <a:r>
              <a:rPr lang="it-IT" sz="3600" b="1" dirty="0">
                <a:highlight>
                  <a:srgbClr val="FFFF00"/>
                </a:highlight>
              </a:rPr>
              <a:t>Potere sostitutivo dello Stato</a:t>
            </a:r>
          </a:p>
        </p:txBody>
      </p:sp>
      <p:sp>
        <p:nvSpPr>
          <p:cNvPr id="3" name="Segnaposto contenuto 2">
            <a:extLst>
              <a:ext uri="{FF2B5EF4-FFF2-40B4-BE49-F238E27FC236}">
                <a16:creationId xmlns:a16="http://schemas.microsoft.com/office/drawing/2014/main" id="{4E3CA8A4-51D7-453A-A83F-31A880AE0546}"/>
              </a:ext>
            </a:extLst>
          </p:cNvPr>
          <p:cNvSpPr>
            <a:spLocks noGrp="1"/>
          </p:cNvSpPr>
          <p:nvPr>
            <p:ph idx="1"/>
          </p:nvPr>
        </p:nvSpPr>
        <p:spPr>
          <a:xfrm>
            <a:off x="457200" y="1124744"/>
            <a:ext cx="8229600" cy="5001419"/>
          </a:xfrm>
        </p:spPr>
        <p:txBody>
          <a:bodyPr>
            <a:normAutofit lnSpcReduction="10000"/>
          </a:bodyPr>
          <a:lstStyle/>
          <a:p>
            <a:r>
              <a:rPr lang="it-IT" sz="2400" b="1" dirty="0"/>
              <a:t>Art. 120 Cost.:  </a:t>
            </a:r>
            <a:r>
              <a:rPr lang="it-IT" sz="2400" b="1" dirty="0">
                <a:latin typeface="Arial" panose="020B0604020202020204" pitchFamily="34" charset="0"/>
                <a:cs typeface="Arial" panose="020B0604020202020204" pitchFamily="34" charset="0"/>
              </a:rPr>
              <a:t>In caso di inerzia o inadeguatezza delle Regioni, il Governo statale può sostituirsi in questi casi:</a:t>
            </a:r>
          </a:p>
          <a:p>
            <a:pPr marL="0" indent="0">
              <a:buNone/>
            </a:pPr>
            <a:endParaRPr lang="it-IT" sz="2400" b="1" dirty="0">
              <a:latin typeface="Arial" panose="020B0604020202020204" pitchFamily="34" charset="0"/>
              <a:cs typeface="Arial" panose="020B0604020202020204" pitchFamily="34" charset="0"/>
            </a:endParaRPr>
          </a:p>
          <a:p>
            <a:pPr marL="514350" indent="-514350" algn="just">
              <a:buAutoNum type="alphaUcParenR"/>
            </a:pPr>
            <a:r>
              <a:rPr lang="it-IT" sz="2400" b="1" i="0" dirty="0">
                <a:solidFill>
                  <a:srgbClr val="000000"/>
                </a:solidFill>
                <a:effectLst/>
                <a:highlight>
                  <a:srgbClr val="FFFF00"/>
                </a:highlight>
                <a:latin typeface="Arial" panose="020B0604020202020204" pitchFamily="34" charset="0"/>
                <a:cs typeface="Arial" panose="020B0604020202020204" pitchFamily="34" charset="0"/>
              </a:rPr>
              <a:t>Mancato rispetto di norme e trattati internazionali o della normativa comunitaria</a:t>
            </a:r>
            <a:r>
              <a:rPr lang="it-IT" sz="2400" b="1" i="0" dirty="0">
                <a:solidFill>
                  <a:srgbClr val="000000"/>
                </a:solidFill>
                <a:effectLst/>
                <a:latin typeface="Arial" panose="020B0604020202020204" pitchFamily="34" charset="0"/>
                <a:cs typeface="Arial" panose="020B0604020202020204" pitchFamily="34" charset="0"/>
              </a:rPr>
              <a:t>.</a:t>
            </a:r>
          </a:p>
          <a:p>
            <a:pPr marL="514350" indent="-514350" algn="just">
              <a:buAutoNum type="alphaUcParenR"/>
            </a:pPr>
            <a:r>
              <a:rPr lang="it-IT" sz="2400" b="1" i="0" dirty="0">
                <a:solidFill>
                  <a:srgbClr val="000000"/>
                </a:solidFill>
                <a:effectLst/>
                <a:latin typeface="Arial" panose="020B0604020202020204" pitchFamily="34" charset="0"/>
                <a:cs typeface="Arial" panose="020B0604020202020204" pitchFamily="34" charset="0"/>
              </a:rPr>
              <a:t>Pericolo grave per </a:t>
            </a:r>
            <a:r>
              <a:rPr lang="it-IT" sz="2400" b="1" i="0" dirty="0">
                <a:solidFill>
                  <a:srgbClr val="000000"/>
                </a:solidFill>
                <a:effectLst/>
                <a:highlight>
                  <a:srgbClr val="FFFF00"/>
                </a:highlight>
                <a:latin typeface="Arial" panose="020B0604020202020204" pitchFamily="34" charset="0"/>
                <a:cs typeface="Arial" panose="020B0604020202020204" pitchFamily="34" charset="0"/>
              </a:rPr>
              <a:t>l'incolumità e la sicurezza pubblica.</a:t>
            </a:r>
          </a:p>
          <a:p>
            <a:pPr marL="514350" indent="-514350" algn="just">
              <a:buAutoNum type="alphaUcParenR"/>
            </a:pPr>
            <a:r>
              <a:rPr lang="it-IT" sz="2400" b="1" i="0" dirty="0">
                <a:solidFill>
                  <a:srgbClr val="000000"/>
                </a:solidFill>
                <a:effectLst/>
                <a:highlight>
                  <a:srgbClr val="FFFF00"/>
                </a:highlight>
                <a:latin typeface="Arial" panose="020B0604020202020204" pitchFamily="34" charset="0"/>
                <a:cs typeface="Arial" panose="020B0604020202020204" pitchFamily="34" charset="0"/>
              </a:rPr>
              <a:t>Tutela dell'unità giuridica o dell'unità economica </a:t>
            </a:r>
            <a:r>
              <a:rPr lang="it-IT" sz="2400" b="1" i="0" dirty="0">
                <a:solidFill>
                  <a:srgbClr val="000000"/>
                </a:solidFill>
                <a:effectLst/>
                <a:latin typeface="Arial" panose="020B0604020202020204" pitchFamily="34" charset="0"/>
                <a:cs typeface="Arial" panose="020B0604020202020204" pitchFamily="34" charset="0"/>
              </a:rPr>
              <a:t>e in particolare la tutela dei livelli essenziali delle prestazioni concernenti i diritti civili e sociali, prescindendo dai confini territoriali dei governi locali</a:t>
            </a:r>
            <a:endParaRPr lang="it-IT"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094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C7AF6A-D8A6-4A46-AD53-08D0042D150D}"/>
              </a:ext>
            </a:extLst>
          </p:cNvPr>
          <p:cNvSpPr>
            <a:spLocks noGrp="1"/>
          </p:cNvSpPr>
          <p:nvPr>
            <p:ph type="title"/>
          </p:nvPr>
        </p:nvSpPr>
        <p:spPr/>
        <p:txBody>
          <a:bodyPr>
            <a:normAutofit fontScale="90000"/>
          </a:bodyPr>
          <a:lstStyle/>
          <a:p>
            <a:r>
              <a:rPr lang="it-IT" b="1" dirty="0"/>
              <a:t>LA BASE DELLA CONVIVENZA, L’ESIGENZA DI LEGALITA’</a:t>
            </a:r>
          </a:p>
        </p:txBody>
      </p:sp>
      <p:sp>
        <p:nvSpPr>
          <p:cNvPr id="3" name="Segnaposto contenuto 2">
            <a:extLst>
              <a:ext uri="{FF2B5EF4-FFF2-40B4-BE49-F238E27FC236}">
                <a16:creationId xmlns:a16="http://schemas.microsoft.com/office/drawing/2014/main" id="{1E75D8BA-17DD-45A9-B9C4-C343D4804347}"/>
              </a:ext>
            </a:extLst>
          </p:cNvPr>
          <p:cNvSpPr>
            <a:spLocks noGrp="1"/>
          </p:cNvSpPr>
          <p:nvPr>
            <p:ph idx="1"/>
          </p:nvPr>
        </p:nvSpPr>
        <p:spPr/>
        <p:txBody>
          <a:bodyPr/>
          <a:lstStyle/>
          <a:p>
            <a:pPr algn="ctr"/>
            <a:r>
              <a:rPr lang="it-IT" b="1" dirty="0"/>
              <a:t>Uomo come «</a:t>
            </a:r>
            <a:r>
              <a:rPr lang="it-IT" b="1" dirty="0" err="1"/>
              <a:t>zoon</a:t>
            </a:r>
            <a:r>
              <a:rPr lang="it-IT" b="1" dirty="0"/>
              <a:t> </a:t>
            </a:r>
            <a:r>
              <a:rPr lang="it-IT" b="1" dirty="0" err="1"/>
              <a:t>politikon</a:t>
            </a:r>
            <a:r>
              <a:rPr lang="it-IT" b="1" dirty="0"/>
              <a:t>»</a:t>
            </a:r>
          </a:p>
          <a:p>
            <a:pPr marL="0" indent="0" algn="ctr">
              <a:buNone/>
            </a:pPr>
            <a:endParaRPr lang="it-IT" b="1" dirty="0"/>
          </a:p>
          <a:p>
            <a:pPr marL="0" indent="0" algn="ctr">
              <a:buNone/>
            </a:pPr>
            <a:endParaRPr lang="it-IT" b="1" dirty="0"/>
          </a:p>
          <a:p>
            <a:pPr marL="0" indent="0" algn="ctr">
              <a:buNone/>
            </a:pPr>
            <a:r>
              <a:rPr lang="it-IT" b="1" dirty="0"/>
              <a:t>Convivenza in base a regole</a:t>
            </a:r>
          </a:p>
          <a:p>
            <a:pPr marL="0" indent="0" algn="ctr">
              <a:buNone/>
            </a:pPr>
            <a:r>
              <a:rPr lang="it-IT" b="1" dirty="0"/>
              <a:t>«</a:t>
            </a:r>
            <a:r>
              <a:rPr lang="it-IT" b="1" i="1" dirty="0"/>
              <a:t>Ogni Stato è una comunità e ogni comunità si costituisce in vista di un bene» </a:t>
            </a:r>
          </a:p>
        </p:txBody>
      </p:sp>
      <p:sp>
        <p:nvSpPr>
          <p:cNvPr id="9" name="Freccia in giù 8">
            <a:extLst>
              <a:ext uri="{FF2B5EF4-FFF2-40B4-BE49-F238E27FC236}">
                <a16:creationId xmlns:a16="http://schemas.microsoft.com/office/drawing/2014/main" id="{A1AB7B52-F4D5-4CA8-BECB-75E32BCAACA4}"/>
              </a:ext>
            </a:extLst>
          </p:cNvPr>
          <p:cNvSpPr/>
          <p:nvPr/>
        </p:nvSpPr>
        <p:spPr>
          <a:xfrm>
            <a:off x="4329684" y="227687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238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118429-4C23-47D3-A474-57868CE6E2BA}"/>
              </a:ext>
            </a:extLst>
          </p:cNvPr>
          <p:cNvSpPr>
            <a:spLocks noGrp="1"/>
          </p:cNvSpPr>
          <p:nvPr>
            <p:ph type="title"/>
          </p:nvPr>
        </p:nvSpPr>
        <p:spPr>
          <a:xfrm>
            <a:off x="457200" y="274638"/>
            <a:ext cx="8229600" cy="1325562"/>
          </a:xfrm>
        </p:spPr>
        <p:txBody>
          <a:bodyPr>
            <a:normAutofit/>
          </a:bodyPr>
          <a:lstStyle/>
          <a:p>
            <a:r>
              <a:rPr lang="it-IT" sz="3600" b="1" dirty="0">
                <a:highlight>
                  <a:srgbClr val="00FFFF"/>
                </a:highlight>
              </a:rPr>
              <a:t>Criteri per l’acquisto della cittadinanza (L. 91/1992 come </a:t>
            </a:r>
            <a:r>
              <a:rPr lang="it-IT" sz="3600" b="1" dirty="0" err="1">
                <a:highlight>
                  <a:srgbClr val="00FFFF"/>
                </a:highlight>
              </a:rPr>
              <a:t>mod</a:t>
            </a:r>
            <a:r>
              <a:rPr lang="it-IT" sz="3600" b="1" dirty="0">
                <a:highlight>
                  <a:srgbClr val="00FFFF"/>
                </a:highlight>
              </a:rPr>
              <a:t>. L. 94/2009</a:t>
            </a:r>
          </a:p>
        </p:txBody>
      </p:sp>
      <p:sp>
        <p:nvSpPr>
          <p:cNvPr id="3" name="Segnaposto contenuto 2">
            <a:extLst>
              <a:ext uri="{FF2B5EF4-FFF2-40B4-BE49-F238E27FC236}">
                <a16:creationId xmlns:a16="http://schemas.microsoft.com/office/drawing/2014/main" id="{CAE4EE0C-3B3C-4450-BEFF-BE07A6CFE8F5}"/>
              </a:ext>
            </a:extLst>
          </p:cNvPr>
          <p:cNvSpPr>
            <a:spLocks noGrp="1"/>
          </p:cNvSpPr>
          <p:nvPr>
            <p:ph idx="1"/>
          </p:nvPr>
        </p:nvSpPr>
        <p:spPr/>
        <p:txBody>
          <a:bodyPr>
            <a:normAutofit lnSpcReduction="10000"/>
          </a:bodyPr>
          <a:lstStyle/>
          <a:p>
            <a:endParaRPr lang="it-IT" dirty="0"/>
          </a:p>
          <a:p>
            <a:r>
              <a:rPr lang="it-IT" b="1" dirty="0"/>
              <a:t>Per nascita</a:t>
            </a:r>
          </a:p>
          <a:p>
            <a:r>
              <a:rPr lang="it-IT" b="1" dirty="0"/>
              <a:t>Per estensione</a:t>
            </a:r>
          </a:p>
          <a:p>
            <a:r>
              <a:rPr lang="it-IT" b="1" dirty="0"/>
              <a:t>Per beneficio di legge</a:t>
            </a:r>
          </a:p>
          <a:p>
            <a:r>
              <a:rPr lang="it-IT" b="1" dirty="0"/>
              <a:t>Per naturalizzazione</a:t>
            </a:r>
          </a:p>
          <a:p>
            <a:endParaRPr lang="it-IT" dirty="0"/>
          </a:p>
          <a:p>
            <a:pPr algn="just"/>
            <a:r>
              <a:rPr lang="it-IT" b="1" dirty="0"/>
              <a:t>Ex L. 132/18 occorre conoscere la lingua italiana</a:t>
            </a:r>
          </a:p>
        </p:txBody>
      </p:sp>
    </p:spTree>
    <p:extLst>
      <p:ext uri="{BB962C8B-B14F-4D97-AF65-F5344CB8AC3E}">
        <p14:creationId xmlns:p14="http://schemas.microsoft.com/office/powerpoint/2010/main" val="17601701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2684A4-76DC-41A8-B714-EE24F9A99C98}"/>
              </a:ext>
            </a:extLst>
          </p:cNvPr>
          <p:cNvSpPr>
            <a:spLocks noGrp="1"/>
          </p:cNvSpPr>
          <p:nvPr>
            <p:ph type="title"/>
          </p:nvPr>
        </p:nvSpPr>
        <p:spPr>
          <a:xfrm>
            <a:off x="457200" y="274638"/>
            <a:ext cx="8229600" cy="706090"/>
          </a:xfrm>
        </p:spPr>
        <p:txBody>
          <a:bodyPr>
            <a:normAutofit fontScale="90000"/>
          </a:bodyPr>
          <a:lstStyle/>
          <a:p>
            <a:r>
              <a:rPr lang="it-IT" sz="4400" b="1" dirty="0">
                <a:highlight>
                  <a:srgbClr val="FFFF00"/>
                </a:highlight>
              </a:rPr>
              <a:t>Potere sostitutivo dello Stato</a:t>
            </a:r>
            <a:endParaRPr lang="it-IT" dirty="0"/>
          </a:p>
        </p:txBody>
      </p:sp>
      <p:sp>
        <p:nvSpPr>
          <p:cNvPr id="3" name="Segnaposto contenuto 2">
            <a:extLst>
              <a:ext uri="{FF2B5EF4-FFF2-40B4-BE49-F238E27FC236}">
                <a16:creationId xmlns:a16="http://schemas.microsoft.com/office/drawing/2014/main" id="{0FBE785B-1ABB-4D68-B6C4-1AACC3EFB9A3}"/>
              </a:ext>
            </a:extLst>
          </p:cNvPr>
          <p:cNvSpPr>
            <a:spLocks noGrp="1"/>
          </p:cNvSpPr>
          <p:nvPr>
            <p:ph idx="1"/>
          </p:nvPr>
        </p:nvSpPr>
        <p:spPr>
          <a:xfrm>
            <a:off x="457200" y="1052736"/>
            <a:ext cx="8229600" cy="5256584"/>
          </a:xfrm>
        </p:spPr>
        <p:txBody>
          <a:bodyPr>
            <a:normAutofit fontScale="85000" lnSpcReduction="20000"/>
          </a:bodyPr>
          <a:lstStyle/>
          <a:p>
            <a:endParaRPr lang="it-IT" b="0" i="0" dirty="0">
              <a:solidFill>
                <a:srgbClr val="000000"/>
              </a:solidFill>
              <a:effectLst/>
              <a:latin typeface="Verdana" panose="020B0604030504040204" pitchFamily="34" charset="0"/>
            </a:endParaRPr>
          </a:p>
          <a:p>
            <a:pPr algn="just"/>
            <a:r>
              <a:rPr lang="it-IT" b="1" dirty="0">
                <a:solidFill>
                  <a:srgbClr val="000000"/>
                </a:solidFill>
                <a:latin typeface="Verdana" panose="020B0604030504040204" pitchFamily="34" charset="0"/>
              </a:rPr>
              <a:t>Ai sensi dell’art. 117, c. 5, «</a:t>
            </a:r>
            <a:r>
              <a:rPr lang="it-IT" b="1" i="0" dirty="0">
                <a:solidFill>
                  <a:srgbClr val="000000"/>
                </a:solidFill>
                <a:effectLst/>
                <a:latin typeface="Verdana" panose="020B0604030504040204" pitchFamily="34" charset="0"/>
              </a:rPr>
              <a:t>Le Regioni e le Province autonome di Trento e di Bolzano, nelle materie di loro competenza, partecipano alle </a:t>
            </a:r>
            <a:r>
              <a:rPr lang="it-IT" b="1" i="0" dirty="0">
                <a:solidFill>
                  <a:srgbClr val="000000"/>
                </a:solidFill>
                <a:effectLst/>
                <a:highlight>
                  <a:srgbClr val="FFFF00"/>
                </a:highlight>
                <a:latin typeface="Verdana" panose="020B0604030504040204" pitchFamily="34" charset="0"/>
              </a:rPr>
              <a:t>decisioni dirette alla formazione degli atti normativi comunitari e provvedono all'attuazione e all'esecuzione degli accordi internazionali e degli atti dell'Unione europea</a:t>
            </a:r>
            <a:r>
              <a:rPr lang="it-IT" b="1" i="0" dirty="0">
                <a:solidFill>
                  <a:srgbClr val="000000"/>
                </a:solidFill>
                <a:effectLst/>
                <a:latin typeface="Verdana" panose="020B0604030504040204" pitchFamily="34" charset="0"/>
              </a:rPr>
              <a:t>, nel rispetto delle norme di procedura stabilite da </a:t>
            </a:r>
            <a:r>
              <a:rPr lang="it-IT" b="1" i="0" dirty="0">
                <a:solidFill>
                  <a:srgbClr val="000000"/>
                </a:solidFill>
                <a:effectLst/>
                <a:highlight>
                  <a:srgbClr val="FFFF00"/>
                </a:highlight>
                <a:latin typeface="Verdana" panose="020B0604030504040204" pitchFamily="34" charset="0"/>
              </a:rPr>
              <a:t>legge dello Stato</a:t>
            </a:r>
            <a:r>
              <a:rPr lang="it-IT" b="1" i="0" dirty="0">
                <a:solidFill>
                  <a:srgbClr val="000000"/>
                </a:solidFill>
                <a:effectLst/>
                <a:latin typeface="Verdana" panose="020B0604030504040204" pitchFamily="34" charset="0"/>
              </a:rPr>
              <a:t>, che disciplina le modalità di esercizio del </a:t>
            </a:r>
            <a:r>
              <a:rPr lang="it-IT" b="1" i="0" dirty="0">
                <a:solidFill>
                  <a:srgbClr val="000000"/>
                </a:solidFill>
                <a:effectLst/>
                <a:highlight>
                  <a:srgbClr val="FFFF00"/>
                </a:highlight>
                <a:latin typeface="Verdana" panose="020B0604030504040204" pitchFamily="34" charset="0"/>
              </a:rPr>
              <a:t>potere sostitutivo </a:t>
            </a:r>
            <a:r>
              <a:rPr lang="it-IT" b="1" i="0" dirty="0">
                <a:solidFill>
                  <a:srgbClr val="000000"/>
                </a:solidFill>
                <a:effectLst/>
                <a:latin typeface="Verdana" panose="020B0604030504040204" pitchFamily="34" charset="0"/>
              </a:rPr>
              <a:t>in caso di inadempienza.»</a:t>
            </a:r>
          </a:p>
          <a:p>
            <a:pPr algn="just"/>
            <a:r>
              <a:rPr lang="it-IT" b="1" dirty="0">
                <a:solidFill>
                  <a:srgbClr val="000000"/>
                </a:solidFill>
                <a:latin typeface="Verdana" panose="020B0604030504040204" pitchFamily="34" charset="0"/>
              </a:rPr>
              <a:t>La legge di riferimento è la 131/2003.</a:t>
            </a:r>
            <a:endParaRPr lang="it-IT" b="1" dirty="0"/>
          </a:p>
        </p:txBody>
      </p:sp>
    </p:spTree>
    <p:extLst>
      <p:ext uri="{BB962C8B-B14F-4D97-AF65-F5344CB8AC3E}">
        <p14:creationId xmlns:p14="http://schemas.microsoft.com/office/powerpoint/2010/main" val="342493772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2FC277-E02E-47BE-852F-813D161770B2}"/>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4D046537-459C-43BC-B193-0E02DFD43227}"/>
              </a:ext>
            </a:extLst>
          </p:cNvPr>
          <p:cNvSpPr>
            <a:spLocks noGrp="1"/>
          </p:cNvSpPr>
          <p:nvPr>
            <p:ph idx="1"/>
          </p:nvPr>
        </p:nvSpPr>
        <p:spPr/>
        <p:txBody>
          <a:bodyPr>
            <a:normAutofit/>
          </a:bodyPr>
          <a:lstStyle/>
          <a:p>
            <a:pPr marL="0" indent="0" algn="ctr">
              <a:buNone/>
            </a:pPr>
            <a:endParaRPr lang="it-IT" sz="5400" b="1" dirty="0">
              <a:solidFill>
                <a:schemeClr val="bg1"/>
              </a:solidFill>
              <a:highlight>
                <a:srgbClr val="0000FF"/>
              </a:highlight>
            </a:endParaRPr>
          </a:p>
          <a:p>
            <a:pPr marL="0" indent="0" algn="ctr">
              <a:buNone/>
            </a:pPr>
            <a:r>
              <a:rPr lang="it-IT" sz="5400" b="1" dirty="0">
                <a:solidFill>
                  <a:schemeClr val="bg1"/>
                </a:solidFill>
                <a:highlight>
                  <a:srgbClr val="0000FF"/>
                </a:highlight>
              </a:rPr>
              <a:t>IN EUROPA</a:t>
            </a:r>
          </a:p>
        </p:txBody>
      </p:sp>
    </p:spTree>
    <p:extLst>
      <p:ext uri="{BB962C8B-B14F-4D97-AF65-F5344CB8AC3E}">
        <p14:creationId xmlns:p14="http://schemas.microsoft.com/office/powerpoint/2010/main" val="7942658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F044B8-573B-42D7-8EEF-32A505392941}"/>
              </a:ext>
            </a:extLst>
          </p:cNvPr>
          <p:cNvSpPr>
            <a:spLocks noGrp="1"/>
          </p:cNvSpPr>
          <p:nvPr>
            <p:ph type="title"/>
          </p:nvPr>
        </p:nvSpPr>
        <p:spPr/>
        <p:txBody>
          <a:bodyPr/>
          <a:lstStyle/>
          <a:p>
            <a:r>
              <a:rPr lang="it-IT" b="1" dirty="0">
                <a:solidFill>
                  <a:schemeClr val="bg1"/>
                </a:solidFill>
                <a:highlight>
                  <a:srgbClr val="0000FF"/>
                </a:highlight>
              </a:rPr>
              <a:t>L’Unione Europea: i primi 30 anni</a:t>
            </a:r>
          </a:p>
        </p:txBody>
      </p:sp>
      <p:sp>
        <p:nvSpPr>
          <p:cNvPr id="3" name="Segnaposto contenuto 2">
            <a:extLst>
              <a:ext uri="{FF2B5EF4-FFF2-40B4-BE49-F238E27FC236}">
                <a16:creationId xmlns:a16="http://schemas.microsoft.com/office/drawing/2014/main" id="{7E0B29B2-6D5B-47C7-9A79-E7D4339CF4A7}"/>
              </a:ext>
            </a:extLst>
          </p:cNvPr>
          <p:cNvSpPr>
            <a:spLocks noGrp="1"/>
          </p:cNvSpPr>
          <p:nvPr>
            <p:ph idx="1"/>
          </p:nvPr>
        </p:nvSpPr>
        <p:spPr>
          <a:xfrm>
            <a:off x="457200" y="1417638"/>
            <a:ext cx="8229600" cy="4708525"/>
          </a:xfrm>
        </p:spPr>
        <p:txBody>
          <a:bodyPr>
            <a:normAutofit fontScale="85000" lnSpcReduction="20000"/>
          </a:bodyPr>
          <a:lstStyle/>
          <a:p>
            <a:r>
              <a:rPr lang="it-IT" b="1" dirty="0"/>
              <a:t>1951: Belgio, Olanda, Lussemburgo, Italia, Francia e RFT firmano il Trattato di Parigi che dà vita alla </a:t>
            </a:r>
            <a:r>
              <a:rPr lang="it-IT" b="1" dirty="0">
                <a:highlight>
                  <a:srgbClr val="FFFF00"/>
                </a:highlight>
              </a:rPr>
              <a:t>CECA </a:t>
            </a:r>
            <a:r>
              <a:rPr lang="it-IT" b="1" dirty="0"/>
              <a:t>(Comunità Europea del carbone dell’acciaio)</a:t>
            </a:r>
          </a:p>
          <a:p>
            <a:pPr algn="just"/>
            <a:r>
              <a:rPr lang="it-IT" b="1" dirty="0"/>
              <a:t>1957: a Roma nascono la </a:t>
            </a:r>
            <a:r>
              <a:rPr lang="it-IT" b="1" dirty="0">
                <a:highlight>
                  <a:srgbClr val="FFFF00"/>
                </a:highlight>
              </a:rPr>
              <a:t>CEE</a:t>
            </a:r>
            <a:r>
              <a:rPr lang="it-IT" b="1" dirty="0"/>
              <a:t> (Comunità Economica Europea) e </a:t>
            </a:r>
            <a:r>
              <a:rPr lang="it-IT" b="1" dirty="0">
                <a:highlight>
                  <a:srgbClr val="FFFF00"/>
                </a:highlight>
              </a:rPr>
              <a:t>l’</a:t>
            </a:r>
            <a:r>
              <a:rPr lang="it-IT" b="1" dirty="0" err="1">
                <a:highlight>
                  <a:srgbClr val="FFFF00"/>
                </a:highlight>
              </a:rPr>
              <a:t>Eratom</a:t>
            </a:r>
            <a:endParaRPr lang="it-IT" b="1" dirty="0">
              <a:highlight>
                <a:srgbClr val="FFFF00"/>
              </a:highlight>
            </a:endParaRPr>
          </a:p>
          <a:p>
            <a:pPr algn="just"/>
            <a:r>
              <a:rPr lang="it-IT" b="1" dirty="0"/>
              <a:t>1965: dalla fusione tra CECA, CEE ed </a:t>
            </a:r>
            <a:r>
              <a:rPr lang="it-IT" b="1" dirty="0" err="1"/>
              <a:t>Euratom</a:t>
            </a:r>
            <a:r>
              <a:rPr lang="it-IT" b="1" dirty="0"/>
              <a:t> nasce la </a:t>
            </a:r>
            <a:r>
              <a:rPr lang="it-IT" b="1" dirty="0">
                <a:highlight>
                  <a:srgbClr val="FFFF00"/>
                </a:highlight>
              </a:rPr>
              <a:t>Comunità Europea (CE) </a:t>
            </a:r>
            <a:r>
              <a:rPr lang="it-IT" b="1" dirty="0"/>
              <a:t>e le prime istituzioni comuni (Commissione, Consiglio dei Ministri, Parlamento europeo, Corte di Giustizia)</a:t>
            </a:r>
          </a:p>
          <a:p>
            <a:r>
              <a:rPr lang="it-IT" b="1" dirty="0"/>
              <a:t>1973: Aderiscono GB, Danimarca, Irlanda.</a:t>
            </a:r>
          </a:p>
          <a:p>
            <a:pPr algn="just"/>
            <a:r>
              <a:rPr lang="it-IT" b="1" dirty="0"/>
              <a:t>1979: alcuni Stati danno vita allo </a:t>
            </a:r>
            <a:r>
              <a:rPr lang="it-IT" b="1" dirty="0">
                <a:highlight>
                  <a:srgbClr val="FFFF00"/>
                </a:highlight>
              </a:rPr>
              <a:t>SME</a:t>
            </a:r>
            <a:r>
              <a:rPr lang="it-IT" b="1" dirty="0"/>
              <a:t> (Sistema monetario europeo) per garantire stabilità nei rapporti di cambio tra le monete.</a:t>
            </a:r>
          </a:p>
        </p:txBody>
      </p:sp>
    </p:spTree>
    <p:extLst>
      <p:ext uri="{BB962C8B-B14F-4D97-AF65-F5344CB8AC3E}">
        <p14:creationId xmlns:p14="http://schemas.microsoft.com/office/powerpoint/2010/main" val="146203907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B66CC-A152-4A23-B27E-C51A977EE9B4}"/>
              </a:ext>
            </a:extLst>
          </p:cNvPr>
          <p:cNvSpPr>
            <a:spLocks noGrp="1"/>
          </p:cNvSpPr>
          <p:nvPr>
            <p:ph type="title"/>
          </p:nvPr>
        </p:nvSpPr>
        <p:spPr/>
        <p:txBody>
          <a:bodyPr>
            <a:noAutofit/>
          </a:bodyPr>
          <a:lstStyle/>
          <a:p>
            <a:r>
              <a:rPr lang="it-IT" sz="3600" b="1" dirty="0">
                <a:solidFill>
                  <a:schemeClr val="bg1"/>
                </a:solidFill>
                <a:highlight>
                  <a:srgbClr val="0000FF"/>
                </a:highlight>
              </a:rPr>
              <a:t>L’Unione Europea: meno frontiere </a:t>
            </a:r>
            <a:br>
              <a:rPr lang="it-IT" sz="3600" b="1" dirty="0">
                <a:solidFill>
                  <a:schemeClr val="bg1"/>
                </a:solidFill>
                <a:highlight>
                  <a:srgbClr val="0000FF"/>
                </a:highlight>
              </a:rPr>
            </a:br>
            <a:r>
              <a:rPr lang="it-IT" sz="3600" b="1" dirty="0">
                <a:solidFill>
                  <a:schemeClr val="bg1"/>
                </a:solidFill>
                <a:highlight>
                  <a:srgbClr val="0000FF"/>
                </a:highlight>
              </a:rPr>
              <a:t>(1980-2001)</a:t>
            </a:r>
            <a:endParaRPr lang="it-IT" sz="3600" dirty="0"/>
          </a:p>
        </p:txBody>
      </p:sp>
      <p:sp>
        <p:nvSpPr>
          <p:cNvPr id="3" name="Segnaposto contenuto 2">
            <a:extLst>
              <a:ext uri="{FF2B5EF4-FFF2-40B4-BE49-F238E27FC236}">
                <a16:creationId xmlns:a16="http://schemas.microsoft.com/office/drawing/2014/main" id="{DE4CDD1F-E841-4615-8762-6926092F9135}"/>
              </a:ext>
            </a:extLst>
          </p:cNvPr>
          <p:cNvSpPr>
            <a:spLocks noGrp="1"/>
          </p:cNvSpPr>
          <p:nvPr>
            <p:ph idx="1"/>
          </p:nvPr>
        </p:nvSpPr>
        <p:spPr>
          <a:xfrm>
            <a:off x="457200" y="1484784"/>
            <a:ext cx="8229600" cy="4896544"/>
          </a:xfrm>
        </p:spPr>
        <p:txBody>
          <a:bodyPr>
            <a:normAutofit fontScale="92500" lnSpcReduction="20000"/>
          </a:bodyPr>
          <a:lstStyle/>
          <a:p>
            <a:r>
              <a:rPr lang="it-IT" b="1" dirty="0"/>
              <a:t>1981: entra la Grecia</a:t>
            </a:r>
          </a:p>
          <a:p>
            <a:pPr algn="just"/>
            <a:r>
              <a:rPr lang="it-IT" b="1" dirty="0"/>
              <a:t>1985: </a:t>
            </a:r>
            <a:r>
              <a:rPr lang="it-IT" b="1" dirty="0">
                <a:highlight>
                  <a:srgbClr val="FFFF00"/>
                </a:highlight>
              </a:rPr>
              <a:t>Trattato di Schengen </a:t>
            </a:r>
            <a:r>
              <a:rPr lang="it-IT" b="1" dirty="0"/>
              <a:t>sulla libera circolazione</a:t>
            </a:r>
          </a:p>
          <a:p>
            <a:r>
              <a:rPr lang="it-IT" b="1" dirty="0"/>
              <a:t>1986: entrano Spagna e Portogallo</a:t>
            </a:r>
          </a:p>
          <a:p>
            <a:r>
              <a:rPr lang="it-IT" b="1" dirty="0"/>
              <a:t>1987: Atto unico europeo che fissa al 1992 la realizzazione del mercato unico.</a:t>
            </a:r>
          </a:p>
          <a:p>
            <a:r>
              <a:rPr lang="it-IT" b="1" dirty="0"/>
              <a:t>1992: </a:t>
            </a:r>
            <a:r>
              <a:rPr lang="it-IT" b="1" dirty="0">
                <a:highlight>
                  <a:srgbClr val="FFFF00"/>
                </a:highlight>
              </a:rPr>
              <a:t>Accordi di Maastricht</a:t>
            </a:r>
            <a:r>
              <a:rPr lang="it-IT" b="1" dirty="0"/>
              <a:t>: nasce l’UE</a:t>
            </a:r>
          </a:p>
          <a:p>
            <a:r>
              <a:rPr lang="it-IT" b="1" dirty="0"/>
              <a:t>1995: aderiscono Austria, Finlandia, Svezia. No di Norvegia e Svizzera.</a:t>
            </a:r>
          </a:p>
          <a:p>
            <a:r>
              <a:rPr lang="it-IT" b="1" dirty="0"/>
              <a:t>2001: </a:t>
            </a:r>
            <a:r>
              <a:rPr lang="it-IT" b="1" dirty="0">
                <a:highlight>
                  <a:srgbClr val="FFFF00"/>
                </a:highlight>
              </a:rPr>
              <a:t>Trattato di Nizza </a:t>
            </a:r>
            <a:r>
              <a:rPr lang="it-IT" b="1" dirty="0"/>
              <a:t>che approva le norme per le nuove adesioni.</a:t>
            </a:r>
          </a:p>
        </p:txBody>
      </p:sp>
    </p:spTree>
    <p:extLst>
      <p:ext uri="{BB962C8B-B14F-4D97-AF65-F5344CB8AC3E}">
        <p14:creationId xmlns:p14="http://schemas.microsoft.com/office/powerpoint/2010/main" val="3288677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54A1DF-930C-41AA-8638-FE41C45C1CAB}"/>
              </a:ext>
            </a:extLst>
          </p:cNvPr>
          <p:cNvSpPr>
            <a:spLocks noGrp="1"/>
          </p:cNvSpPr>
          <p:nvPr>
            <p:ph type="title"/>
          </p:nvPr>
        </p:nvSpPr>
        <p:spPr>
          <a:xfrm>
            <a:off x="457200" y="274638"/>
            <a:ext cx="8229600" cy="1066130"/>
          </a:xfrm>
        </p:spPr>
        <p:txBody>
          <a:bodyPr>
            <a:noAutofit/>
          </a:bodyPr>
          <a:lstStyle/>
          <a:p>
            <a:r>
              <a:rPr lang="it-IT" sz="3600" b="1" dirty="0">
                <a:solidFill>
                  <a:schemeClr val="bg1"/>
                </a:solidFill>
                <a:highlight>
                  <a:srgbClr val="0000FF"/>
                </a:highlight>
              </a:rPr>
              <a:t>L’Unione Europea: la moneta unica </a:t>
            </a:r>
            <a:br>
              <a:rPr lang="it-IT" sz="3600" b="1" dirty="0">
                <a:solidFill>
                  <a:schemeClr val="bg1"/>
                </a:solidFill>
                <a:highlight>
                  <a:srgbClr val="0000FF"/>
                </a:highlight>
              </a:rPr>
            </a:br>
            <a:r>
              <a:rPr lang="it-IT" sz="3600" b="1" dirty="0">
                <a:solidFill>
                  <a:schemeClr val="bg1"/>
                </a:solidFill>
                <a:highlight>
                  <a:srgbClr val="0000FF"/>
                </a:highlight>
              </a:rPr>
              <a:t>(2002-2019)</a:t>
            </a:r>
            <a:endParaRPr lang="it-IT" sz="3600" dirty="0"/>
          </a:p>
        </p:txBody>
      </p:sp>
      <p:sp>
        <p:nvSpPr>
          <p:cNvPr id="3" name="Segnaposto contenuto 2">
            <a:extLst>
              <a:ext uri="{FF2B5EF4-FFF2-40B4-BE49-F238E27FC236}">
                <a16:creationId xmlns:a16="http://schemas.microsoft.com/office/drawing/2014/main" id="{882C973F-E524-4578-B65A-E8FB3C3F0582}"/>
              </a:ext>
            </a:extLst>
          </p:cNvPr>
          <p:cNvSpPr>
            <a:spLocks noGrp="1"/>
          </p:cNvSpPr>
          <p:nvPr>
            <p:ph idx="1"/>
          </p:nvPr>
        </p:nvSpPr>
        <p:spPr>
          <a:xfrm>
            <a:off x="457200" y="1484784"/>
            <a:ext cx="8229600" cy="4824536"/>
          </a:xfrm>
        </p:spPr>
        <p:txBody>
          <a:bodyPr>
            <a:normAutofit fontScale="92500" lnSpcReduction="20000"/>
          </a:bodyPr>
          <a:lstStyle/>
          <a:p>
            <a:r>
              <a:rPr lang="it-IT" b="1" dirty="0"/>
              <a:t>2002: </a:t>
            </a:r>
            <a:r>
              <a:rPr lang="it-IT" b="1" dirty="0">
                <a:highlight>
                  <a:srgbClr val="FFFF00"/>
                </a:highlight>
              </a:rPr>
              <a:t>entra in circolazione l’euro</a:t>
            </a:r>
          </a:p>
          <a:p>
            <a:r>
              <a:rPr lang="it-IT" b="1" dirty="0"/>
              <a:t>2004: aderiscono Estonia, Lettonia, Lituania, Polonia, Repubblica Ceca, Slovacchia, Slovenia, Ungheria, Malta e Cipro.</a:t>
            </a:r>
          </a:p>
          <a:p>
            <a:r>
              <a:rPr lang="it-IT" b="1" dirty="0"/>
              <a:t>2007: aderiscono Bulgaria e Romania</a:t>
            </a:r>
          </a:p>
          <a:p>
            <a:r>
              <a:rPr lang="it-IT" b="1" dirty="0"/>
              <a:t>2009: </a:t>
            </a:r>
            <a:r>
              <a:rPr lang="it-IT" b="1" dirty="0">
                <a:highlight>
                  <a:srgbClr val="FFFF00"/>
                </a:highlight>
              </a:rPr>
              <a:t>Trattato di Lisbona </a:t>
            </a:r>
            <a:r>
              <a:rPr lang="it-IT" b="1" dirty="0"/>
              <a:t>per affrontare le nuove sfide. E’ possibile il recesso.</a:t>
            </a:r>
          </a:p>
          <a:p>
            <a:r>
              <a:rPr lang="it-IT" b="1" dirty="0"/>
              <a:t>2013: aderisce la Croazia</a:t>
            </a:r>
          </a:p>
          <a:p>
            <a:r>
              <a:rPr lang="it-IT" b="1" dirty="0"/>
              <a:t>2014: </a:t>
            </a:r>
            <a:r>
              <a:rPr lang="it-IT" b="1" dirty="0">
                <a:highlight>
                  <a:srgbClr val="FFFF00"/>
                </a:highlight>
              </a:rPr>
              <a:t>Regolamento di Dublino </a:t>
            </a:r>
            <a:r>
              <a:rPr lang="it-IT" b="1" dirty="0"/>
              <a:t>sull’accoglienza dei migranti.</a:t>
            </a:r>
          </a:p>
          <a:p>
            <a:r>
              <a:rPr lang="it-IT" b="1" dirty="0"/>
              <a:t>2016: esce la GB.</a:t>
            </a:r>
          </a:p>
        </p:txBody>
      </p:sp>
    </p:spTree>
    <p:extLst>
      <p:ext uri="{BB962C8B-B14F-4D97-AF65-F5344CB8AC3E}">
        <p14:creationId xmlns:p14="http://schemas.microsoft.com/office/powerpoint/2010/main" val="326248111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94D816-CCAB-48FA-98AD-53EF869AC94F}"/>
              </a:ext>
            </a:extLst>
          </p:cNvPr>
          <p:cNvSpPr>
            <a:spLocks noGrp="1"/>
          </p:cNvSpPr>
          <p:nvPr>
            <p:ph type="title"/>
          </p:nvPr>
        </p:nvSpPr>
        <p:spPr>
          <a:xfrm>
            <a:off x="457200" y="274638"/>
            <a:ext cx="8229600" cy="850106"/>
          </a:xfrm>
        </p:spPr>
        <p:txBody>
          <a:bodyPr>
            <a:normAutofit/>
          </a:bodyPr>
          <a:lstStyle/>
          <a:p>
            <a:r>
              <a:rPr lang="it-IT" sz="4400" b="1" dirty="0">
                <a:solidFill>
                  <a:schemeClr val="bg1"/>
                </a:solidFill>
                <a:highlight>
                  <a:srgbClr val="0000FF"/>
                </a:highlight>
              </a:rPr>
              <a:t>Le istituzioni europee</a:t>
            </a:r>
            <a:endParaRPr lang="it-IT" dirty="0"/>
          </a:p>
        </p:txBody>
      </p:sp>
      <p:sp>
        <p:nvSpPr>
          <p:cNvPr id="3" name="Segnaposto contenuto 2">
            <a:extLst>
              <a:ext uri="{FF2B5EF4-FFF2-40B4-BE49-F238E27FC236}">
                <a16:creationId xmlns:a16="http://schemas.microsoft.com/office/drawing/2014/main" id="{C8D16CDE-F093-48BC-9EE5-A6DAFBBD7993}"/>
              </a:ext>
            </a:extLst>
          </p:cNvPr>
          <p:cNvSpPr>
            <a:spLocks noGrp="1"/>
          </p:cNvSpPr>
          <p:nvPr>
            <p:ph idx="1"/>
          </p:nvPr>
        </p:nvSpPr>
        <p:spPr>
          <a:xfrm>
            <a:off x="457200" y="1268760"/>
            <a:ext cx="8229600" cy="4857403"/>
          </a:xfrm>
        </p:spPr>
        <p:txBody>
          <a:bodyPr>
            <a:normAutofit fontScale="85000" lnSpcReduction="20000"/>
          </a:bodyPr>
          <a:lstStyle/>
          <a:p>
            <a:pPr algn="just"/>
            <a:r>
              <a:rPr lang="it-IT" b="1" dirty="0">
                <a:highlight>
                  <a:srgbClr val="FFFF00"/>
                </a:highlight>
              </a:rPr>
              <a:t>Consiglio europeo</a:t>
            </a:r>
            <a:r>
              <a:rPr lang="it-IT" b="1" dirty="0"/>
              <a:t>: è il livello più elevato di cooperazione tra i paesi UE. Ne fanno parte i leader  a livello nazionale ed europeo (Capi di Stato o di Governo, ministri degli Esteri, Presidente della Commissione). Si riunisce due volte l’anno a Lussemburgo.</a:t>
            </a:r>
          </a:p>
          <a:p>
            <a:pPr algn="just"/>
            <a:r>
              <a:rPr lang="it-IT" b="1" dirty="0">
                <a:highlight>
                  <a:srgbClr val="FFFF00"/>
                </a:highlight>
              </a:rPr>
              <a:t>Commissione europea</a:t>
            </a:r>
            <a:r>
              <a:rPr lang="it-IT" b="1" dirty="0"/>
              <a:t>: promuove gli interessi dell’UE mediante la guida politica dei 27 commissari sotto la direzione del Presidente. I suoi membri sono nominati dai governi nazionali e ha sede a Bruxelles. E’ il braccio politico indipendente della UE a cui compete </a:t>
            </a:r>
            <a:r>
              <a:rPr lang="it-IT" b="1" dirty="0">
                <a:highlight>
                  <a:srgbClr val="00FF00"/>
                </a:highlight>
              </a:rPr>
              <a:t>redigere le proposte di nuovi atti legislativi, attua le decisioni del Parlamento e vigila sull’applicazione dei trattati europei</a:t>
            </a:r>
            <a:r>
              <a:rPr lang="it-IT" b="1" dirty="0"/>
              <a:t>.</a:t>
            </a:r>
          </a:p>
        </p:txBody>
      </p:sp>
    </p:spTree>
    <p:extLst>
      <p:ext uri="{BB962C8B-B14F-4D97-AF65-F5344CB8AC3E}">
        <p14:creationId xmlns:p14="http://schemas.microsoft.com/office/powerpoint/2010/main" val="316204950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DC9834-B3B2-41F2-95BA-2FA5FE0E3DBF}"/>
              </a:ext>
            </a:extLst>
          </p:cNvPr>
          <p:cNvSpPr>
            <a:spLocks noGrp="1"/>
          </p:cNvSpPr>
          <p:nvPr>
            <p:ph type="title"/>
          </p:nvPr>
        </p:nvSpPr>
        <p:spPr/>
        <p:txBody>
          <a:bodyPr/>
          <a:lstStyle/>
          <a:p>
            <a:r>
              <a:rPr lang="it-IT" sz="4400" b="1" dirty="0">
                <a:solidFill>
                  <a:schemeClr val="bg1"/>
                </a:solidFill>
                <a:highlight>
                  <a:srgbClr val="0000FF"/>
                </a:highlight>
              </a:rPr>
              <a:t>Le istituzioni europee</a:t>
            </a:r>
            <a:endParaRPr lang="it-IT" dirty="0"/>
          </a:p>
        </p:txBody>
      </p:sp>
      <p:sp>
        <p:nvSpPr>
          <p:cNvPr id="3" name="Segnaposto contenuto 2">
            <a:extLst>
              <a:ext uri="{FF2B5EF4-FFF2-40B4-BE49-F238E27FC236}">
                <a16:creationId xmlns:a16="http://schemas.microsoft.com/office/drawing/2014/main" id="{F79CBD64-A8C8-49F3-A025-3086CD2DDD7E}"/>
              </a:ext>
            </a:extLst>
          </p:cNvPr>
          <p:cNvSpPr>
            <a:spLocks noGrp="1"/>
          </p:cNvSpPr>
          <p:nvPr>
            <p:ph idx="1"/>
          </p:nvPr>
        </p:nvSpPr>
        <p:spPr/>
        <p:txBody>
          <a:bodyPr/>
          <a:lstStyle/>
          <a:p>
            <a:pPr algn="just"/>
            <a:r>
              <a:rPr lang="it-IT" b="1" dirty="0">
                <a:highlight>
                  <a:srgbClr val="FFFF00"/>
                </a:highlight>
              </a:rPr>
              <a:t>Consiglio dell’UE</a:t>
            </a:r>
            <a:r>
              <a:rPr lang="it-IT" b="1" dirty="0"/>
              <a:t>: è l’organismo in seno al  quale i Governi fanno valere gli interessi nazionali. E’ composto dai rappresentanti degli Stati membri (di solito ministri competenti per materia) e ha sede a Bruxelles. E’ il principale organo legislativo, la cui presidenza è affidata a rotazione a uno degli Stati membri e ha la durata di 6 mesi. </a:t>
            </a:r>
          </a:p>
        </p:txBody>
      </p:sp>
    </p:spTree>
    <p:extLst>
      <p:ext uri="{BB962C8B-B14F-4D97-AF65-F5344CB8AC3E}">
        <p14:creationId xmlns:p14="http://schemas.microsoft.com/office/powerpoint/2010/main" val="141720030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FA06A8-61AD-46A8-ACCF-6852A39E9B24}"/>
              </a:ext>
            </a:extLst>
          </p:cNvPr>
          <p:cNvSpPr>
            <a:spLocks noGrp="1"/>
          </p:cNvSpPr>
          <p:nvPr>
            <p:ph type="title"/>
          </p:nvPr>
        </p:nvSpPr>
        <p:spPr/>
        <p:txBody>
          <a:bodyPr/>
          <a:lstStyle/>
          <a:p>
            <a:r>
              <a:rPr lang="it-IT" sz="4400" b="1" dirty="0">
                <a:solidFill>
                  <a:schemeClr val="bg1"/>
                </a:solidFill>
                <a:highlight>
                  <a:srgbClr val="0000FF"/>
                </a:highlight>
              </a:rPr>
              <a:t>Le istituzioni europee</a:t>
            </a:r>
            <a:endParaRPr lang="it-IT" dirty="0"/>
          </a:p>
        </p:txBody>
      </p:sp>
      <p:sp>
        <p:nvSpPr>
          <p:cNvPr id="3" name="Segnaposto contenuto 2">
            <a:extLst>
              <a:ext uri="{FF2B5EF4-FFF2-40B4-BE49-F238E27FC236}">
                <a16:creationId xmlns:a16="http://schemas.microsoft.com/office/drawing/2014/main" id="{7D5B5943-A8FB-45EE-8855-C050352E7C52}"/>
              </a:ext>
            </a:extLst>
          </p:cNvPr>
          <p:cNvSpPr>
            <a:spLocks noGrp="1"/>
          </p:cNvSpPr>
          <p:nvPr>
            <p:ph idx="1"/>
          </p:nvPr>
        </p:nvSpPr>
        <p:spPr>
          <a:xfrm>
            <a:off x="457200" y="1628800"/>
            <a:ext cx="8229600" cy="4525963"/>
          </a:xfrm>
        </p:spPr>
        <p:txBody>
          <a:bodyPr/>
          <a:lstStyle/>
          <a:p>
            <a:pPr algn="just"/>
            <a:r>
              <a:rPr lang="it-IT" b="1" dirty="0">
                <a:highlight>
                  <a:srgbClr val="FFFF00"/>
                </a:highlight>
              </a:rPr>
              <a:t>Parlamento europeo</a:t>
            </a:r>
            <a:r>
              <a:rPr lang="it-IT" b="1" dirty="0"/>
              <a:t>: composto da 751 deputati  eletti a suffragio universale ogni 5 anni. Ha competenze in materia di bilancio e di controllo esecutivo e competenze legislative. Condivide con il Consiglio al decisione su alcune materie. Ha tre sedi: Strasburgo, Lussemburgo e Bruxelles.</a:t>
            </a:r>
          </a:p>
        </p:txBody>
      </p:sp>
    </p:spTree>
    <p:extLst>
      <p:ext uri="{BB962C8B-B14F-4D97-AF65-F5344CB8AC3E}">
        <p14:creationId xmlns:p14="http://schemas.microsoft.com/office/powerpoint/2010/main" val="141683005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878F98-56DF-4D21-99F2-792349C5E3FD}"/>
              </a:ext>
            </a:extLst>
          </p:cNvPr>
          <p:cNvSpPr>
            <a:spLocks noGrp="1"/>
          </p:cNvSpPr>
          <p:nvPr>
            <p:ph type="title"/>
          </p:nvPr>
        </p:nvSpPr>
        <p:spPr/>
        <p:txBody>
          <a:bodyPr/>
          <a:lstStyle/>
          <a:p>
            <a:r>
              <a:rPr lang="it-IT" b="1" dirty="0">
                <a:solidFill>
                  <a:schemeClr val="bg1"/>
                </a:solidFill>
                <a:highlight>
                  <a:srgbClr val="0000FF"/>
                </a:highlight>
              </a:rPr>
              <a:t>Gli atti dell’UE</a:t>
            </a:r>
            <a:r>
              <a:rPr lang="it-IT" sz="4400" b="1" dirty="0">
                <a:solidFill>
                  <a:schemeClr val="bg1"/>
                </a:solidFill>
                <a:highlight>
                  <a:srgbClr val="0000FF"/>
                </a:highlight>
              </a:rPr>
              <a:t> </a:t>
            </a:r>
            <a:endParaRPr lang="it-IT" dirty="0"/>
          </a:p>
        </p:txBody>
      </p:sp>
      <p:sp>
        <p:nvSpPr>
          <p:cNvPr id="3" name="Segnaposto contenuto 2">
            <a:extLst>
              <a:ext uri="{FF2B5EF4-FFF2-40B4-BE49-F238E27FC236}">
                <a16:creationId xmlns:a16="http://schemas.microsoft.com/office/drawing/2014/main" id="{695414A3-64C9-4740-ACB0-27286CCA5D11}"/>
              </a:ext>
            </a:extLst>
          </p:cNvPr>
          <p:cNvSpPr>
            <a:spLocks noGrp="1"/>
          </p:cNvSpPr>
          <p:nvPr>
            <p:ph idx="1"/>
          </p:nvPr>
        </p:nvSpPr>
        <p:spPr/>
        <p:txBody>
          <a:bodyPr>
            <a:normAutofit/>
          </a:bodyPr>
          <a:lstStyle/>
          <a:p>
            <a:endParaRPr lang="it-IT" dirty="0"/>
          </a:p>
          <a:p>
            <a:pPr algn="just"/>
            <a:r>
              <a:rPr lang="it-IT" b="1" dirty="0"/>
              <a:t>La maggior parte degli atti viene approvata a maggioranza. Ma alcuni all’unanimità. I singoli Stati dispongono di un voto </a:t>
            </a:r>
            <a:r>
              <a:rPr lang="it-IT" b="1" dirty="0">
                <a:highlight>
                  <a:srgbClr val="00FF00"/>
                </a:highlight>
              </a:rPr>
              <a:t>proporzionale alle proprie dimensioni</a:t>
            </a:r>
            <a:r>
              <a:rPr lang="it-IT" b="1" dirty="0"/>
              <a:t>.</a:t>
            </a:r>
          </a:p>
        </p:txBody>
      </p:sp>
    </p:spTree>
    <p:extLst>
      <p:ext uri="{BB962C8B-B14F-4D97-AF65-F5344CB8AC3E}">
        <p14:creationId xmlns:p14="http://schemas.microsoft.com/office/powerpoint/2010/main" val="286059955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C2FF95-A1FB-4CD1-8CF5-F16B3CF1617D}"/>
              </a:ext>
            </a:extLst>
          </p:cNvPr>
          <p:cNvSpPr>
            <a:spLocks noGrp="1"/>
          </p:cNvSpPr>
          <p:nvPr>
            <p:ph type="title"/>
          </p:nvPr>
        </p:nvSpPr>
        <p:spPr>
          <a:xfrm>
            <a:off x="457200" y="274638"/>
            <a:ext cx="8229600" cy="778098"/>
          </a:xfrm>
        </p:spPr>
        <p:txBody>
          <a:bodyPr/>
          <a:lstStyle/>
          <a:p>
            <a:r>
              <a:rPr lang="it-IT" b="1" dirty="0">
                <a:solidFill>
                  <a:schemeClr val="bg1"/>
                </a:solidFill>
                <a:highlight>
                  <a:srgbClr val="0000FF"/>
                </a:highlight>
              </a:rPr>
              <a:t>Gli atti dell’UE</a:t>
            </a:r>
            <a:r>
              <a:rPr lang="it-IT" sz="4400" b="1" dirty="0">
                <a:solidFill>
                  <a:schemeClr val="bg1"/>
                </a:solidFill>
                <a:highlight>
                  <a:srgbClr val="0000FF"/>
                </a:highlight>
              </a:rPr>
              <a:t> </a:t>
            </a:r>
            <a:endParaRPr lang="it-IT" dirty="0"/>
          </a:p>
        </p:txBody>
      </p:sp>
      <p:sp>
        <p:nvSpPr>
          <p:cNvPr id="3" name="Segnaposto contenuto 2">
            <a:extLst>
              <a:ext uri="{FF2B5EF4-FFF2-40B4-BE49-F238E27FC236}">
                <a16:creationId xmlns:a16="http://schemas.microsoft.com/office/drawing/2014/main" id="{48AD92ED-278E-471D-A883-A19B8D5A14EE}"/>
              </a:ext>
            </a:extLst>
          </p:cNvPr>
          <p:cNvSpPr>
            <a:spLocks noGrp="1"/>
          </p:cNvSpPr>
          <p:nvPr>
            <p:ph idx="1"/>
          </p:nvPr>
        </p:nvSpPr>
        <p:spPr>
          <a:xfrm>
            <a:off x="457200" y="1268760"/>
            <a:ext cx="8229600" cy="4857403"/>
          </a:xfrm>
        </p:spPr>
        <p:txBody>
          <a:bodyPr>
            <a:normAutofit fontScale="92500" lnSpcReduction="20000"/>
          </a:bodyPr>
          <a:lstStyle/>
          <a:p>
            <a:r>
              <a:rPr lang="it-IT" b="1" dirty="0">
                <a:highlight>
                  <a:srgbClr val="FFFF00"/>
                </a:highlight>
              </a:rPr>
              <a:t>Regolamenti</a:t>
            </a:r>
            <a:r>
              <a:rPr lang="it-IT" b="1" dirty="0"/>
              <a:t>: direttamente applicabili</a:t>
            </a:r>
          </a:p>
          <a:p>
            <a:r>
              <a:rPr lang="it-IT" b="1" dirty="0">
                <a:highlight>
                  <a:srgbClr val="FFFF00"/>
                </a:highlight>
              </a:rPr>
              <a:t>Direttive</a:t>
            </a:r>
            <a:r>
              <a:rPr lang="it-IT" b="1" dirty="0"/>
              <a:t>: necessitano del recepimento dello Stato</a:t>
            </a:r>
          </a:p>
          <a:p>
            <a:r>
              <a:rPr lang="it-IT" b="1" dirty="0">
                <a:highlight>
                  <a:srgbClr val="FFFF00"/>
                </a:highlight>
              </a:rPr>
              <a:t>Decisioni</a:t>
            </a:r>
            <a:r>
              <a:rPr lang="it-IT" b="1" dirty="0"/>
              <a:t>: atti non normativi indirizzati a un singolo soggetto (Governo, impresa, cittadino) per imporgli il rispetto di una norma comunitaria.</a:t>
            </a:r>
          </a:p>
          <a:p>
            <a:r>
              <a:rPr lang="it-IT" b="1" dirty="0">
                <a:highlight>
                  <a:srgbClr val="FFFF00"/>
                </a:highlight>
              </a:rPr>
              <a:t>Raccomandazioni</a:t>
            </a:r>
            <a:r>
              <a:rPr lang="it-IT" b="1" dirty="0"/>
              <a:t>: sono indicazioni, consigli circa determinati comportamenti da perseguire. Non hanno vincolo giuridico, ma spesso solo politico.</a:t>
            </a:r>
          </a:p>
          <a:p>
            <a:r>
              <a:rPr lang="it-IT" b="1" dirty="0">
                <a:highlight>
                  <a:srgbClr val="FFFF00"/>
                </a:highlight>
              </a:rPr>
              <a:t>Sentenze</a:t>
            </a:r>
            <a:r>
              <a:rPr lang="it-IT" b="1" dirty="0"/>
              <a:t>: atti tramite cui la Corte di Giustizia risolve le controversie.</a:t>
            </a:r>
          </a:p>
          <a:p>
            <a:endParaRPr lang="it-IT" dirty="0"/>
          </a:p>
        </p:txBody>
      </p:sp>
    </p:spTree>
    <p:extLst>
      <p:ext uri="{BB962C8B-B14F-4D97-AF65-F5344CB8AC3E}">
        <p14:creationId xmlns:p14="http://schemas.microsoft.com/office/powerpoint/2010/main" val="633954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AF170E-DD4C-4834-9A9A-4F8F0F383043}"/>
              </a:ext>
            </a:extLst>
          </p:cNvPr>
          <p:cNvSpPr>
            <a:spLocks noGrp="1"/>
          </p:cNvSpPr>
          <p:nvPr>
            <p:ph type="title"/>
          </p:nvPr>
        </p:nvSpPr>
        <p:spPr/>
        <p:txBody>
          <a:bodyPr/>
          <a:lstStyle/>
          <a:p>
            <a:r>
              <a:rPr lang="it-IT" b="1" dirty="0">
                <a:highlight>
                  <a:srgbClr val="00FFFF"/>
                </a:highlight>
              </a:rPr>
              <a:t>Perdita della cittadinanza</a:t>
            </a:r>
          </a:p>
        </p:txBody>
      </p:sp>
      <p:sp>
        <p:nvSpPr>
          <p:cNvPr id="3" name="Segnaposto contenuto 2">
            <a:extLst>
              <a:ext uri="{FF2B5EF4-FFF2-40B4-BE49-F238E27FC236}">
                <a16:creationId xmlns:a16="http://schemas.microsoft.com/office/drawing/2014/main" id="{A2B77049-7763-4075-A6BC-EC50390DD36F}"/>
              </a:ext>
            </a:extLst>
          </p:cNvPr>
          <p:cNvSpPr>
            <a:spLocks noGrp="1"/>
          </p:cNvSpPr>
          <p:nvPr>
            <p:ph idx="1"/>
          </p:nvPr>
        </p:nvSpPr>
        <p:spPr/>
        <p:txBody>
          <a:bodyPr/>
          <a:lstStyle/>
          <a:p>
            <a:r>
              <a:rPr lang="it-IT" b="1" dirty="0"/>
              <a:t>Per </a:t>
            </a:r>
            <a:r>
              <a:rPr lang="it-IT" b="1" dirty="0">
                <a:highlight>
                  <a:srgbClr val="FFFF00"/>
                </a:highlight>
              </a:rPr>
              <a:t>assunzione</a:t>
            </a:r>
            <a:r>
              <a:rPr lang="it-IT" b="1" dirty="0"/>
              <a:t> impiego o servizio militare presso uno </a:t>
            </a:r>
            <a:r>
              <a:rPr lang="it-IT" b="1" dirty="0">
                <a:highlight>
                  <a:srgbClr val="FFFF00"/>
                </a:highlight>
              </a:rPr>
              <a:t>Stato straniero</a:t>
            </a:r>
          </a:p>
          <a:p>
            <a:r>
              <a:rPr lang="it-IT" b="1" dirty="0"/>
              <a:t>Se si </a:t>
            </a:r>
            <a:r>
              <a:rPr lang="it-IT" b="1" dirty="0">
                <a:highlight>
                  <a:srgbClr val="FFFF00"/>
                </a:highlight>
              </a:rPr>
              <a:t>accetta o non si abbandona </a:t>
            </a:r>
            <a:r>
              <a:rPr lang="it-IT" b="1" dirty="0"/>
              <a:t>un impiego presso uno </a:t>
            </a:r>
            <a:r>
              <a:rPr lang="it-IT" b="1" dirty="0">
                <a:highlight>
                  <a:srgbClr val="FFFF00"/>
                </a:highlight>
              </a:rPr>
              <a:t>Stato in guerra con l’Italia</a:t>
            </a:r>
          </a:p>
          <a:p>
            <a:r>
              <a:rPr lang="it-IT" b="1" dirty="0"/>
              <a:t>Per </a:t>
            </a:r>
            <a:r>
              <a:rPr lang="it-IT" b="1" dirty="0">
                <a:highlight>
                  <a:srgbClr val="FFFF00"/>
                </a:highlight>
              </a:rPr>
              <a:t>rinunzia,</a:t>
            </a:r>
            <a:r>
              <a:rPr lang="it-IT" b="1" dirty="0"/>
              <a:t> se stabilisce la residenza all’estero oppure, se figlio di cittadino, raggiunta la maggiore età, si è in possesso di altra cittadinanza</a:t>
            </a:r>
          </a:p>
        </p:txBody>
      </p:sp>
    </p:spTree>
    <p:extLst>
      <p:ext uri="{BB962C8B-B14F-4D97-AF65-F5344CB8AC3E}">
        <p14:creationId xmlns:p14="http://schemas.microsoft.com/office/powerpoint/2010/main" val="236477466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CC30FB-7E41-4C6E-83A5-054F84292D6D}"/>
              </a:ext>
            </a:extLst>
          </p:cNvPr>
          <p:cNvSpPr>
            <a:spLocks noGrp="1"/>
          </p:cNvSpPr>
          <p:nvPr>
            <p:ph type="title"/>
          </p:nvPr>
        </p:nvSpPr>
        <p:spPr/>
        <p:txBody>
          <a:bodyPr/>
          <a:lstStyle/>
          <a:p>
            <a:r>
              <a:rPr lang="it-IT" sz="4400" b="1" dirty="0">
                <a:solidFill>
                  <a:schemeClr val="bg1"/>
                </a:solidFill>
                <a:highlight>
                  <a:srgbClr val="0000FF"/>
                </a:highlight>
              </a:rPr>
              <a:t>La Banca Centrale Europea (BCE) </a:t>
            </a:r>
            <a:endParaRPr lang="it-IT" dirty="0"/>
          </a:p>
        </p:txBody>
      </p:sp>
      <p:sp>
        <p:nvSpPr>
          <p:cNvPr id="3" name="Segnaposto contenuto 2">
            <a:extLst>
              <a:ext uri="{FF2B5EF4-FFF2-40B4-BE49-F238E27FC236}">
                <a16:creationId xmlns:a16="http://schemas.microsoft.com/office/drawing/2014/main" id="{76D9C459-EF12-4E67-9432-CBE6575830F8}"/>
              </a:ext>
            </a:extLst>
          </p:cNvPr>
          <p:cNvSpPr>
            <a:spLocks noGrp="1"/>
          </p:cNvSpPr>
          <p:nvPr>
            <p:ph idx="1"/>
          </p:nvPr>
        </p:nvSpPr>
        <p:spPr>
          <a:xfrm>
            <a:off x="539552" y="1417638"/>
            <a:ext cx="8229600" cy="4996557"/>
          </a:xfrm>
        </p:spPr>
        <p:txBody>
          <a:bodyPr>
            <a:normAutofit lnSpcReduction="10000"/>
          </a:bodyPr>
          <a:lstStyle/>
          <a:p>
            <a:pPr marL="0" indent="0">
              <a:buNone/>
            </a:pPr>
            <a:r>
              <a:rPr lang="it-IT" b="1" dirty="0">
                <a:highlight>
                  <a:srgbClr val="FFFF00"/>
                </a:highlight>
              </a:rPr>
              <a:t>Inizio dell’attività</a:t>
            </a:r>
            <a:r>
              <a:rPr lang="it-IT" b="1" dirty="0"/>
              <a:t>: 1.7.1998 in sostituzione dell’Istituto Monetario europeo (IME)</a:t>
            </a:r>
          </a:p>
          <a:p>
            <a:pPr marL="0" indent="0" algn="just">
              <a:buNone/>
            </a:pPr>
            <a:r>
              <a:rPr lang="it-IT" b="1" dirty="0"/>
              <a:t>Alla </a:t>
            </a:r>
            <a:r>
              <a:rPr lang="it-IT" b="1" dirty="0">
                <a:highlight>
                  <a:srgbClr val="FFFF00"/>
                </a:highlight>
              </a:rPr>
              <a:t>BCE compete </a:t>
            </a:r>
            <a:r>
              <a:rPr lang="it-IT" b="1" dirty="0"/>
              <a:t>il </a:t>
            </a:r>
            <a:r>
              <a:rPr lang="it-IT" b="1" dirty="0">
                <a:highlight>
                  <a:srgbClr val="00FF00"/>
                </a:highlight>
              </a:rPr>
              <a:t>mantenimento della stabilità dei prezzi cioè preservare il valore del denaro nel tempo</a:t>
            </a:r>
            <a:r>
              <a:rPr lang="it-IT" b="1" dirty="0"/>
              <a:t>. Le singole Banche centrali attuano decisioni prese nell’ambito del </a:t>
            </a:r>
            <a:r>
              <a:rPr lang="it-IT" b="1" dirty="0">
                <a:highlight>
                  <a:srgbClr val="00FF00"/>
                </a:highlight>
              </a:rPr>
              <a:t>Sistema europeo delle banche centrali (SEBC) </a:t>
            </a:r>
            <a:r>
              <a:rPr lang="it-IT" b="1" dirty="0"/>
              <a:t>di cui fa parte il cosiddetto </a:t>
            </a:r>
            <a:r>
              <a:rPr lang="it-IT" b="1" dirty="0">
                <a:highlight>
                  <a:srgbClr val="00FF00"/>
                </a:highlight>
              </a:rPr>
              <a:t>Eurosistema</a:t>
            </a:r>
            <a:r>
              <a:rPr lang="it-IT" b="1" dirty="0"/>
              <a:t> (composto da BCE e dalle sole banche centrali degli Stati UE che hanno adottato l’euro).</a:t>
            </a:r>
          </a:p>
        </p:txBody>
      </p:sp>
    </p:spTree>
    <p:extLst>
      <p:ext uri="{BB962C8B-B14F-4D97-AF65-F5344CB8AC3E}">
        <p14:creationId xmlns:p14="http://schemas.microsoft.com/office/powerpoint/2010/main" val="409456537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876C79-E526-4389-B0B6-6A14823EB253}"/>
              </a:ext>
            </a:extLst>
          </p:cNvPr>
          <p:cNvSpPr>
            <a:spLocks noGrp="1"/>
          </p:cNvSpPr>
          <p:nvPr>
            <p:ph type="title"/>
          </p:nvPr>
        </p:nvSpPr>
        <p:spPr>
          <a:xfrm>
            <a:off x="457200" y="274638"/>
            <a:ext cx="8229600" cy="850106"/>
          </a:xfrm>
        </p:spPr>
        <p:txBody>
          <a:bodyPr>
            <a:normAutofit/>
          </a:bodyPr>
          <a:lstStyle/>
          <a:p>
            <a:r>
              <a:rPr lang="it-IT" b="1" dirty="0">
                <a:solidFill>
                  <a:schemeClr val="bg1"/>
                </a:solidFill>
                <a:highlight>
                  <a:srgbClr val="0000FF"/>
                </a:highlight>
              </a:rPr>
              <a:t>Gli organi della </a:t>
            </a:r>
            <a:r>
              <a:rPr lang="it-IT" sz="4400" b="1" dirty="0">
                <a:solidFill>
                  <a:schemeClr val="bg1"/>
                </a:solidFill>
                <a:highlight>
                  <a:srgbClr val="0000FF"/>
                </a:highlight>
              </a:rPr>
              <a:t>BCE </a:t>
            </a:r>
            <a:endParaRPr lang="it-IT" dirty="0"/>
          </a:p>
        </p:txBody>
      </p:sp>
      <p:sp>
        <p:nvSpPr>
          <p:cNvPr id="3" name="Segnaposto contenuto 2">
            <a:extLst>
              <a:ext uri="{FF2B5EF4-FFF2-40B4-BE49-F238E27FC236}">
                <a16:creationId xmlns:a16="http://schemas.microsoft.com/office/drawing/2014/main" id="{161C461C-192C-4B24-8840-FE9C72AB890E}"/>
              </a:ext>
            </a:extLst>
          </p:cNvPr>
          <p:cNvSpPr>
            <a:spLocks noGrp="1"/>
          </p:cNvSpPr>
          <p:nvPr>
            <p:ph idx="1"/>
          </p:nvPr>
        </p:nvSpPr>
        <p:spPr>
          <a:xfrm>
            <a:off x="457200" y="1124744"/>
            <a:ext cx="8229600" cy="5001419"/>
          </a:xfrm>
        </p:spPr>
        <p:txBody>
          <a:bodyPr>
            <a:normAutofit fontScale="92500" lnSpcReduction="10000"/>
          </a:bodyPr>
          <a:lstStyle/>
          <a:p>
            <a:pPr algn="just"/>
            <a:r>
              <a:rPr lang="it-IT" b="1" dirty="0">
                <a:highlight>
                  <a:srgbClr val="FFFF00"/>
                </a:highlight>
              </a:rPr>
              <a:t>Consiglio direttivo</a:t>
            </a:r>
            <a:r>
              <a:rPr lang="it-IT" b="1" dirty="0"/>
              <a:t>: principale organo decisionale. E’ composto dai membri del Comitato esecutivo e dai governi degli Stati che hanno adottato l’euro.</a:t>
            </a:r>
          </a:p>
          <a:p>
            <a:pPr algn="just"/>
            <a:r>
              <a:rPr lang="it-IT" b="1" dirty="0">
                <a:highlight>
                  <a:srgbClr val="FFFF00"/>
                </a:highlight>
              </a:rPr>
              <a:t>Comitato esecutivo</a:t>
            </a:r>
            <a:r>
              <a:rPr lang="it-IT" b="1" dirty="0"/>
              <a:t>: composto dal Presidente e dal vicepresidente della BCE insieme a 4 membri nominati dai capi di Stato di Governo degli Stati che hanno adottato l’euro.</a:t>
            </a:r>
          </a:p>
          <a:p>
            <a:pPr algn="just"/>
            <a:r>
              <a:rPr lang="it-IT" b="1" dirty="0">
                <a:highlight>
                  <a:srgbClr val="FFFF00"/>
                </a:highlight>
              </a:rPr>
              <a:t>Consiglio generale</a:t>
            </a:r>
            <a:r>
              <a:rPr lang="it-IT" b="1" dirty="0"/>
              <a:t>: composta da Presidente e vicepresidente della BCE e dai governatori della banche centrali di tutti gli Stati membri. </a:t>
            </a:r>
          </a:p>
        </p:txBody>
      </p:sp>
    </p:spTree>
    <p:extLst>
      <p:ext uri="{BB962C8B-B14F-4D97-AF65-F5344CB8AC3E}">
        <p14:creationId xmlns:p14="http://schemas.microsoft.com/office/powerpoint/2010/main" val="279309998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BCD6D2-8375-47AA-BC9F-9101A06B0CE7}"/>
              </a:ext>
            </a:extLst>
          </p:cNvPr>
          <p:cNvSpPr>
            <a:spLocks noGrp="1"/>
          </p:cNvSpPr>
          <p:nvPr>
            <p:ph type="title"/>
          </p:nvPr>
        </p:nvSpPr>
        <p:spPr>
          <a:xfrm>
            <a:off x="457200" y="274638"/>
            <a:ext cx="8229600" cy="706090"/>
          </a:xfrm>
        </p:spPr>
        <p:txBody>
          <a:bodyPr>
            <a:normAutofit fontScale="90000"/>
          </a:bodyPr>
          <a:lstStyle/>
          <a:p>
            <a:r>
              <a:rPr lang="it-IT" b="1" dirty="0">
                <a:solidFill>
                  <a:schemeClr val="bg1"/>
                </a:solidFill>
                <a:highlight>
                  <a:srgbClr val="0000FF"/>
                </a:highlight>
              </a:rPr>
              <a:t>Competenze del S</a:t>
            </a:r>
            <a:r>
              <a:rPr lang="it-IT" sz="4400" b="1" dirty="0">
                <a:solidFill>
                  <a:schemeClr val="bg1"/>
                </a:solidFill>
                <a:highlight>
                  <a:srgbClr val="0000FF"/>
                </a:highlight>
              </a:rPr>
              <a:t>EBC </a:t>
            </a:r>
            <a:endParaRPr lang="it-IT" dirty="0"/>
          </a:p>
        </p:txBody>
      </p:sp>
      <p:sp>
        <p:nvSpPr>
          <p:cNvPr id="3" name="Segnaposto contenuto 2">
            <a:extLst>
              <a:ext uri="{FF2B5EF4-FFF2-40B4-BE49-F238E27FC236}">
                <a16:creationId xmlns:a16="http://schemas.microsoft.com/office/drawing/2014/main" id="{6D8B5B07-4D87-4BD8-A9CF-8EB8A9E796E3}"/>
              </a:ext>
            </a:extLst>
          </p:cNvPr>
          <p:cNvSpPr>
            <a:spLocks noGrp="1"/>
          </p:cNvSpPr>
          <p:nvPr>
            <p:ph idx="1"/>
          </p:nvPr>
        </p:nvSpPr>
        <p:spPr>
          <a:xfrm>
            <a:off x="457200" y="1196752"/>
            <a:ext cx="8229600" cy="4968552"/>
          </a:xfrm>
        </p:spPr>
        <p:txBody>
          <a:bodyPr>
            <a:normAutofit fontScale="92500" lnSpcReduction="20000"/>
          </a:bodyPr>
          <a:lstStyle/>
          <a:p>
            <a:pPr algn="just"/>
            <a:r>
              <a:rPr lang="it-IT" b="1" dirty="0">
                <a:highlight>
                  <a:srgbClr val="FFFF00"/>
                </a:highlight>
              </a:rPr>
              <a:t>La BCE e il Consiglio generale formano il  Sistema europeo di banche centrali (SEBC), </a:t>
            </a:r>
            <a:r>
              <a:rPr lang="it-IT" b="1" dirty="0"/>
              <a:t>che si occupa:</a:t>
            </a:r>
          </a:p>
          <a:p>
            <a:pPr algn="just">
              <a:buFontTx/>
              <a:buChar char="-"/>
            </a:pPr>
            <a:r>
              <a:rPr lang="it-IT" b="1" dirty="0">
                <a:highlight>
                  <a:srgbClr val="00FF00"/>
                </a:highlight>
              </a:rPr>
              <a:t>Vigilare sulla stabilità dei prezzi </a:t>
            </a:r>
            <a:r>
              <a:rPr lang="it-IT" b="1" dirty="0"/>
              <a:t>in Europa</a:t>
            </a:r>
          </a:p>
          <a:p>
            <a:pPr algn="just">
              <a:buFontTx/>
              <a:buChar char="-"/>
            </a:pPr>
            <a:r>
              <a:rPr lang="it-IT" b="1" dirty="0">
                <a:highlight>
                  <a:srgbClr val="00FF00"/>
                </a:highlight>
              </a:rPr>
              <a:t>Definire la politica monetaria</a:t>
            </a:r>
            <a:r>
              <a:rPr lang="it-IT" b="1" dirty="0"/>
              <a:t>, impartendo ordini alle banche nazionali sui quantitativi di banconote e monete richiesti.</a:t>
            </a:r>
          </a:p>
          <a:p>
            <a:pPr algn="just">
              <a:buFontTx/>
              <a:buChar char="-"/>
            </a:pPr>
            <a:r>
              <a:rPr lang="it-IT" b="1" dirty="0">
                <a:highlight>
                  <a:srgbClr val="00FF00"/>
                </a:highlight>
              </a:rPr>
              <a:t>Garantire le operazioni sui cambi</a:t>
            </a:r>
            <a:r>
              <a:rPr lang="it-IT" b="1" dirty="0"/>
              <a:t>, generando riserve di divise extra-UE: yen, dollari, franchi svizzeri…</a:t>
            </a:r>
          </a:p>
          <a:p>
            <a:pPr algn="just">
              <a:buFontTx/>
              <a:buChar char="-"/>
            </a:pPr>
            <a:r>
              <a:rPr lang="it-IT" b="1" dirty="0">
                <a:highlight>
                  <a:srgbClr val="00FF00"/>
                </a:highlight>
              </a:rPr>
              <a:t>Garantire la copertura dei sistemi di pagamento </a:t>
            </a:r>
            <a:r>
              <a:rPr lang="it-IT" b="1" dirty="0"/>
              <a:t>(carte di credito, bancomat, assegni).</a:t>
            </a:r>
          </a:p>
        </p:txBody>
      </p:sp>
    </p:spTree>
    <p:extLst>
      <p:ext uri="{BB962C8B-B14F-4D97-AF65-F5344CB8AC3E}">
        <p14:creationId xmlns:p14="http://schemas.microsoft.com/office/powerpoint/2010/main" val="290077852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EE2243-901D-4EFB-9C25-CBFD6F5E2AA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2B704691-8B53-4B60-B615-889A9C8D77E0}"/>
              </a:ext>
            </a:extLst>
          </p:cNvPr>
          <p:cNvSpPr>
            <a:spLocks noGrp="1"/>
          </p:cNvSpPr>
          <p:nvPr>
            <p:ph idx="1"/>
          </p:nvPr>
        </p:nvSpPr>
        <p:spPr/>
        <p:txBody>
          <a:bodyPr>
            <a:normAutofit/>
          </a:bodyPr>
          <a:lstStyle/>
          <a:p>
            <a:pPr marL="0" indent="0" algn="ctr">
              <a:buNone/>
            </a:pPr>
            <a:endParaRPr lang="it-IT" sz="6000" b="1" dirty="0">
              <a:highlight>
                <a:srgbClr val="FFFF00"/>
              </a:highlight>
            </a:endParaRPr>
          </a:p>
          <a:p>
            <a:pPr marL="0" indent="0" algn="ctr">
              <a:buNone/>
            </a:pPr>
            <a:r>
              <a:rPr lang="it-IT" sz="6000" b="1" dirty="0">
                <a:highlight>
                  <a:srgbClr val="FFFF00"/>
                </a:highlight>
              </a:rPr>
              <a:t>NEL MONDO</a:t>
            </a:r>
          </a:p>
        </p:txBody>
      </p:sp>
    </p:spTree>
    <p:extLst>
      <p:ext uri="{BB962C8B-B14F-4D97-AF65-F5344CB8AC3E}">
        <p14:creationId xmlns:p14="http://schemas.microsoft.com/office/powerpoint/2010/main" val="272676803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B2A701-3832-455F-B570-453A62D6E0C6}"/>
              </a:ext>
            </a:extLst>
          </p:cNvPr>
          <p:cNvSpPr>
            <a:spLocks noGrp="1"/>
          </p:cNvSpPr>
          <p:nvPr>
            <p:ph type="title"/>
          </p:nvPr>
        </p:nvSpPr>
        <p:spPr>
          <a:xfrm>
            <a:off x="457200" y="274638"/>
            <a:ext cx="8229600" cy="1066130"/>
          </a:xfrm>
        </p:spPr>
        <p:txBody>
          <a:bodyPr>
            <a:noAutofit/>
          </a:bodyPr>
          <a:lstStyle/>
          <a:p>
            <a:r>
              <a:rPr lang="it-IT" sz="3600" b="1" dirty="0">
                <a:solidFill>
                  <a:schemeClr val="accent3">
                    <a:lumMod val="50000"/>
                  </a:schemeClr>
                </a:solidFill>
                <a:highlight>
                  <a:srgbClr val="FFFF00"/>
                </a:highlight>
              </a:rPr>
              <a:t>Il sistema delle organizzazioni internazionali</a:t>
            </a:r>
          </a:p>
        </p:txBody>
      </p:sp>
      <p:sp>
        <p:nvSpPr>
          <p:cNvPr id="3" name="Segnaposto contenuto 2">
            <a:extLst>
              <a:ext uri="{FF2B5EF4-FFF2-40B4-BE49-F238E27FC236}">
                <a16:creationId xmlns:a16="http://schemas.microsoft.com/office/drawing/2014/main" id="{7BE2D772-2A23-496F-8B68-4822142E85A1}"/>
              </a:ext>
            </a:extLst>
          </p:cNvPr>
          <p:cNvSpPr>
            <a:spLocks noGrp="1"/>
          </p:cNvSpPr>
          <p:nvPr>
            <p:ph idx="1"/>
          </p:nvPr>
        </p:nvSpPr>
        <p:spPr>
          <a:xfrm>
            <a:off x="457200" y="1340768"/>
            <a:ext cx="8229600" cy="4785395"/>
          </a:xfrm>
        </p:spPr>
        <p:txBody>
          <a:bodyPr>
            <a:normAutofit fontScale="92500" lnSpcReduction="20000"/>
          </a:bodyPr>
          <a:lstStyle/>
          <a:p>
            <a:pPr marL="0" indent="0" algn="ctr">
              <a:buNone/>
            </a:pPr>
            <a:r>
              <a:rPr lang="it-IT" b="1" dirty="0">
                <a:highlight>
                  <a:srgbClr val="00FF00"/>
                </a:highlight>
              </a:rPr>
              <a:t>Le OO. II. Si distinguono in:</a:t>
            </a:r>
          </a:p>
          <a:p>
            <a:pPr marL="0" indent="0" algn="ctr">
              <a:buNone/>
            </a:pPr>
            <a:endParaRPr lang="it-IT" b="1" dirty="0">
              <a:highlight>
                <a:srgbClr val="00FF00"/>
              </a:highlight>
            </a:endParaRPr>
          </a:p>
          <a:p>
            <a:pPr marL="0" indent="0" algn="just">
              <a:buNone/>
            </a:pPr>
            <a:r>
              <a:rPr lang="it-IT" dirty="0"/>
              <a:t>- </a:t>
            </a:r>
            <a:r>
              <a:rPr lang="it-IT" b="1" dirty="0">
                <a:highlight>
                  <a:srgbClr val="FF00FF"/>
                </a:highlight>
              </a:rPr>
              <a:t>Organizzazioni governative (OG), </a:t>
            </a:r>
            <a:r>
              <a:rPr lang="it-IT" b="1" dirty="0"/>
              <a:t>gestite direttamente da autorità statuali come le Nazioni Unite o l ‘UE, regolate dal diritto pubblico internazionale</a:t>
            </a:r>
          </a:p>
          <a:p>
            <a:pPr marL="0" indent="0" algn="just">
              <a:buNone/>
            </a:pPr>
            <a:r>
              <a:rPr lang="it-IT" b="1" dirty="0"/>
              <a:t>-    </a:t>
            </a:r>
            <a:r>
              <a:rPr lang="it-IT" b="1" dirty="0">
                <a:highlight>
                  <a:srgbClr val="FF00FF"/>
                </a:highlight>
              </a:rPr>
              <a:t>Organizzazioni non governative (ONG), </a:t>
            </a:r>
            <a:r>
              <a:rPr lang="it-IT" b="1" dirty="0"/>
              <a:t>affidate al volontariato e ai privati. Non necessitano di riconoscimento formale, dato che nascono dalla società civile e si occupano di varie forme di sviluppo e solidarietà (es. Amnesty International, Medici senza frontiere, Emergency, Greenpeace…)</a:t>
            </a:r>
          </a:p>
        </p:txBody>
      </p:sp>
    </p:spTree>
    <p:extLst>
      <p:ext uri="{BB962C8B-B14F-4D97-AF65-F5344CB8AC3E}">
        <p14:creationId xmlns:p14="http://schemas.microsoft.com/office/powerpoint/2010/main" val="425995359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6D4A26-C0B9-4E66-9E6E-4D083A649740}"/>
              </a:ext>
            </a:extLst>
          </p:cNvPr>
          <p:cNvSpPr>
            <a:spLocks noGrp="1"/>
          </p:cNvSpPr>
          <p:nvPr>
            <p:ph type="title"/>
          </p:nvPr>
        </p:nvSpPr>
        <p:spPr>
          <a:xfrm>
            <a:off x="457200" y="274638"/>
            <a:ext cx="8229600" cy="706090"/>
          </a:xfrm>
        </p:spPr>
        <p:txBody>
          <a:bodyPr>
            <a:normAutofit fontScale="90000"/>
          </a:bodyPr>
          <a:lstStyle/>
          <a:p>
            <a:r>
              <a:rPr lang="it-IT" b="1" dirty="0">
                <a:highlight>
                  <a:srgbClr val="FFFF00"/>
                </a:highlight>
              </a:rPr>
              <a:t>ONU</a:t>
            </a:r>
          </a:p>
        </p:txBody>
      </p:sp>
      <p:sp>
        <p:nvSpPr>
          <p:cNvPr id="3" name="Segnaposto contenuto 2">
            <a:extLst>
              <a:ext uri="{FF2B5EF4-FFF2-40B4-BE49-F238E27FC236}">
                <a16:creationId xmlns:a16="http://schemas.microsoft.com/office/drawing/2014/main" id="{8B9F945E-F3AC-4416-B13B-E4383CB73F06}"/>
              </a:ext>
            </a:extLst>
          </p:cNvPr>
          <p:cNvSpPr>
            <a:spLocks noGrp="1"/>
          </p:cNvSpPr>
          <p:nvPr>
            <p:ph idx="1"/>
          </p:nvPr>
        </p:nvSpPr>
        <p:spPr>
          <a:xfrm>
            <a:off x="457200" y="1052736"/>
            <a:ext cx="8229600" cy="5073427"/>
          </a:xfrm>
        </p:spPr>
        <p:txBody>
          <a:bodyPr>
            <a:normAutofit fontScale="85000" lnSpcReduction="10000"/>
          </a:bodyPr>
          <a:lstStyle/>
          <a:p>
            <a:pPr algn="just"/>
            <a:r>
              <a:rPr lang="it-IT" b="1" dirty="0"/>
              <a:t>Fondata il 24 giugno 1945 dalle 5 potenze vincitrici della Seconda Guerra Mondiale.</a:t>
            </a:r>
          </a:p>
          <a:p>
            <a:pPr algn="just"/>
            <a:r>
              <a:rPr lang="it-IT" b="1" dirty="0"/>
              <a:t>Ha sede a New York, composta da 193 Stati</a:t>
            </a:r>
          </a:p>
          <a:p>
            <a:pPr algn="just"/>
            <a:r>
              <a:rPr lang="it-IT" b="1" dirty="0"/>
              <a:t>Organizzazione a competenza generale e vocazione universale</a:t>
            </a:r>
          </a:p>
          <a:p>
            <a:pPr algn="just"/>
            <a:r>
              <a:rPr lang="it-IT" b="1" dirty="0">
                <a:highlight>
                  <a:srgbClr val="00FF00"/>
                </a:highlight>
              </a:rPr>
              <a:t>Tra i suoi obiettivi: mantenere la pace e la sicurezza internazionale, sviluppare relazioni amichevoli tra gli Stati, promuovere la cooperazione internazionale in materia economica, culturale e sociale, sostenere il rispetto dei diritti umani.</a:t>
            </a:r>
          </a:p>
          <a:p>
            <a:pPr algn="just"/>
            <a:r>
              <a:rPr lang="it-IT" b="1" dirty="0"/>
              <a:t>Divieto di ingerenza negli affari interni degli Stati.</a:t>
            </a:r>
          </a:p>
          <a:p>
            <a:pPr algn="just"/>
            <a:r>
              <a:rPr lang="it-IT" b="1" dirty="0"/>
              <a:t>Operazioni di polizia per mantenere la pace. </a:t>
            </a:r>
          </a:p>
        </p:txBody>
      </p:sp>
    </p:spTree>
    <p:extLst>
      <p:ext uri="{BB962C8B-B14F-4D97-AF65-F5344CB8AC3E}">
        <p14:creationId xmlns:p14="http://schemas.microsoft.com/office/powerpoint/2010/main" val="338010233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C7C047-13E5-4582-A5EA-B1135BA581B8}"/>
              </a:ext>
            </a:extLst>
          </p:cNvPr>
          <p:cNvSpPr>
            <a:spLocks noGrp="1"/>
          </p:cNvSpPr>
          <p:nvPr>
            <p:ph type="title"/>
          </p:nvPr>
        </p:nvSpPr>
        <p:spPr>
          <a:xfrm>
            <a:off x="457200" y="274638"/>
            <a:ext cx="8229600" cy="634082"/>
          </a:xfrm>
        </p:spPr>
        <p:txBody>
          <a:bodyPr>
            <a:normAutofit fontScale="90000"/>
          </a:bodyPr>
          <a:lstStyle/>
          <a:p>
            <a:r>
              <a:rPr lang="it-IT" b="1" dirty="0">
                <a:highlight>
                  <a:srgbClr val="FFFF00"/>
                </a:highlight>
              </a:rPr>
              <a:t>Organi dell’ONU</a:t>
            </a:r>
          </a:p>
        </p:txBody>
      </p:sp>
      <p:sp>
        <p:nvSpPr>
          <p:cNvPr id="3" name="Segnaposto contenuto 2">
            <a:extLst>
              <a:ext uri="{FF2B5EF4-FFF2-40B4-BE49-F238E27FC236}">
                <a16:creationId xmlns:a16="http://schemas.microsoft.com/office/drawing/2014/main" id="{F5E29369-D696-45CE-99B7-70A90A080457}"/>
              </a:ext>
            </a:extLst>
          </p:cNvPr>
          <p:cNvSpPr>
            <a:spLocks noGrp="1"/>
          </p:cNvSpPr>
          <p:nvPr>
            <p:ph idx="1"/>
          </p:nvPr>
        </p:nvSpPr>
        <p:spPr>
          <a:xfrm>
            <a:off x="457200" y="1052736"/>
            <a:ext cx="8229600" cy="5073427"/>
          </a:xfrm>
        </p:spPr>
        <p:txBody>
          <a:bodyPr>
            <a:normAutofit fontScale="85000" lnSpcReduction="20000"/>
          </a:bodyPr>
          <a:lstStyle/>
          <a:p>
            <a:pPr algn="just"/>
            <a:endParaRPr lang="it-IT" b="1" dirty="0"/>
          </a:p>
          <a:p>
            <a:pPr algn="just"/>
            <a:r>
              <a:rPr lang="it-IT" b="1" dirty="0">
                <a:highlight>
                  <a:srgbClr val="00FF00"/>
                </a:highlight>
              </a:rPr>
              <a:t>Consiglio di sicurezza</a:t>
            </a:r>
            <a:r>
              <a:rPr lang="it-IT" b="1" dirty="0"/>
              <a:t>: ne fanno parte 15 Stati. </a:t>
            </a:r>
            <a:r>
              <a:rPr lang="it-IT" b="1" dirty="0">
                <a:highlight>
                  <a:srgbClr val="FFFF00"/>
                </a:highlight>
              </a:rPr>
              <a:t>5 permanenti (Russia, USA, GB, Francia, Cina). </a:t>
            </a:r>
            <a:r>
              <a:rPr lang="it-IT" b="1" dirty="0"/>
              <a:t>Gli altri 10 eletti ogni 2 anni. Promuove la soluzione pacifica delle controversie internazionali. </a:t>
            </a:r>
            <a:r>
              <a:rPr lang="it-IT" b="1" dirty="0">
                <a:highlight>
                  <a:srgbClr val="FFFF00"/>
                </a:highlight>
              </a:rPr>
              <a:t>Interviene in caso di violazioni della pace impiegando misure coercitive tra cui contingenti militari.</a:t>
            </a:r>
          </a:p>
          <a:p>
            <a:pPr algn="just"/>
            <a:r>
              <a:rPr lang="it-IT" b="1" dirty="0">
                <a:highlight>
                  <a:srgbClr val="00FF00"/>
                </a:highlight>
              </a:rPr>
              <a:t>Assemblea generale</a:t>
            </a:r>
            <a:r>
              <a:rPr lang="it-IT" b="1" dirty="0"/>
              <a:t>: composta da </a:t>
            </a:r>
            <a:r>
              <a:rPr lang="it-IT" b="1" dirty="0">
                <a:highlight>
                  <a:srgbClr val="FFFF00"/>
                </a:highlight>
              </a:rPr>
              <a:t>tutti gli Stati</a:t>
            </a:r>
            <a:r>
              <a:rPr lang="it-IT" b="1" dirty="0"/>
              <a:t>. Delibera sulle questioni relative alla pace e alla sicurezza. Ha carattere sovranazionale e anche gli Stati dissenzienti devono adeguarsi alle sue decisioni. </a:t>
            </a:r>
            <a:r>
              <a:rPr lang="it-IT" b="1" dirty="0">
                <a:highlight>
                  <a:srgbClr val="FFFF00"/>
                </a:highlight>
              </a:rPr>
              <a:t>Elegge i membri non permanenti del Consiglio di sicurezza, i membri della Corte Internazionale di Giustizia e il Segretario generale</a:t>
            </a:r>
            <a:r>
              <a:rPr lang="it-IT" b="1" dirty="0"/>
              <a:t>.</a:t>
            </a:r>
          </a:p>
        </p:txBody>
      </p:sp>
    </p:spTree>
    <p:extLst>
      <p:ext uri="{BB962C8B-B14F-4D97-AF65-F5344CB8AC3E}">
        <p14:creationId xmlns:p14="http://schemas.microsoft.com/office/powerpoint/2010/main" val="189580102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33CA48-DE25-4CCB-93BE-9D9A7A7CBC61}"/>
              </a:ext>
            </a:extLst>
          </p:cNvPr>
          <p:cNvSpPr>
            <a:spLocks noGrp="1"/>
          </p:cNvSpPr>
          <p:nvPr>
            <p:ph type="title"/>
          </p:nvPr>
        </p:nvSpPr>
        <p:spPr>
          <a:xfrm>
            <a:off x="457200" y="274638"/>
            <a:ext cx="8229600" cy="706090"/>
          </a:xfrm>
        </p:spPr>
        <p:txBody>
          <a:bodyPr>
            <a:normAutofit fontScale="90000"/>
          </a:bodyPr>
          <a:lstStyle/>
          <a:p>
            <a:r>
              <a:rPr lang="it-IT" b="1" dirty="0">
                <a:highlight>
                  <a:srgbClr val="FFFF00"/>
                </a:highlight>
              </a:rPr>
              <a:t>Organi dell’ONU</a:t>
            </a:r>
            <a:endParaRPr lang="it-IT" dirty="0"/>
          </a:p>
        </p:txBody>
      </p:sp>
      <p:sp>
        <p:nvSpPr>
          <p:cNvPr id="3" name="Segnaposto contenuto 2">
            <a:extLst>
              <a:ext uri="{FF2B5EF4-FFF2-40B4-BE49-F238E27FC236}">
                <a16:creationId xmlns:a16="http://schemas.microsoft.com/office/drawing/2014/main" id="{F6EE22BF-4A27-4E10-AFAB-A5619F3FA8CE}"/>
              </a:ext>
            </a:extLst>
          </p:cNvPr>
          <p:cNvSpPr>
            <a:spLocks noGrp="1"/>
          </p:cNvSpPr>
          <p:nvPr>
            <p:ph idx="1"/>
          </p:nvPr>
        </p:nvSpPr>
        <p:spPr>
          <a:xfrm>
            <a:off x="457200" y="1124744"/>
            <a:ext cx="8229600" cy="5001419"/>
          </a:xfrm>
        </p:spPr>
        <p:txBody>
          <a:bodyPr>
            <a:normAutofit fontScale="92500" lnSpcReduction="10000"/>
          </a:bodyPr>
          <a:lstStyle/>
          <a:p>
            <a:pPr algn="just"/>
            <a:r>
              <a:rPr lang="it-IT" b="1" dirty="0">
                <a:highlight>
                  <a:srgbClr val="00FF00"/>
                </a:highlight>
              </a:rPr>
              <a:t>Corte Internazionale di Giustizia</a:t>
            </a:r>
            <a:r>
              <a:rPr lang="it-IT" b="1" dirty="0"/>
              <a:t>: Giudica le controversie tra Stati in base al diritto internazionale. Giudica i criminali di guerra. Ha sede a L’Aja.</a:t>
            </a:r>
          </a:p>
          <a:p>
            <a:pPr algn="just"/>
            <a:r>
              <a:rPr lang="it-IT" b="1" dirty="0">
                <a:highlight>
                  <a:srgbClr val="00FF00"/>
                </a:highlight>
              </a:rPr>
              <a:t>Consiglio Economico Sociale</a:t>
            </a:r>
            <a:r>
              <a:rPr lang="it-IT" b="1" dirty="0"/>
              <a:t>: composto da 54 membri, nominati ogni 3 anni. Promuove lo sviluppo economico, sociale, culturale e sanitario tra gli Stati aderenti. Ha sede a New York.</a:t>
            </a:r>
          </a:p>
          <a:p>
            <a:pPr algn="just"/>
            <a:r>
              <a:rPr lang="it-IT" b="1" dirty="0">
                <a:highlight>
                  <a:srgbClr val="00FF00"/>
                </a:highlight>
              </a:rPr>
              <a:t>Segretariato generale</a:t>
            </a:r>
            <a:r>
              <a:rPr lang="it-IT" b="1" dirty="0"/>
              <a:t>: Ha compiti sia politici che esecutivi. E’ eletto ogni 5 anni dall’Assemblea.</a:t>
            </a:r>
          </a:p>
        </p:txBody>
      </p:sp>
    </p:spTree>
    <p:extLst>
      <p:ext uri="{BB962C8B-B14F-4D97-AF65-F5344CB8AC3E}">
        <p14:creationId xmlns:p14="http://schemas.microsoft.com/office/powerpoint/2010/main" val="34337714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02DC88-B8D1-4CD3-8A08-1533BC929BC0}"/>
              </a:ext>
            </a:extLst>
          </p:cNvPr>
          <p:cNvSpPr>
            <a:spLocks noGrp="1"/>
          </p:cNvSpPr>
          <p:nvPr>
            <p:ph type="title"/>
          </p:nvPr>
        </p:nvSpPr>
        <p:spPr>
          <a:xfrm>
            <a:off x="457200" y="274638"/>
            <a:ext cx="8229600" cy="850106"/>
          </a:xfrm>
        </p:spPr>
        <p:txBody>
          <a:bodyPr>
            <a:normAutofit fontScale="90000"/>
          </a:bodyPr>
          <a:lstStyle/>
          <a:p>
            <a:br>
              <a:rPr lang="it-IT" b="1" dirty="0">
                <a:highlight>
                  <a:srgbClr val="FFFF00"/>
                </a:highlight>
              </a:rPr>
            </a:br>
            <a:r>
              <a:rPr lang="it-IT" sz="4000" b="1" dirty="0">
                <a:highlight>
                  <a:srgbClr val="FFFF00"/>
                </a:highlight>
              </a:rPr>
              <a:t>Misure coercitive attuabili dal Consiglio di sicurezza (artt. 39-51 Stat.)</a:t>
            </a:r>
          </a:p>
        </p:txBody>
      </p:sp>
      <p:sp>
        <p:nvSpPr>
          <p:cNvPr id="3" name="Segnaposto contenuto 2">
            <a:extLst>
              <a:ext uri="{FF2B5EF4-FFF2-40B4-BE49-F238E27FC236}">
                <a16:creationId xmlns:a16="http://schemas.microsoft.com/office/drawing/2014/main" id="{B6C1AEAE-03AC-435A-B912-10385118A77E}"/>
              </a:ext>
            </a:extLst>
          </p:cNvPr>
          <p:cNvSpPr>
            <a:spLocks noGrp="1"/>
          </p:cNvSpPr>
          <p:nvPr>
            <p:ph idx="1"/>
          </p:nvPr>
        </p:nvSpPr>
        <p:spPr>
          <a:xfrm>
            <a:off x="457200" y="1484784"/>
            <a:ext cx="8229600" cy="4641379"/>
          </a:xfrm>
        </p:spPr>
        <p:txBody>
          <a:bodyPr/>
          <a:lstStyle/>
          <a:p>
            <a:r>
              <a:rPr lang="it-IT" b="1" dirty="0"/>
              <a:t>Embargo economico</a:t>
            </a:r>
          </a:p>
          <a:p>
            <a:r>
              <a:rPr lang="it-IT" b="1" dirty="0"/>
              <a:t>Interruzione delle comunicazioni</a:t>
            </a:r>
          </a:p>
          <a:p>
            <a:r>
              <a:rPr lang="it-IT" b="1" dirty="0"/>
              <a:t>Interruzione rapporti diplomatici</a:t>
            </a:r>
          </a:p>
          <a:p>
            <a:r>
              <a:rPr lang="it-IT" b="1" dirty="0"/>
              <a:t>Operazioni militari</a:t>
            </a:r>
          </a:p>
          <a:p>
            <a:pPr marL="0" indent="0" algn="just">
              <a:buNone/>
            </a:pPr>
            <a:r>
              <a:rPr lang="it-IT" b="1" dirty="0"/>
              <a:t>Per approvare una risoluzione occorrono almeno </a:t>
            </a:r>
            <a:r>
              <a:rPr lang="it-IT" b="1" dirty="0">
                <a:highlight>
                  <a:srgbClr val="00FF00"/>
                </a:highlight>
              </a:rPr>
              <a:t>9 voti favorevoli</a:t>
            </a:r>
            <a:r>
              <a:rPr lang="it-IT" b="1" dirty="0"/>
              <a:t>.</a:t>
            </a:r>
          </a:p>
          <a:p>
            <a:pPr marL="0" indent="0" algn="just">
              <a:buNone/>
            </a:pPr>
            <a:r>
              <a:rPr lang="it-IT" b="1" dirty="0"/>
              <a:t>Il ricorso all’azione militare è regolato dal </a:t>
            </a:r>
            <a:r>
              <a:rPr lang="it-IT" b="1" dirty="0">
                <a:highlight>
                  <a:srgbClr val="00FF00"/>
                </a:highlight>
              </a:rPr>
              <a:t>diritto di veto</a:t>
            </a:r>
            <a:r>
              <a:rPr lang="it-IT" b="1" dirty="0"/>
              <a:t>.</a:t>
            </a:r>
          </a:p>
        </p:txBody>
      </p:sp>
    </p:spTree>
    <p:extLst>
      <p:ext uri="{BB962C8B-B14F-4D97-AF65-F5344CB8AC3E}">
        <p14:creationId xmlns:p14="http://schemas.microsoft.com/office/powerpoint/2010/main" val="292624561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4D53EB-9038-44F7-A715-AE83B0CAD2EA}"/>
              </a:ext>
            </a:extLst>
          </p:cNvPr>
          <p:cNvSpPr>
            <a:spLocks noGrp="1"/>
          </p:cNvSpPr>
          <p:nvPr>
            <p:ph type="title"/>
          </p:nvPr>
        </p:nvSpPr>
        <p:spPr>
          <a:xfrm>
            <a:off x="457200" y="274638"/>
            <a:ext cx="8229600" cy="778098"/>
          </a:xfrm>
        </p:spPr>
        <p:txBody>
          <a:bodyPr>
            <a:normAutofit/>
          </a:bodyPr>
          <a:lstStyle/>
          <a:p>
            <a:r>
              <a:rPr lang="it-IT" sz="4000" b="1" dirty="0">
                <a:highlight>
                  <a:srgbClr val="FFFF00"/>
                </a:highlight>
              </a:rPr>
              <a:t>Il sistema ONU</a:t>
            </a:r>
          </a:p>
        </p:txBody>
      </p:sp>
      <p:sp>
        <p:nvSpPr>
          <p:cNvPr id="3" name="Segnaposto contenuto 2">
            <a:extLst>
              <a:ext uri="{FF2B5EF4-FFF2-40B4-BE49-F238E27FC236}">
                <a16:creationId xmlns:a16="http://schemas.microsoft.com/office/drawing/2014/main" id="{D5E0DF34-57B5-4AB7-8BFB-F678C79F2917}"/>
              </a:ext>
            </a:extLst>
          </p:cNvPr>
          <p:cNvSpPr>
            <a:spLocks noGrp="1"/>
          </p:cNvSpPr>
          <p:nvPr>
            <p:ph idx="1"/>
          </p:nvPr>
        </p:nvSpPr>
        <p:spPr>
          <a:xfrm>
            <a:off x="457200" y="1124744"/>
            <a:ext cx="8229600" cy="5001419"/>
          </a:xfrm>
        </p:spPr>
        <p:txBody>
          <a:bodyPr>
            <a:normAutofit/>
          </a:bodyPr>
          <a:lstStyle/>
          <a:p>
            <a:pPr algn="just"/>
            <a:r>
              <a:rPr lang="it-IT" b="1" dirty="0">
                <a:highlight>
                  <a:srgbClr val="00FF00"/>
                </a:highlight>
              </a:rPr>
              <a:t>FAO</a:t>
            </a:r>
            <a:r>
              <a:rPr lang="it-IT" b="1" dirty="0"/>
              <a:t>: Organizzazione per l’alimentazione e l’agricoltura</a:t>
            </a:r>
          </a:p>
          <a:p>
            <a:pPr algn="just"/>
            <a:r>
              <a:rPr lang="it-IT" b="1" dirty="0">
                <a:highlight>
                  <a:srgbClr val="00FF00"/>
                </a:highlight>
              </a:rPr>
              <a:t>FMI</a:t>
            </a:r>
            <a:r>
              <a:rPr lang="it-IT" b="1" dirty="0"/>
              <a:t>: Fondo monetario Internazionale: con la Banca Mondiale è l’istituzione finanziaria delle Nazioni Unite</a:t>
            </a:r>
          </a:p>
          <a:p>
            <a:r>
              <a:rPr lang="it-IT" b="1" dirty="0">
                <a:highlight>
                  <a:srgbClr val="00FF00"/>
                </a:highlight>
              </a:rPr>
              <a:t>ILO</a:t>
            </a:r>
            <a:r>
              <a:rPr lang="it-IT" b="1" dirty="0"/>
              <a:t>: Organizzazione Internazionale del Lavoro</a:t>
            </a:r>
          </a:p>
          <a:p>
            <a:pPr algn="just"/>
            <a:r>
              <a:rPr lang="it-IT" b="1" dirty="0">
                <a:highlight>
                  <a:srgbClr val="00FF00"/>
                </a:highlight>
              </a:rPr>
              <a:t>BIRS</a:t>
            </a:r>
            <a:r>
              <a:rPr lang="it-IT" b="1" dirty="0"/>
              <a:t>: Banca Internazionale per la Ricostruzione e lo Sviluppo</a:t>
            </a:r>
          </a:p>
        </p:txBody>
      </p:sp>
    </p:spTree>
    <p:extLst>
      <p:ext uri="{BB962C8B-B14F-4D97-AF65-F5344CB8AC3E}">
        <p14:creationId xmlns:p14="http://schemas.microsoft.com/office/powerpoint/2010/main" val="1353190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F937A3-01C6-47F6-A7CC-C01FD5DFCAA9}"/>
              </a:ext>
            </a:extLst>
          </p:cNvPr>
          <p:cNvSpPr>
            <a:spLocks noGrp="1"/>
          </p:cNvSpPr>
          <p:nvPr>
            <p:ph type="title"/>
          </p:nvPr>
        </p:nvSpPr>
        <p:spPr/>
        <p:txBody>
          <a:bodyPr/>
          <a:lstStyle/>
          <a:p>
            <a:r>
              <a:rPr lang="it-IT" b="1" dirty="0">
                <a:highlight>
                  <a:srgbClr val="00FFFF"/>
                </a:highlight>
              </a:rPr>
              <a:t>Perdita della cittadinanza</a:t>
            </a:r>
            <a:endParaRPr lang="it-IT" dirty="0"/>
          </a:p>
        </p:txBody>
      </p:sp>
      <p:sp>
        <p:nvSpPr>
          <p:cNvPr id="3" name="Segnaposto contenuto 2">
            <a:extLst>
              <a:ext uri="{FF2B5EF4-FFF2-40B4-BE49-F238E27FC236}">
                <a16:creationId xmlns:a16="http://schemas.microsoft.com/office/drawing/2014/main" id="{5D914364-BD54-4280-AAAA-FBF5321C79C7}"/>
              </a:ext>
            </a:extLst>
          </p:cNvPr>
          <p:cNvSpPr>
            <a:spLocks noGrp="1"/>
          </p:cNvSpPr>
          <p:nvPr>
            <p:ph idx="1"/>
          </p:nvPr>
        </p:nvSpPr>
        <p:spPr>
          <a:xfrm>
            <a:off x="457200" y="1340768"/>
            <a:ext cx="8229600" cy="5242594"/>
          </a:xfrm>
        </p:spPr>
        <p:txBody>
          <a:bodyPr/>
          <a:lstStyle/>
          <a:p>
            <a:pPr marL="0" indent="0" algn="just">
              <a:buNone/>
            </a:pPr>
            <a:r>
              <a:rPr lang="it-IT" sz="3600" b="1" dirty="0"/>
              <a:t>La cittadinanza acquisita dal coniuge del cittadino italiano per dichiarazione di volontà entro un anno dalla maggiore età o per naturalizzazione </a:t>
            </a:r>
            <a:r>
              <a:rPr lang="it-IT" sz="3600" b="1" dirty="0">
                <a:highlight>
                  <a:srgbClr val="FFFF00"/>
                </a:highlight>
              </a:rPr>
              <a:t>è revocata </a:t>
            </a:r>
            <a:r>
              <a:rPr lang="it-IT" sz="3600" b="1" dirty="0"/>
              <a:t>in caso di condanna definitiva </a:t>
            </a:r>
            <a:r>
              <a:rPr lang="it-IT" sz="3600" b="1" dirty="0">
                <a:highlight>
                  <a:srgbClr val="FFFF00"/>
                </a:highlight>
              </a:rPr>
              <a:t>per delitti di terrorismo, protezioni di membri di gruppi terroristici, sottrazione di beni per finanziare il terrorismo</a:t>
            </a:r>
            <a:r>
              <a:rPr lang="it-IT" sz="3600" b="1" dirty="0"/>
              <a:t>.</a:t>
            </a:r>
          </a:p>
          <a:p>
            <a:endParaRPr lang="it-IT" dirty="0"/>
          </a:p>
        </p:txBody>
      </p:sp>
    </p:spTree>
    <p:extLst>
      <p:ext uri="{BB962C8B-B14F-4D97-AF65-F5344CB8AC3E}">
        <p14:creationId xmlns:p14="http://schemas.microsoft.com/office/powerpoint/2010/main" val="234266778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A87DE8-0D1F-4646-A1D5-F7FF290035AF}"/>
              </a:ext>
            </a:extLst>
          </p:cNvPr>
          <p:cNvSpPr>
            <a:spLocks noGrp="1"/>
          </p:cNvSpPr>
          <p:nvPr>
            <p:ph type="title"/>
          </p:nvPr>
        </p:nvSpPr>
        <p:spPr/>
        <p:txBody>
          <a:bodyPr/>
          <a:lstStyle/>
          <a:p>
            <a:r>
              <a:rPr lang="it-IT" sz="4400" b="1" dirty="0">
                <a:highlight>
                  <a:srgbClr val="FFFF00"/>
                </a:highlight>
              </a:rPr>
              <a:t>Il sistema ONU</a:t>
            </a:r>
            <a:endParaRPr lang="it-IT" dirty="0"/>
          </a:p>
        </p:txBody>
      </p:sp>
      <p:sp>
        <p:nvSpPr>
          <p:cNvPr id="3" name="Segnaposto contenuto 2">
            <a:extLst>
              <a:ext uri="{FF2B5EF4-FFF2-40B4-BE49-F238E27FC236}">
                <a16:creationId xmlns:a16="http://schemas.microsoft.com/office/drawing/2014/main" id="{F5301208-46CB-4222-BBD9-44BCA9236AFA}"/>
              </a:ext>
            </a:extLst>
          </p:cNvPr>
          <p:cNvSpPr>
            <a:spLocks noGrp="1"/>
          </p:cNvSpPr>
          <p:nvPr>
            <p:ph idx="1"/>
          </p:nvPr>
        </p:nvSpPr>
        <p:spPr/>
        <p:txBody>
          <a:bodyPr>
            <a:normAutofit/>
          </a:bodyPr>
          <a:lstStyle/>
          <a:p>
            <a:pPr algn="just"/>
            <a:r>
              <a:rPr lang="it-IT" b="1" dirty="0">
                <a:highlight>
                  <a:srgbClr val="00FF00"/>
                </a:highlight>
              </a:rPr>
              <a:t>UNESCO</a:t>
            </a:r>
            <a:r>
              <a:rPr lang="it-IT" b="1" dirty="0"/>
              <a:t>: Organizzazione mondiale per l’educazione, la scienza e la cultura.</a:t>
            </a:r>
          </a:p>
          <a:p>
            <a:pPr algn="just"/>
            <a:r>
              <a:rPr lang="it-IT" b="1" dirty="0">
                <a:highlight>
                  <a:srgbClr val="00FF00"/>
                </a:highlight>
              </a:rPr>
              <a:t>UNIDO</a:t>
            </a:r>
            <a:r>
              <a:rPr lang="it-IT" b="1" dirty="0"/>
              <a:t>: Organizzazione delle Nazioni Unite per lo sviluppo industriale</a:t>
            </a:r>
          </a:p>
          <a:p>
            <a:r>
              <a:rPr lang="it-IT" b="1" dirty="0">
                <a:highlight>
                  <a:srgbClr val="00FF00"/>
                </a:highlight>
              </a:rPr>
              <a:t>OMS</a:t>
            </a:r>
            <a:r>
              <a:rPr lang="it-IT" b="1" dirty="0"/>
              <a:t>: Organizzazione Mondiale della Sanità</a:t>
            </a:r>
          </a:p>
          <a:p>
            <a:pPr algn="just"/>
            <a:r>
              <a:rPr lang="it-IT" b="1" dirty="0">
                <a:highlight>
                  <a:srgbClr val="00FF00"/>
                </a:highlight>
              </a:rPr>
              <a:t>UNICEF</a:t>
            </a:r>
            <a:r>
              <a:rPr lang="it-IT" b="1" dirty="0"/>
              <a:t>: Fondo delle Nazioni Unite per l’Infanzia</a:t>
            </a:r>
          </a:p>
          <a:p>
            <a:r>
              <a:rPr lang="it-IT" b="1" dirty="0">
                <a:highlight>
                  <a:srgbClr val="00FF00"/>
                </a:highlight>
              </a:rPr>
              <a:t>UNHCR</a:t>
            </a:r>
            <a:r>
              <a:rPr lang="it-IT" b="1" dirty="0"/>
              <a:t>: Agenzia per i rifugiati.</a:t>
            </a:r>
          </a:p>
        </p:txBody>
      </p:sp>
    </p:spTree>
    <p:extLst>
      <p:ext uri="{BB962C8B-B14F-4D97-AF65-F5344CB8AC3E}">
        <p14:creationId xmlns:p14="http://schemas.microsoft.com/office/powerpoint/2010/main" val="221650396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053F46-87F4-4636-A64F-D557D309F378}"/>
              </a:ext>
            </a:extLst>
          </p:cNvPr>
          <p:cNvSpPr>
            <a:spLocks noGrp="1"/>
          </p:cNvSpPr>
          <p:nvPr>
            <p:ph type="title"/>
          </p:nvPr>
        </p:nvSpPr>
        <p:spPr/>
        <p:txBody>
          <a:bodyPr>
            <a:normAutofit fontScale="90000"/>
          </a:bodyPr>
          <a:lstStyle/>
          <a:p>
            <a:r>
              <a:rPr lang="it-IT" b="1" dirty="0">
                <a:solidFill>
                  <a:schemeClr val="bg1"/>
                </a:solidFill>
                <a:highlight>
                  <a:srgbClr val="800080"/>
                </a:highlight>
              </a:rPr>
              <a:t>Le altre organizzazioni internazionali</a:t>
            </a:r>
          </a:p>
        </p:txBody>
      </p:sp>
      <p:sp>
        <p:nvSpPr>
          <p:cNvPr id="3" name="Segnaposto contenuto 2">
            <a:extLst>
              <a:ext uri="{FF2B5EF4-FFF2-40B4-BE49-F238E27FC236}">
                <a16:creationId xmlns:a16="http://schemas.microsoft.com/office/drawing/2014/main" id="{15F1582F-DC9A-471F-AF8C-04B7A9F94CED}"/>
              </a:ext>
            </a:extLst>
          </p:cNvPr>
          <p:cNvSpPr>
            <a:spLocks noGrp="1"/>
          </p:cNvSpPr>
          <p:nvPr>
            <p:ph idx="1"/>
          </p:nvPr>
        </p:nvSpPr>
        <p:spPr>
          <a:xfrm>
            <a:off x="457200" y="1417638"/>
            <a:ext cx="8229600" cy="4891682"/>
          </a:xfrm>
        </p:spPr>
        <p:txBody>
          <a:bodyPr>
            <a:normAutofit fontScale="92500" lnSpcReduction="20000"/>
          </a:bodyPr>
          <a:lstStyle/>
          <a:p>
            <a:r>
              <a:rPr lang="it-IT" b="1" dirty="0">
                <a:highlight>
                  <a:srgbClr val="FFFF00"/>
                </a:highlight>
              </a:rPr>
              <a:t>NATO</a:t>
            </a:r>
            <a:r>
              <a:rPr lang="it-IT" b="1" dirty="0"/>
              <a:t>: fondata da 12 Paesi (tra cui l’Italia) nel 1949, oggi conta 29 membri.</a:t>
            </a:r>
          </a:p>
          <a:p>
            <a:pPr algn="just"/>
            <a:r>
              <a:rPr lang="it-IT" b="1" dirty="0"/>
              <a:t>E’ strumento di </a:t>
            </a:r>
            <a:r>
              <a:rPr lang="it-IT" b="1" dirty="0">
                <a:highlight>
                  <a:srgbClr val="FFFF00"/>
                </a:highlight>
              </a:rPr>
              <a:t>difesa collettiva </a:t>
            </a:r>
            <a:r>
              <a:rPr lang="it-IT" b="1" dirty="0"/>
              <a:t>e di </a:t>
            </a:r>
            <a:r>
              <a:rPr lang="it-IT" b="1" dirty="0">
                <a:highlight>
                  <a:srgbClr val="FFFF00"/>
                </a:highlight>
              </a:rPr>
              <a:t>cooperazione militare</a:t>
            </a:r>
            <a:r>
              <a:rPr lang="it-IT" b="1" dirty="0"/>
              <a:t>, nonché luogo di dialogo politico.</a:t>
            </a:r>
          </a:p>
          <a:p>
            <a:pPr algn="just"/>
            <a:r>
              <a:rPr lang="it-IT" b="1" dirty="0"/>
              <a:t>L’organo di vertice, con sede a Bruxelles, è il </a:t>
            </a:r>
            <a:r>
              <a:rPr lang="it-IT" b="1" dirty="0">
                <a:highlight>
                  <a:srgbClr val="FFFF00"/>
                </a:highlight>
              </a:rPr>
              <a:t>Consiglio Atlantico (NAC), </a:t>
            </a:r>
            <a:r>
              <a:rPr lang="it-IT" b="1" dirty="0"/>
              <a:t>presieduto dal </a:t>
            </a:r>
            <a:r>
              <a:rPr lang="it-IT" b="1" dirty="0">
                <a:highlight>
                  <a:srgbClr val="FFFF00"/>
                </a:highlight>
              </a:rPr>
              <a:t>Segretario Generale</a:t>
            </a:r>
            <a:r>
              <a:rPr lang="it-IT" b="1" dirty="0"/>
              <a:t>.</a:t>
            </a:r>
          </a:p>
          <a:p>
            <a:r>
              <a:rPr lang="it-IT" b="1" dirty="0"/>
              <a:t>Ha intrapreso un percorso di adattamento alla nuova realtà internazionale con tre funzioni principali: </a:t>
            </a:r>
            <a:r>
              <a:rPr lang="it-IT" b="1" dirty="0">
                <a:highlight>
                  <a:srgbClr val="FFFF00"/>
                </a:highlight>
              </a:rPr>
              <a:t>deterrenza  e difesa, gestione delle crisi, sicurezza cooperativa</a:t>
            </a:r>
            <a:r>
              <a:rPr lang="it-IT" b="1" dirty="0"/>
              <a:t>.</a:t>
            </a:r>
          </a:p>
        </p:txBody>
      </p:sp>
    </p:spTree>
    <p:extLst>
      <p:ext uri="{BB962C8B-B14F-4D97-AF65-F5344CB8AC3E}">
        <p14:creationId xmlns:p14="http://schemas.microsoft.com/office/powerpoint/2010/main" val="248880947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BB39FB-E290-48F4-AFCC-DA3C0FE2F55D}"/>
              </a:ext>
            </a:extLst>
          </p:cNvPr>
          <p:cNvSpPr>
            <a:spLocks noGrp="1"/>
          </p:cNvSpPr>
          <p:nvPr>
            <p:ph type="title"/>
          </p:nvPr>
        </p:nvSpPr>
        <p:spPr/>
        <p:txBody>
          <a:bodyPr>
            <a:normAutofit fontScale="90000"/>
          </a:bodyPr>
          <a:lstStyle/>
          <a:p>
            <a:r>
              <a:rPr lang="it-IT" b="1" dirty="0">
                <a:solidFill>
                  <a:schemeClr val="bg1"/>
                </a:solidFill>
                <a:highlight>
                  <a:srgbClr val="800080"/>
                </a:highlight>
              </a:rPr>
              <a:t>Le altre organizzazioni internazionali</a:t>
            </a:r>
            <a:endParaRPr lang="it-IT" dirty="0"/>
          </a:p>
        </p:txBody>
      </p:sp>
      <p:sp>
        <p:nvSpPr>
          <p:cNvPr id="3" name="Segnaposto contenuto 2">
            <a:extLst>
              <a:ext uri="{FF2B5EF4-FFF2-40B4-BE49-F238E27FC236}">
                <a16:creationId xmlns:a16="http://schemas.microsoft.com/office/drawing/2014/main" id="{8FAB0789-717D-4E24-BA7D-59994E3028FC}"/>
              </a:ext>
            </a:extLst>
          </p:cNvPr>
          <p:cNvSpPr>
            <a:spLocks noGrp="1"/>
          </p:cNvSpPr>
          <p:nvPr>
            <p:ph idx="1"/>
          </p:nvPr>
        </p:nvSpPr>
        <p:spPr/>
        <p:txBody>
          <a:bodyPr/>
          <a:lstStyle/>
          <a:p>
            <a:pPr algn="just"/>
            <a:r>
              <a:rPr lang="it-IT" b="1" dirty="0">
                <a:highlight>
                  <a:srgbClr val="FFFF00"/>
                </a:highlight>
              </a:rPr>
              <a:t>FMI - Fondo Monetario Internazionale</a:t>
            </a:r>
            <a:r>
              <a:rPr lang="it-IT" b="1" dirty="0"/>
              <a:t>. Istituito, insieme alla Banca Mondiale, nel 1944 a Bretton Woods. Ha come obiettivo la </a:t>
            </a:r>
            <a:r>
              <a:rPr lang="it-IT" b="1" dirty="0">
                <a:highlight>
                  <a:srgbClr val="FFFF00"/>
                </a:highlight>
              </a:rPr>
              <a:t>stabilizzazione delle relazioni monetarie e finanziarie</a:t>
            </a:r>
            <a:r>
              <a:rPr lang="it-IT" b="1" dirty="0"/>
              <a:t>. Svolge attività di sorveglianza sia verso i singoli Paesi che nei riguardi del sistema economico mondiale. Fornisce assistenza finanziaria. E’ diventato il </a:t>
            </a:r>
            <a:r>
              <a:rPr lang="it-IT" b="1" dirty="0">
                <a:highlight>
                  <a:srgbClr val="FFFF00"/>
                </a:highlight>
              </a:rPr>
              <a:t>gestore delle crisi finanziarie globali.</a:t>
            </a:r>
          </a:p>
        </p:txBody>
      </p:sp>
    </p:spTree>
    <p:extLst>
      <p:ext uri="{BB962C8B-B14F-4D97-AF65-F5344CB8AC3E}">
        <p14:creationId xmlns:p14="http://schemas.microsoft.com/office/powerpoint/2010/main" val="375370401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D0F920-D5A3-42BB-8031-BE094927628E}"/>
              </a:ext>
            </a:extLst>
          </p:cNvPr>
          <p:cNvSpPr>
            <a:spLocks noGrp="1"/>
          </p:cNvSpPr>
          <p:nvPr>
            <p:ph type="title"/>
          </p:nvPr>
        </p:nvSpPr>
        <p:spPr>
          <a:xfrm>
            <a:off x="457200" y="274638"/>
            <a:ext cx="8229600" cy="922114"/>
          </a:xfrm>
        </p:spPr>
        <p:txBody>
          <a:bodyPr>
            <a:normAutofit fontScale="90000"/>
          </a:bodyPr>
          <a:lstStyle/>
          <a:p>
            <a:r>
              <a:rPr lang="it-IT" b="1" dirty="0">
                <a:solidFill>
                  <a:schemeClr val="bg1"/>
                </a:solidFill>
                <a:highlight>
                  <a:srgbClr val="800080"/>
                </a:highlight>
              </a:rPr>
              <a:t>Le altre organizzazioni internazionali</a:t>
            </a:r>
            <a:endParaRPr lang="it-IT" dirty="0"/>
          </a:p>
        </p:txBody>
      </p:sp>
      <p:sp>
        <p:nvSpPr>
          <p:cNvPr id="3" name="Segnaposto contenuto 2">
            <a:extLst>
              <a:ext uri="{FF2B5EF4-FFF2-40B4-BE49-F238E27FC236}">
                <a16:creationId xmlns:a16="http://schemas.microsoft.com/office/drawing/2014/main" id="{8154345D-94F9-44A3-8AAF-6783536FDB90}"/>
              </a:ext>
            </a:extLst>
          </p:cNvPr>
          <p:cNvSpPr>
            <a:spLocks noGrp="1"/>
          </p:cNvSpPr>
          <p:nvPr>
            <p:ph idx="1"/>
          </p:nvPr>
        </p:nvSpPr>
        <p:spPr>
          <a:xfrm>
            <a:off x="457200" y="1196752"/>
            <a:ext cx="8229600" cy="5386610"/>
          </a:xfrm>
        </p:spPr>
        <p:txBody>
          <a:bodyPr>
            <a:normAutofit fontScale="85000" lnSpcReduction="20000"/>
          </a:bodyPr>
          <a:lstStyle/>
          <a:p>
            <a:pPr algn="just"/>
            <a:r>
              <a:rPr lang="it-IT" b="1" dirty="0">
                <a:highlight>
                  <a:srgbClr val="FFFF00"/>
                </a:highlight>
              </a:rPr>
              <a:t>Banca Mondiale (BM): </a:t>
            </a:r>
            <a:r>
              <a:rPr lang="it-IT" b="1" dirty="0"/>
              <a:t>Istituita nel 1944 per sostenere la ricostruzione dei Paesi usciti dalla guerra, oggi svolge compiti di </a:t>
            </a:r>
            <a:r>
              <a:rPr lang="it-IT" b="1" dirty="0">
                <a:highlight>
                  <a:srgbClr val="FFFF00"/>
                </a:highlight>
              </a:rPr>
              <a:t>sostegno economico e di riduzione della povertà</a:t>
            </a:r>
            <a:r>
              <a:rPr lang="it-IT" b="1" dirty="0"/>
              <a:t>. Gestisce il prestito di denaro ai Paesi del Sud del mondo. Si è orientata verso </a:t>
            </a:r>
            <a:r>
              <a:rPr lang="it-IT" b="1" dirty="0">
                <a:highlight>
                  <a:srgbClr val="FFFF00"/>
                </a:highlight>
              </a:rPr>
              <a:t>lo sviluppo del capitale sociale e umano, la crescita del settore privato, il miglioramento della capacità di autogoverno e l’alleggerimento del debito</a:t>
            </a:r>
            <a:r>
              <a:rPr lang="it-IT" b="1" dirty="0"/>
              <a:t>. Formalmente è Agenzia specializzata dell’ONU, ma il voto al suo interno è ponderato in base </a:t>
            </a:r>
            <a:r>
              <a:rPr lang="it-IT" b="1" dirty="0">
                <a:highlight>
                  <a:srgbClr val="FFFF00"/>
                </a:highlight>
              </a:rPr>
              <a:t>alle quote di capitali </a:t>
            </a:r>
            <a:r>
              <a:rPr lang="it-IT" b="1" dirty="0"/>
              <a:t>dei singoli Paesi. Principale organo decisionale è il </a:t>
            </a:r>
            <a:r>
              <a:rPr lang="it-IT" b="1" dirty="0">
                <a:highlight>
                  <a:srgbClr val="FFFF00"/>
                </a:highlight>
              </a:rPr>
              <a:t>Consiglio dei Governatori</a:t>
            </a:r>
            <a:r>
              <a:rPr lang="it-IT" b="1" dirty="0"/>
              <a:t>, nominati da ogni Stato ogni 5 anni, mentre l’organo che gestisce l’amministrazione è il </a:t>
            </a:r>
            <a:r>
              <a:rPr lang="it-IT" b="1" dirty="0">
                <a:highlight>
                  <a:srgbClr val="FFFF00"/>
                </a:highlight>
              </a:rPr>
              <a:t>Consiglio esecutivo </a:t>
            </a:r>
            <a:r>
              <a:rPr lang="it-IT" b="1" dirty="0"/>
              <a:t>composto da 24 Direttori eletti dai paesi membri. </a:t>
            </a:r>
          </a:p>
        </p:txBody>
      </p:sp>
    </p:spTree>
    <p:extLst>
      <p:ext uri="{BB962C8B-B14F-4D97-AF65-F5344CB8AC3E}">
        <p14:creationId xmlns:p14="http://schemas.microsoft.com/office/powerpoint/2010/main" val="215224015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7DAED-0505-487B-A4F9-5042E04253E1}"/>
              </a:ext>
            </a:extLst>
          </p:cNvPr>
          <p:cNvSpPr>
            <a:spLocks noGrp="1"/>
          </p:cNvSpPr>
          <p:nvPr>
            <p:ph type="title"/>
          </p:nvPr>
        </p:nvSpPr>
        <p:spPr/>
        <p:txBody>
          <a:bodyPr>
            <a:normAutofit fontScale="90000"/>
          </a:bodyPr>
          <a:lstStyle/>
          <a:p>
            <a:r>
              <a:rPr lang="it-IT" b="1" dirty="0">
                <a:solidFill>
                  <a:schemeClr val="bg1"/>
                </a:solidFill>
                <a:highlight>
                  <a:srgbClr val="800080"/>
                </a:highlight>
              </a:rPr>
              <a:t>Le altre organizzazioni internazionali</a:t>
            </a:r>
            <a:endParaRPr lang="it-IT" dirty="0"/>
          </a:p>
        </p:txBody>
      </p:sp>
      <p:sp>
        <p:nvSpPr>
          <p:cNvPr id="3" name="Segnaposto contenuto 2">
            <a:extLst>
              <a:ext uri="{FF2B5EF4-FFF2-40B4-BE49-F238E27FC236}">
                <a16:creationId xmlns:a16="http://schemas.microsoft.com/office/drawing/2014/main" id="{EC23741E-38C1-469F-9F5C-990E83DB891E}"/>
              </a:ext>
            </a:extLst>
          </p:cNvPr>
          <p:cNvSpPr>
            <a:spLocks noGrp="1"/>
          </p:cNvSpPr>
          <p:nvPr>
            <p:ph idx="1"/>
          </p:nvPr>
        </p:nvSpPr>
        <p:spPr>
          <a:xfrm>
            <a:off x="457200" y="1417638"/>
            <a:ext cx="8229600" cy="4708525"/>
          </a:xfrm>
        </p:spPr>
        <p:txBody>
          <a:bodyPr>
            <a:normAutofit fontScale="92500"/>
          </a:bodyPr>
          <a:lstStyle/>
          <a:p>
            <a:pPr algn="just"/>
            <a:r>
              <a:rPr lang="it-IT" b="1" dirty="0">
                <a:highlight>
                  <a:srgbClr val="FFFF00"/>
                </a:highlight>
              </a:rPr>
              <a:t>OCSE – Organizzazione per la cooperazione e lo sviluppo economico</a:t>
            </a:r>
            <a:r>
              <a:rPr lang="it-IT" dirty="0"/>
              <a:t>. </a:t>
            </a:r>
            <a:r>
              <a:rPr lang="it-IT" b="1" dirty="0"/>
              <a:t>Istituita nel 1960, conta oggi 36 membri. E’ un’organizzazione di </a:t>
            </a:r>
            <a:r>
              <a:rPr lang="it-IT" b="1" dirty="0">
                <a:highlight>
                  <a:srgbClr val="FFFF00"/>
                </a:highlight>
              </a:rPr>
              <a:t>studi economici</a:t>
            </a:r>
            <a:r>
              <a:rPr lang="it-IT" b="1" dirty="0"/>
              <a:t>. I Paesi che ne fanno parte confrontano le proprie esperienze politiche per la soluzione di problemi comuni e l’individuazione di pratiche commerciali, oltre che il coordinamento delle politiche locali e internazionali. </a:t>
            </a:r>
            <a:r>
              <a:rPr lang="it-IT" b="1" dirty="0">
                <a:highlight>
                  <a:srgbClr val="FFFF00"/>
                </a:highlight>
              </a:rPr>
              <a:t>Mira alla promozione del benessere economico e sociale dei cittadini</a:t>
            </a:r>
            <a:r>
              <a:rPr lang="it-IT" b="1" dirty="0"/>
              <a:t>.</a:t>
            </a:r>
          </a:p>
        </p:txBody>
      </p:sp>
    </p:spTree>
    <p:extLst>
      <p:ext uri="{BB962C8B-B14F-4D97-AF65-F5344CB8AC3E}">
        <p14:creationId xmlns:p14="http://schemas.microsoft.com/office/powerpoint/2010/main" val="281806582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01D4BE-151F-4A70-909C-7D0E89DF49BF}"/>
              </a:ext>
            </a:extLst>
          </p:cNvPr>
          <p:cNvSpPr>
            <a:spLocks noGrp="1"/>
          </p:cNvSpPr>
          <p:nvPr>
            <p:ph type="title"/>
          </p:nvPr>
        </p:nvSpPr>
        <p:spPr>
          <a:xfrm>
            <a:off x="457200" y="274638"/>
            <a:ext cx="8229600" cy="634082"/>
          </a:xfrm>
        </p:spPr>
        <p:txBody>
          <a:bodyPr>
            <a:normAutofit/>
          </a:bodyPr>
          <a:lstStyle/>
          <a:p>
            <a:r>
              <a:rPr lang="it-IT" sz="3200" b="1" dirty="0">
                <a:solidFill>
                  <a:schemeClr val="accent6">
                    <a:lumMod val="50000"/>
                  </a:schemeClr>
                </a:solidFill>
                <a:highlight>
                  <a:srgbClr val="FFFF00"/>
                </a:highlight>
              </a:rPr>
              <a:t>Le ONG</a:t>
            </a:r>
          </a:p>
        </p:txBody>
      </p:sp>
      <p:sp>
        <p:nvSpPr>
          <p:cNvPr id="3" name="Segnaposto contenuto 2">
            <a:extLst>
              <a:ext uri="{FF2B5EF4-FFF2-40B4-BE49-F238E27FC236}">
                <a16:creationId xmlns:a16="http://schemas.microsoft.com/office/drawing/2014/main" id="{CC3291C7-22CB-47DB-A11B-2BCD206334B0}"/>
              </a:ext>
            </a:extLst>
          </p:cNvPr>
          <p:cNvSpPr>
            <a:spLocks noGrp="1"/>
          </p:cNvSpPr>
          <p:nvPr>
            <p:ph idx="1"/>
          </p:nvPr>
        </p:nvSpPr>
        <p:spPr>
          <a:xfrm>
            <a:off x="457200" y="836712"/>
            <a:ext cx="8229600" cy="5616624"/>
          </a:xfrm>
        </p:spPr>
        <p:txBody>
          <a:bodyPr>
            <a:normAutofit fontScale="70000" lnSpcReduction="20000"/>
          </a:bodyPr>
          <a:lstStyle/>
          <a:p>
            <a:pPr algn="just"/>
            <a:endParaRPr lang="it-IT" b="1" dirty="0"/>
          </a:p>
          <a:p>
            <a:pPr algn="just"/>
            <a:r>
              <a:rPr lang="it-IT" b="1" dirty="0"/>
              <a:t>Non governative. Si basano sul volontariato.</a:t>
            </a:r>
          </a:p>
          <a:p>
            <a:pPr algn="just"/>
            <a:r>
              <a:rPr lang="it-IT" b="1" dirty="0">
                <a:highlight>
                  <a:srgbClr val="FFFF00"/>
                </a:highlight>
              </a:rPr>
              <a:t>ONG operative</a:t>
            </a:r>
            <a:r>
              <a:rPr lang="it-IT" b="1" dirty="0"/>
              <a:t>: lavorano sul campo.</a:t>
            </a:r>
          </a:p>
          <a:p>
            <a:pPr algn="just"/>
            <a:r>
              <a:rPr lang="it-IT" b="1" dirty="0">
                <a:highlight>
                  <a:srgbClr val="FFFF00"/>
                </a:highlight>
              </a:rPr>
              <a:t>ONG di settore</a:t>
            </a:r>
            <a:r>
              <a:rPr lang="it-IT" b="1" dirty="0"/>
              <a:t>: portavoce di cause precise, agiscono come gruppi di pressione politica.</a:t>
            </a:r>
          </a:p>
          <a:p>
            <a:pPr algn="just"/>
            <a:r>
              <a:rPr lang="it-IT" b="1" dirty="0">
                <a:highlight>
                  <a:srgbClr val="FFFF00"/>
                </a:highlight>
              </a:rPr>
              <a:t>No scopo di lucro</a:t>
            </a:r>
            <a:r>
              <a:rPr lang="it-IT" b="1" dirty="0"/>
              <a:t>. I finanziamenti vengono da privati (es. il 5 per mille) o da fondi pubblici (EU, Ministero degli Affari Esteri).</a:t>
            </a:r>
          </a:p>
          <a:p>
            <a:pPr algn="just"/>
            <a:r>
              <a:rPr lang="it-IT" b="1" dirty="0"/>
              <a:t>ONG internazionali presenti e più conosciute in Italia: </a:t>
            </a:r>
            <a:r>
              <a:rPr lang="it-IT" b="1" dirty="0">
                <a:highlight>
                  <a:srgbClr val="FFFF00"/>
                </a:highlight>
              </a:rPr>
              <a:t>ActionAid, Medici senza Frontiere, Amnesty International, WWF Italia, Save the Children.</a:t>
            </a:r>
          </a:p>
          <a:p>
            <a:pPr algn="just"/>
            <a:r>
              <a:rPr lang="it-IT" b="1" dirty="0"/>
              <a:t>In Italia, sono inserite in un’apposita lista e riconosciuti dal Ministero degli Esteri. La più antica è la </a:t>
            </a:r>
            <a:r>
              <a:rPr lang="it-IT" b="1" dirty="0">
                <a:highlight>
                  <a:srgbClr val="FFFF00"/>
                </a:highlight>
              </a:rPr>
              <a:t>Comunità di Sant’Egidio. Altre famose: Caritas, Emergency, Legambiente, Nessuno tocchi Caino.</a:t>
            </a:r>
          </a:p>
          <a:p>
            <a:pPr algn="just"/>
            <a:r>
              <a:rPr lang="it-IT" b="1" dirty="0">
                <a:highlight>
                  <a:srgbClr val="FFFF00"/>
                </a:highlight>
              </a:rPr>
              <a:t>Obiettivo delle ONG è la tutela dei diritti umani e/o la salvaguardia e la protezione del nostro pianeta</a:t>
            </a:r>
            <a:r>
              <a:rPr lang="it-IT" b="1" dirty="0"/>
              <a:t>.</a:t>
            </a:r>
          </a:p>
        </p:txBody>
      </p:sp>
    </p:spTree>
    <p:extLst>
      <p:ext uri="{BB962C8B-B14F-4D97-AF65-F5344CB8AC3E}">
        <p14:creationId xmlns:p14="http://schemas.microsoft.com/office/powerpoint/2010/main" val="5822778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CDE01B-14F9-43AF-983A-60190BFB1872}"/>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53F7A9B2-24BE-4E5C-80CF-496751ECF9DD}"/>
              </a:ext>
            </a:extLst>
          </p:cNvPr>
          <p:cNvSpPr>
            <a:spLocks noGrp="1"/>
          </p:cNvSpPr>
          <p:nvPr>
            <p:ph idx="1"/>
          </p:nvPr>
        </p:nvSpPr>
        <p:spPr/>
        <p:txBody>
          <a:bodyPr>
            <a:normAutofit/>
          </a:bodyPr>
          <a:lstStyle/>
          <a:p>
            <a:pPr marL="0" indent="0" algn="ctr">
              <a:buNone/>
            </a:pPr>
            <a:endParaRPr lang="it-IT" sz="4800" b="1" dirty="0">
              <a:highlight>
                <a:srgbClr val="FFFF00"/>
              </a:highlight>
            </a:endParaRPr>
          </a:p>
          <a:p>
            <a:pPr marL="0" indent="0" algn="ctr">
              <a:buNone/>
            </a:pPr>
            <a:r>
              <a:rPr lang="it-IT" sz="4800" b="1" dirty="0">
                <a:highlight>
                  <a:srgbClr val="FFFF00"/>
                </a:highlight>
              </a:rPr>
              <a:t>LA COSTITUZIONE COME CARTINA DI TORNASOLE STORICA</a:t>
            </a:r>
          </a:p>
        </p:txBody>
      </p:sp>
    </p:spTree>
    <p:extLst>
      <p:ext uri="{BB962C8B-B14F-4D97-AF65-F5344CB8AC3E}">
        <p14:creationId xmlns:p14="http://schemas.microsoft.com/office/powerpoint/2010/main" val="142981475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DF883D-C6CB-48A1-8FCC-4AAC0DE19C7E}"/>
              </a:ext>
            </a:extLst>
          </p:cNvPr>
          <p:cNvSpPr>
            <a:spLocks noGrp="1"/>
          </p:cNvSpPr>
          <p:nvPr>
            <p:ph type="title"/>
          </p:nvPr>
        </p:nvSpPr>
        <p:spPr>
          <a:xfrm>
            <a:off x="457200" y="274638"/>
            <a:ext cx="8229600" cy="778098"/>
          </a:xfrm>
        </p:spPr>
        <p:txBody>
          <a:bodyPr>
            <a:normAutofit/>
          </a:bodyPr>
          <a:lstStyle/>
          <a:p>
            <a:r>
              <a:rPr lang="it-IT" sz="3600" b="1" dirty="0">
                <a:highlight>
                  <a:srgbClr val="FFFF00"/>
                </a:highlight>
              </a:rPr>
              <a:t>La Costituzione e il retaggio storico</a:t>
            </a:r>
          </a:p>
        </p:txBody>
      </p:sp>
      <p:sp>
        <p:nvSpPr>
          <p:cNvPr id="3" name="Segnaposto contenuto 2">
            <a:extLst>
              <a:ext uri="{FF2B5EF4-FFF2-40B4-BE49-F238E27FC236}">
                <a16:creationId xmlns:a16="http://schemas.microsoft.com/office/drawing/2014/main" id="{C99535C1-9F29-4DE6-A78C-493FCC1142D8}"/>
              </a:ext>
            </a:extLst>
          </p:cNvPr>
          <p:cNvSpPr>
            <a:spLocks noGrp="1"/>
          </p:cNvSpPr>
          <p:nvPr>
            <p:ph idx="1"/>
          </p:nvPr>
        </p:nvSpPr>
        <p:spPr>
          <a:xfrm>
            <a:off x="457200" y="836712"/>
            <a:ext cx="8229600" cy="5184576"/>
          </a:xfrm>
        </p:spPr>
        <p:txBody>
          <a:bodyPr>
            <a:normAutofit/>
          </a:bodyPr>
          <a:lstStyle/>
          <a:p>
            <a:endParaRPr lang="it-IT" sz="2400" b="1" dirty="0"/>
          </a:p>
          <a:p>
            <a:r>
              <a:rPr lang="it-IT" sz="2400" b="1" dirty="0"/>
              <a:t>Art. 1 c. 1 («L’Italia è una Repubblica fondata sul lavoro…») e 4 («La Repubblica riconosce a tutti i cittadini il diritto al lavoro…»): </a:t>
            </a:r>
            <a:r>
              <a:rPr lang="it-IT" sz="2400" b="1" dirty="0">
                <a:highlight>
                  <a:srgbClr val="FFFF00"/>
                </a:highlight>
              </a:rPr>
              <a:t>Turati</a:t>
            </a:r>
          </a:p>
          <a:p>
            <a:r>
              <a:rPr lang="it-IT" sz="2400" b="1" dirty="0"/>
              <a:t>Art. 2 («La Repubblica riconosce e garantisce i diritti inviolabili dell’uomo…»): </a:t>
            </a:r>
            <a:r>
              <a:rPr lang="it-IT" sz="2400" b="1" dirty="0">
                <a:highlight>
                  <a:srgbClr val="FFFF00"/>
                </a:highlight>
              </a:rPr>
              <a:t>Mazzini</a:t>
            </a:r>
          </a:p>
          <a:p>
            <a:r>
              <a:rPr lang="it-IT" sz="2400" b="1" dirty="0"/>
              <a:t>Art. 3 c 1 («Tutti i cittadini hanno parità sociale sono uguali davanti alla legge…»): </a:t>
            </a:r>
            <a:r>
              <a:rPr lang="it-IT" sz="2400" b="1" dirty="0">
                <a:highlight>
                  <a:srgbClr val="FFFF00"/>
                </a:highlight>
              </a:rPr>
              <a:t>Gobetti e il pensiero liberale</a:t>
            </a:r>
          </a:p>
          <a:p>
            <a:r>
              <a:rPr lang="it-IT" sz="2400" b="1" dirty="0"/>
              <a:t>Art. 3 c. 2 («E’ compito della Repubblica rimuovere gli ostacoli…»): </a:t>
            </a:r>
            <a:r>
              <a:rPr lang="it-IT" sz="2400" b="1" dirty="0">
                <a:highlight>
                  <a:srgbClr val="FFFF00"/>
                </a:highlight>
              </a:rPr>
              <a:t>Turati, Gramsci</a:t>
            </a:r>
          </a:p>
          <a:p>
            <a:r>
              <a:rPr lang="it-IT" sz="2400" b="1" dirty="0"/>
              <a:t>Art. 5 («La Repubblica, una e indivisibile, riconosce e promuove le autonomie locali…»): </a:t>
            </a:r>
            <a:r>
              <a:rPr lang="it-IT" sz="2400" b="1" dirty="0">
                <a:highlight>
                  <a:srgbClr val="FFFF00"/>
                </a:highlight>
              </a:rPr>
              <a:t>Cattaneo</a:t>
            </a:r>
          </a:p>
          <a:p>
            <a:endParaRPr lang="it-IT" sz="2400" dirty="0"/>
          </a:p>
        </p:txBody>
      </p:sp>
    </p:spTree>
    <p:extLst>
      <p:ext uri="{BB962C8B-B14F-4D97-AF65-F5344CB8AC3E}">
        <p14:creationId xmlns:p14="http://schemas.microsoft.com/office/powerpoint/2010/main" val="149442603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8F953A-52E5-4FD3-8202-080037D1ED32}"/>
              </a:ext>
            </a:extLst>
          </p:cNvPr>
          <p:cNvSpPr>
            <a:spLocks noGrp="1"/>
          </p:cNvSpPr>
          <p:nvPr>
            <p:ph type="title"/>
          </p:nvPr>
        </p:nvSpPr>
        <p:spPr>
          <a:xfrm>
            <a:off x="457200" y="274638"/>
            <a:ext cx="8229600" cy="922114"/>
          </a:xfrm>
        </p:spPr>
        <p:txBody>
          <a:bodyPr>
            <a:normAutofit fontScale="90000"/>
          </a:bodyPr>
          <a:lstStyle/>
          <a:p>
            <a:r>
              <a:rPr lang="it-IT" b="1" dirty="0">
                <a:highlight>
                  <a:srgbClr val="FFFF00"/>
                </a:highlight>
              </a:rPr>
              <a:t>La Costituzione e il retaggio storico</a:t>
            </a:r>
          </a:p>
        </p:txBody>
      </p:sp>
      <p:sp>
        <p:nvSpPr>
          <p:cNvPr id="3" name="Segnaposto contenuto 2">
            <a:extLst>
              <a:ext uri="{FF2B5EF4-FFF2-40B4-BE49-F238E27FC236}">
                <a16:creationId xmlns:a16="http://schemas.microsoft.com/office/drawing/2014/main" id="{BEED69F4-1102-473F-A77C-B88DD0709446}"/>
              </a:ext>
            </a:extLst>
          </p:cNvPr>
          <p:cNvSpPr>
            <a:spLocks noGrp="1"/>
          </p:cNvSpPr>
          <p:nvPr>
            <p:ph idx="1"/>
          </p:nvPr>
        </p:nvSpPr>
        <p:spPr>
          <a:xfrm>
            <a:off x="457200" y="1196752"/>
            <a:ext cx="8229600" cy="4929411"/>
          </a:xfrm>
        </p:spPr>
        <p:txBody>
          <a:bodyPr>
            <a:normAutofit fontScale="92500"/>
          </a:bodyPr>
          <a:lstStyle/>
          <a:p>
            <a:r>
              <a:rPr lang="it-IT" sz="2800" b="1" dirty="0"/>
              <a:t>Art. 7 («Lo Stato e la Chiesa sono, ciascuno nel proprio ordine, indipendenti e sovrani…»): </a:t>
            </a:r>
            <a:r>
              <a:rPr lang="it-IT" sz="2800" b="1" dirty="0">
                <a:highlight>
                  <a:srgbClr val="FFFF00"/>
                </a:highlight>
              </a:rPr>
              <a:t>Cavour </a:t>
            </a:r>
          </a:p>
          <a:p>
            <a:pPr algn="just"/>
            <a:r>
              <a:rPr lang="it-IT" sz="2800" b="1" dirty="0"/>
              <a:t>Art. 10 («L’ordinamento giuridico italiano si conforma alle norme del diritto internazionale…»): </a:t>
            </a:r>
            <a:r>
              <a:rPr lang="it-IT" sz="2800" b="1" dirty="0">
                <a:highlight>
                  <a:srgbClr val="FFFF00"/>
                </a:highlight>
              </a:rPr>
              <a:t>Kant, Voltaire</a:t>
            </a:r>
          </a:p>
          <a:p>
            <a:pPr algn="just"/>
            <a:r>
              <a:rPr lang="it-IT" sz="2800" b="1" dirty="0"/>
              <a:t>Art. 27 («La responsabilità penale è personale…»): </a:t>
            </a:r>
            <a:r>
              <a:rPr lang="it-IT" sz="2800" b="1" dirty="0">
                <a:highlight>
                  <a:srgbClr val="FFFF00"/>
                </a:highlight>
              </a:rPr>
              <a:t>Beccaria</a:t>
            </a:r>
          </a:p>
          <a:p>
            <a:pPr algn="just"/>
            <a:r>
              <a:rPr lang="it-IT" sz="2800" b="1" dirty="0"/>
              <a:t>Art. 29 («La Repubblica riconosce i diritti della famiglia come società naturale fondata sul matrimonio»): </a:t>
            </a:r>
            <a:r>
              <a:rPr lang="it-IT" sz="2800" b="1" dirty="0">
                <a:highlight>
                  <a:srgbClr val="FFFF00"/>
                </a:highlight>
              </a:rPr>
              <a:t>Aristotele</a:t>
            </a:r>
          </a:p>
          <a:p>
            <a:pPr algn="just"/>
            <a:r>
              <a:rPr lang="it-IT" sz="2800" b="1" dirty="0"/>
              <a:t>Art. 52 («La difesa della Patria è sacro dovere del cittadino…»): </a:t>
            </a:r>
            <a:r>
              <a:rPr lang="it-IT" sz="2800" b="1" dirty="0">
                <a:highlight>
                  <a:srgbClr val="FFFF00"/>
                </a:highlight>
              </a:rPr>
              <a:t>Garibaldi</a:t>
            </a:r>
          </a:p>
        </p:txBody>
      </p:sp>
    </p:spTree>
    <p:extLst>
      <p:ext uri="{BB962C8B-B14F-4D97-AF65-F5344CB8AC3E}">
        <p14:creationId xmlns:p14="http://schemas.microsoft.com/office/powerpoint/2010/main" val="262631058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21E9F3-31D1-4FDE-82A8-7245FDDA4858}"/>
              </a:ext>
            </a:extLst>
          </p:cNvPr>
          <p:cNvSpPr>
            <a:spLocks noGrp="1"/>
          </p:cNvSpPr>
          <p:nvPr>
            <p:ph type="title"/>
          </p:nvPr>
        </p:nvSpPr>
        <p:spPr/>
        <p:txBody>
          <a:bodyPr/>
          <a:lstStyle/>
          <a:p>
            <a:r>
              <a:rPr lang="it-IT" b="1" dirty="0">
                <a:highlight>
                  <a:srgbClr val="FFFF00"/>
                </a:highlight>
              </a:rPr>
              <a:t>La Costituzione: la lingua e il senso </a:t>
            </a:r>
          </a:p>
        </p:txBody>
      </p:sp>
      <p:sp>
        <p:nvSpPr>
          <p:cNvPr id="3" name="Segnaposto contenuto 2">
            <a:extLst>
              <a:ext uri="{FF2B5EF4-FFF2-40B4-BE49-F238E27FC236}">
                <a16:creationId xmlns:a16="http://schemas.microsoft.com/office/drawing/2014/main" id="{DD4AA550-0A4F-4CE5-96A8-891E01DC9A9C}"/>
              </a:ext>
            </a:extLst>
          </p:cNvPr>
          <p:cNvSpPr>
            <a:spLocks noGrp="1"/>
          </p:cNvSpPr>
          <p:nvPr>
            <p:ph idx="1"/>
          </p:nvPr>
        </p:nvSpPr>
        <p:spPr/>
        <p:txBody>
          <a:bodyPr/>
          <a:lstStyle/>
          <a:p>
            <a:r>
              <a:rPr lang="it-IT" b="1" dirty="0"/>
              <a:t>480 periodi</a:t>
            </a:r>
          </a:p>
          <a:p>
            <a:r>
              <a:rPr lang="it-IT" b="1" dirty="0"/>
              <a:t>9369 parole (92% lessico di base)</a:t>
            </a:r>
          </a:p>
          <a:p>
            <a:r>
              <a:rPr lang="it-IT" b="1" dirty="0"/>
              <a:t>1357 lemmi (senza ripetizioni) (74% lessico di base, 26% lessico tecnico)</a:t>
            </a:r>
          </a:p>
          <a:p>
            <a:r>
              <a:rPr lang="it-IT" b="1" dirty="0"/>
              <a:t>19,6 parole per frase</a:t>
            </a:r>
          </a:p>
          <a:p>
            <a:pPr marL="0" indent="0">
              <a:buNone/>
            </a:pPr>
            <a:endParaRPr lang="it-IT" dirty="0"/>
          </a:p>
        </p:txBody>
      </p:sp>
    </p:spTree>
    <p:extLst>
      <p:ext uri="{BB962C8B-B14F-4D97-AF65-F5344CB8AC3E}">
        <p14:creationId xmlns:p14="http://schemas.microsoft.com/office/powerpoint/2010/main" val="2581130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11F418-C6C9-440D-BC88-5DEB1524463E}"/>
              </a:ext>
            </a:extLst>
          </p:cNvPr>
          <p:cNvSpPr>
            <a:spLocks noGrp="1"/>
          </p:cNvSpPr>
          <p:nvPr>
            <p:ph type="title"/>
          </p:nvPr>
        </p:nvSpPr>
        <p:spPr/>
        <p:txBody>
          <a:bodyPr/>
          <a:lstStyle/>
          <a:p>
            <a:r>
              <a:rPr lang="it-IT" b="1" dirty="0">
                <a:highlight>
                  <a:srgbClr val="00FFFF"/>
                </a:highlight>
              </a:rPr>
              <a:t>Cittadinanza europea</a:t>
            </a:r>
          </a:p>
        </p:txBody>
      </p:sp>
      <p:sp>
        <p:nvSpPr>
          <p:cNvPr id="3" name="Segnaposto contenuto 2">
            <a:extLst>
              <a:ext uri="{FF2B5EF4-FFF2-40B4-BE49-F238E27FC236}">
                <a16:creationId xmlns:a16="http://schemas.microsoft.com/office/drawing/2014/main" id="{C47F6D15-309F-46E3-9BC1-1EB44BA1116E}"/>
              </a:ext>
            </a:extLst>
          </p:cNvPr>
          <p:cNvSpPr>
            <a:spLocks noGrp="1"/>
          </p:cNvSpPr>
          <p:nvPr>
            <p:ph idx="1"/>
          </p:nvPr>
        </p:nvSpPr>
        <p:spPr/>
        <p:txBody>
          <a:bodyPr>
            <a:normAutofit lnSpcReduction="10000"/>
          </a:bodyPr>
          <a:lstStyle/>
          <a:p>
            <a:r>
              <a:rPr lang="it-IT" b="1" dirty="0"/>
              <a:t>Trattato di Lisbona, in vigore dal 1.12.2009</a:t>
            </a:r>
          </a:p>
          <a:p>
            <a:r>
              <a:rPr lang="it-IT" b="1" dirty="0"/>
              <a:t>E’ cittadino europeo chiunque abbia la cittadinanza di uno Stato membro </a:t>
            </a:r>
          </a:p>
          <a:p>
            <a:r>
              <a:rPr lang="it-IT" b="1" dirty="0"/>
              <a:t>Doppia cittadinanza</a:t>
            </a:r>
          </a:p>
          <a:p>
            <a:r>
              <a:rPr lang="it-IT" b="1" dirty="0"/>
              <a:t>Diritti di:</a:t>
            </a:r>
          </a:p>
          <a:p>
            <a:pPr marL="0" indent="0">
              <a:buNone/>
            </a:pPr>
            <a:r>
              <a:rPr lang="it-IT" b="1" dirty="0"/>
              <a:t>- circolazione, voto ed eleggibilità, richiesta di tutela alle autorità diplomatiche e consolari, presentazione di petizioni al Parlamento e ricorso al Mediatore europeo.</a:t>
            </a:r>
          </a:p>
        </p:txBody>
      </p:sp>
    </p:spTree>
    <p:extLst>
      <p:ext uri="{BB962C8B-B14F-4D97-AF65-F5344CB8AC3E}">
        <p14:creationId xmlns:p14="http://schemas.microsoft.com/office/powerpoint/2010/main" val="39203377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AC1A0C-3F63-4698-9C0E-DCCB6AADF9F9}"/>
              </a:ext>
            </a:extLst>
          </p:cNvPr>
          <p:cNvSpPr>
            <a:spLocks noGrp="1"/>
          </p:cNvSpPr>
          <p:nvPr>
            <p:ph type="title"/>
          </p:nvPr>
        </p:nvSpPr>
        <p:spPr>
          <a:xfrm>
            <a:off x="457200" y="274638"/>
            <a:ext cx="8229600" cy="1354162"/>
          </a:xfrm>
        </p:spPr>
        <p:txBody>
          <a:bodyPr>
            <a:normAutofit/>
          </a:bodyPr>
          <a:lstStyle/>
          <a:p>
            <a:r>
              <a:rPr lang="it-IT" b="1" dirty="0">
                <a:highlight>
                  <a:srgbClr val="FFFF00"/>
                </a:highlight>
              </a:rPr>
              <a:t>I simboli: il tricolore</a:t>
            </a:r>
            <a:br>
              <a:rPr lang="it-IT" dirty="0">
                <a:highlight>
                  <a:srgbClr val="FFFF00"/>
                </a:highlight>
              </a:rPr>
            </a:br>
            <a:r>
              <a:rPr lang="it-IT" sz="3100" dirty="0">
                <a:highlight>
                  <a:srgbClr val="FFFF00"/>
                </a:highlight>
              </a:rPr>
              <a:t>(</a:t>
            </a:r>
            <a:r>
              <a:rPr lang="it-IT" sz="2700" dirty="0">
                <a:highlight>
                  <a:srgbClr val="FFFF00"/>
                </a:highlight>
              </a:rPr>
              <a:t>art. 12)</a:t>
            </a:r>
          </a:p>
        </p:txBody>
      </p:sp>
      <p:pic>
        <p:nvPicPr>
          <p:cNvPr id="1026" name="Picture 2">
            <a:extLst>
              <a:ext uri="{FF2B5EF4-FFF2-40B4-BE49-F238E27FC236}">
                <a16:creationId xmlns:a16="http://schemas.microsoft.com/office/drawing/2014/main" id="{6B0BC1A9-D384-4CFE-826D-CF52B85F30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5842" y="1988840"/>
            <a:ext cx="6560533"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3566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662259-1290-41B4-9CDF-0ED5F669BE8C}"/>
              </a:ext>
            </a:extLst>
          </p:cNvPr>
          <p:cNvSpPr>
            <a:spLocks noGrp="1"/>
          </p:cNvSpPr>
          <p:nvPr>
            <p:ph type="title"/>
          </p:nvPr>
        </p:nvSpPr>
        <p:spPr/>
        <p:txBody>
          <a:bodyPr/>
          <a:lstStyle/>
          <a:p>
            <a:endParaRPr lang="it-IT" dirty="0"/>
          </a:p>
        </p:txBody>
      </p:sp>
      <p:pic>
        <p:nvPicPr>
          <p:cNvPr id="48" name="Segnaposto contenuto 47">
            <a:hlinkClick r:id="rId2"/>
            <a:extLst>
              <a:ext uri="{FF2B5EF4-FFF2-40B4-BE49-F238E27FC236}">
                <a16:creationId xmlns:a16="http://schemas.microsoft.com/office/drawing/2014/main" id="{F8796F12-1083-471E-A349-CCF1C64071E5}"/>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274638"/>
            <a:ext cx="2167508" cy="1921807"/>
          </a:xfrm>
          <a:prstGeom prst="rect">
            <a:avLst/>
          </a:prstGeom>
          <a:noFill/>
          <a:ln>
            <a:noFill/>
          </a:ln>
        </p:spPr>
      </p:pic>
      <p:pic>
        <p:nvPicPr>
          <p:cNvPr id="49" name="Immagine 48">
            <a:hlinkClick r:id="rId4"/>
            <a:extLst>
              <a:ext uri="{FF2B5EF4-FFF2-40B4-BE49-F238E27FC236}">
                <a16:creationId xmlns:a16="http://schemas.microsoft.com/office/drawing/2014/main" id="{79EEA7D7-7C9D-4BD6-AC33-371D9A7E1A1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472061" y="274637"/>
            <a:ext cx="2199878" cy="1944216"/>
          </a:xfrm>
          <a:prstGeom prst="rect">
            <a:avLst/>
          </a:prstGeom>
          <a:noFill/>
          <a:ln>
            <a:noFill/>
          </a:ln>
        </p:spPr>
      </p:pic>
      <p:pic>
        <p:nvPicPr>
          <p:cNvPr id="50" name="Immagine 49">
            <a:hlinkClick r:id="rId6"/>
            <a:extLst>
              <a:ext uri="{FF2B5EF4-FFF2-40B4-BE49-F238E27FC236}">
                <a16:creationId xmlns:a16="http://schemas.microsoft.com/office/drawing/2014/main" id="{8FCD5E4D-17D1-4E46-A706-2DD55705CA8C}"/>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358356" y="274638"/>
            <a:ext cx="2328444" cy="1944215"/>
          </a:xfrm>
          <a:prstGeom prst="rect">
            <a:avLst/>
          </a:prstGeom>
          <a:noFill/>
          <a:ln>
            <a:noFill/>
          </a:ln>
        </p:spPr>
      </p:pic>
      <p:pic>
        <p:nvPicPr>
          <p:cNvPr id="51" name="Immagine 50">
            <a:hlinkClick r:id="rId8"/>
            <a:extLst>
              <a:ext uri="{FF2B5EF4-FFF2-40B4-BE49-F238E27FC236}">
                <a16:creationId xmlns:a16="http://schemas.microsoft.com/office/drawing/2014/main" id="{2C7297B1-920A-48AD-848D-DBAFF5E406C0}"/>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79191" y="2453258"/>
            <a:ext cx="2199877" cy="2055862"/>
          </a:xfrm>
          <a:prstGeom prst="rect">
            <a:avLst/>
          </a:prstGeom>
          <a:noFill/>
          <a:ln>
            <a:noFill/>
          </a:ln>
        </p:spPr>
      </p:pic>
      <p:pic>
        <p:nvPicPr>
          <p:cNvPr id="52" name="Immagine 51">
            <a:hlinkClick r:id="rId10"/>
            <a:extLst>
              <a:ext uri="{FF2B5EF4-FFF2-40B4-BE49-F238E27FC236}">
                <a16:creationId xmlns:a16="http://schemas.microsoft.com/office/drawing/2014/main" id="{6697F0DB-ED78-4724-BF0C-427710D995A8}"/>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6422639" y="2441028"/>
            <a:ext cx="2199877" cy="2055516"/>
          </a:xfrm>
          <a:prstGeom prst="rect">
            <a:avLst/>
          </a:prstGeom>
          <a:noFill/>
          <a:ln>
            <a:noFill/>
          </a:ln>
        </p:spPr>
      </p:pic>
      <p:pic>
        <p:nvPicPr>
          <p:cNvPr id="53" name="Immagine 52">
            <a:hlinkClick r:id="rId12"/>
            <a:extLst>
              <a:ext uri="{FF2B5EF4-FFF2-40B4-BE49-F238E27FC236}">
                <a16:creationId xmlns:a16="http://schemas.microsoft.com/office/drawing/2014/main" id="{F9BC1E55-8037-460B-8D77-5AA4129551EE}"/>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3503901" y="4732572"/>
            <a:ext cx="2390108" cy="2043286"/>
          </a:xfrm>
          <a:prstGeom prst="rect">
            <a:avLst/>
          </a:prstGeom>
          <a:noFill/>
          <a:ln>
            <a:noFill/>
          </a:ln>
        </p:spPr>
      </p:pic>
      <p:pic>
        <p:nvPicPr>
          <p:cNvPr id="54" name="Immagine 53">
            <a:hlinkClick r:id="rId14"/>
            <a:extLst>
              <a:ext uri="{FF2B5EF4-FFF2-40B4-BE49-F238E27FC236}">
                <a16:creationId xmlns:a16="http://schemas.microsoft.com/office/drawing/2014/main" id="{44C4B3DC-4C99-4CFA-BA6A-03387D930CCC}"/>
              </a:ext>
            </a:extLst>
          </p:cNvPr>
          <p:cNvPicPr/>
          <p:nvPr/>
        </p:nvPicPr>
        <p:blipFill>
          <a:blip r:embed="rId15">
            <a:extLst>
              <a:ext uri="{28A0092B-C50C-407E-A947-70E740481C1C}">
                <a14:useLocalDpi xmlns:a14="http://schemas.microsoft.com/office/drawing/2010/main" val="0"/>
              </a:ext>
            </a:extLst>
          </a:blip>
          <a:srcRect/>
          <a:stretch>
            <a:fillRect/>
          </a:stretch>
        </p:blipFill>
        <p:spPr bwMode="auto">
          <a:xfrm>
            <a:off x="6591300" y="4757020"/>
            <a:ext cx="2095500" cy="2055862"/>
          </a:xfrm>
          <a:prstGeom prst="rect">
            <a:avLst/>
          </a:prstGeom>
          <a:noFill/>
          <a:ln>
            <a:noFill/>
          </a:ln>
        </p:spPr>
      </p:pic>
      <p:pic>
        <p:nvPicPr>
          <p:cNvPr id="55" name="Immagine 54">
            <a:hlinkClick r:id="rId16"/>
            <a:extLst>
              <a:ext uri="{FF2B5EF4-FFF2-40B4-BE49-F238E27FC236}">
                <a16:creationId xmlns:a16="http://schemas.microsoft.com/office/drawing/2014/main" id="{E221479A-2559-460D-BEF4-1DB29AEC897E}"/>
              </a:ext>
            </a:extLst>
          </p:cNvPr>
          <p:cNvPicPr/>
          <p:nvPr/>
        </p:nvPicPr>
        <p:blipFill>
          <a:blip r:embed="rId17">
            <a:extLst>
              <a:ext uri="{28A0092B-C50C-407E-A947-70E740481C1C}">
                <a14:useLocalDpi xmlns:a14="http://schemas.microsoft.com/office/drawing/2010/main" val="0"/>
              </a:ext>
            </a:extLst>
          </a:blip>
          <a:srcRect/>
          <a:stretch>
            <a:fillRect/>
          </a:stretch>
        </p:blipFill>
        <p:spPr bwMode="auto">
          <a:xfrm>
            <a:off x="3472061" y="2453258"/>
            <a:ext cx="2324075" cy="2043286"/>
          </a:xfrm>
          <a:prstGeom prst="rect">
            <a:avLst/>
          </a:prstGeom>
          <a:noFill/>
          <a:ln>
            <a:noFill/>
          </a:ln>
        </p:spPr>
      </p:pic>
      <p:pic>
        <p:nvPicPr>
          <p:cNvPr id="56" name="Immagine 55">
            <a:hlinkClick r:id="rId18"/>
            <a:extLst>
              <a:ext uri="{FF2B5EF4-FFF2-40B4-BE49-F238E27FC236}">
                <a16:creationId xmlns:a16="http://schemas.microsoft.com/office/drawing/2014/main" id="{6A034D24-0998-44CA-8EF6-00803DB25431}"/>
              </a:ext>
            </a:extLst>
          </p:cNvPr>
          <p:cNvPicPr/>
          <p:nvPr/>
        </p:nvPicPr>
        <p:blipFill>
          <a:blip r:embed="rId19">
            <a:extLst>
              <a:ext uri="{28A0092B-C50C-407E-A947-70E740481C1C}">
                <a14:useLocalDpi xmlns:a14="http://schemas.microsoft.com/office/drawing/2010/main" val="0"/>
              </a:ext>
            </a:extLst>
          </a:blip>
          <a:srcRect/>
          <a:stretch>
            <a:fillRect/>
          </a:stretch>
        </p:blipFill>
        <p:spPr bwMode="auto">
          <a:xfrm>
            <a:off x="579191" y="4757020"/>
            <a:ext cx="2199877" cy="1984348"/>
          </a:xfrm>
          <a:prstGeom prst="rect">
            <a:avLst/>
          </a:prstGeom>
          <a:noFill/>
          <a:ln>
            <a:noFill/>
          </a:ln>
        </p:spPr>
      </p:pic>
    </p:spTree>
    <p:extLst>
      <p:ext uri="{BB962C8B-B14F-4D97-AF65-F5344CB8AC3E}">
        <p14:creationId xmlns:p14="http://schemas.microsoft.com/office/powerpoint/2010/main" val="91708169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7EB173-16A4-469B-B723-ED23E387C6D8}"/>
              </a:ext>
            </a:extLst>
          </p:cNvPr>
          <p:cNvSpPr>
            <a:spLocks noGrp="1"/>
          </p:cNvSpPr>
          <p:nvPr>
            <p:ph type="title"/>
          </p:nvPr>
        </p:nvSpPr>
        <p:spPr/>
        <p:txBody>
          <a:bodyPr/>
          <a:lstStyle/>
          <a:p>
            <a:r>
              <a:rPr lang="it-IT" dirty="0"/>
              <a:t>Corretto modo di esposizione</a:t>
            </a:r>
          </a:p>
        </p:txBody>
      </p:sp>
      <p:pic>
        <p:nvPicPr>
          <p:cNvPr id="4" name="Segnaposto contenuto 3">
            <a:hlinkClick r:id="rId2"/>
            <a:extLst>
              <a:ext uri="{FF2B5EF4-FFF2-40B4-BE49-F238E27FC236}">
                <a16:creationId xmlns:a16="http://schemas.microsoft.com/office/drawing/2014/main" id="{0BD1A53F-F6AA-4863-9769-BEEB242A6C9E}"/>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31840" y="2291556"/>
            <a:ext cx="2808312" cy="3729732"/>
          </a:xfrm>
          <a:prstGeom prst="rect">
            <a:avLst/>
          </a:prstGeom>
          <a:noFill/>
          <a:ln>
            <a:noFill/>
          </a:ln>
        </p:spPr>
      </p:pic>
    </p:spTree>
    <p:extLst>
      <p:ext uri="{BB962C8B-B14F-4D97-AF65-F5344CB8AC3E}">
        <p14:creationId xmlns:p14="http://schemas.microsoft.com/office/powerpoint/2010/main" val="214046738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594C9A-0D0C-4F07-AA33-F25780F2D265}"/>
              </a:ext>
            </a:extLst>
          </p:cNvPr>
          <p:cNvSpPr>
            <a:spLocks noGrp="1"/>
          </p:cNvSpPr>
          <p:nvPr>
            <p:ph type="title"/>
          </p:nvPr>
        </p:nvSpPr>
        <p:spPr/>
        <p:txBody>
          <a:bodyPr/>
          <a:lstStyle/>
          <a:p>
            <a:r>
              <a:rPr lang="it-IT" dirty="0">
                <a:highlight>
                  <a:srgbClr val="FFFF00"/>
                </a:highlight>
              </a:rPr>
              <a:t>I simboli: la Stella Repubblicana</a:t>
            </a:r>
          </a:p>
        </p:txBody>
      </p:sp>
      <p:pic>
        <p:nvPicPr>
          <p:cNvPr id="2050" name="Picture 2" descr="Emblema della Repubblica Italiana - Wikipedia">
            <a:extLst>
              <a:ext uri="{FF2B5EF4-FFF2-40B4-BE49-F238E27FC236}">
                <a16:creationId xmlns:a16="http://schemas.microsoft.com/office/drawing/2014/main" id="{5D5DDCCC-936C-4D8C-9E6F-A37589B20C8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600200"/>
            <a:ext cx="446449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95680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61BFC0-85F7-470A-B1FF-DC4F8E28606E}"/>
              </a:ext>
            </a:extLst>
          </p:cNvPr>
          <p:cNvSpPr>
            <a:spLocks noGrp="1"/>
          </p:cNvSpPr>
          <p:nvPr>
            <p:ph type="title"/>
          </p:nvPr>
        </p:nvSpPr>
        <p:spPr/>
        <p:txBody>
          <a:bodyPr/>
          <a:lstStyle/>
          <a:p>
            <a:r>
              <a:rPr lang="it-IT" b="1" dirty="0">
                <a:highlight>
                  <a:srgbClr val="FFFF00"/>
                </a:highlight>
              </a:rPr>
              <a:t>I simboli: il Canto degli Italiani</a:t>
            </a:r>
            <a:endParaRPr lang="it-IT" b="1" dirty="0"/>
          </a:p>
        </p:txBody>
      </p:sp>
      <p:sp>
        <p:nvSpPr>
          <p:cNvPr id="3" name="Segnaposto contenuto 2">
            <a:extLst>
              <a:ext uri="{FF2B5EF4-FFF2-40B4-BE49-F238E27FC236}">
                <a16:creationId xmlns:a16="http://schemas.microsoft.com/office/drawing/2014/main" id="{39955AB4-C9A5-425A-B4A6-493A517458A3}"/>
              </a:ext>
            </a:extLst>
          </p:cNvPr>
          <p:cNvSpPr>
            <a:spLocks noGrp="1"/>
          </p:cNvSpPr>
          <p:nvPr>
            <p:ph idx="1"/>
          </p:nvPr>
        </p:nvSpPr>
        <p:spPr/>
        <p:txBody>
          <a:bodyPr>
            <a:normAutofit fontScale="92500"/>
          </a:bodyPr>
          <a:lstStyle/>
          <a:p>
            <a:r>
              <a:rPr lang="it-IT" b="1" dirty="0"/>
              <a:t>Composto da </a:t>
            </a:r>
            <a:r>
              <a:rPr lang="it-IT" b="1" dirty="0">
                <a:solidFill>
                  <a:srgbClr val="FF0000"/>
                </a:solidFill>
              </a:rPr>
              <a:t>Goffredo Mameli </a:t>
            </a:r>
            <a:r>
              <a:rPr lang="it-IT" b="1" dirty="0"/>
              <a:t>e musicato da </a:t>
            </a:r>
            <a:r>
              <a:rPr lang="it-IT" b="1" dirty="0">
                <a:solidFill>
                  <a:srgbClr val="FF0000"/>
                </a:solidFill>
              </a:rPr>
              <a:t>Michele Novaro</a:t>
            </a:r>
          </a:p>
          <a:p>
            <a:r>
              <a:rPr lang="it-IT" b="1" dirty="0"/>
              <a:t>Data di composizione del testo: </a:t>
            </a:r>
            <a:r>
              <a:rPr lang="it-IT" b="1" dirty="0">
                <a:solidFill>
                  <a:srgbClr val="FF0000"/>
                </a:solidFill>
              </a:rPr>
              <a:t>8/10 settembre 1847</a:t>
            </a:r>
          </a:p>
          <a:p>
            <a:r>
              <a:rPr lang="it-IT" b="1" dirty="0"/>
              <a:t>Data di composizione della musica: </a:t>
            </a:r>
            <a:r>
              <a:rPr lang="it-IT" b="1" dirty="0">
                <a:solidFill>
                  <a:srgbClr val="FF0000"/>
                </a:solidFill>
              </a:rPr>
              <a:t>10.11.1847</a:t>
            </a:r>
          </a:p>
          <a:p>
            <a:r>
              <a:rPr lang="it-IT" b="1" dirty="0"/>
              <a:t>Prima esecuzione: </a:t>
            </a:r>
            <a:r>
              <a:rPr lang="it-IT" b="1" dirty="0">
                <a:solidFill>
                  <a:srgbClr val="FF0000"/>
                </a:solidFill>
              </a:rPr>
              <a:t>Genova, 10.12.1847</a:t>
            </a:r>
          </a:p>
          <a:p>
            <a:r>
              <a:rPr lang="it-IT" b="1" dirty="0"/>
              <a:t>Inno provvisorio dal </a:t>
            </a:r>
            <a:r>
              <a:rPr lang="it-IT" b="1" dirty="0">
                <a:solidFill>
                  <a:srgbClr val="FF0000"/>
                </a:solidFill>
              </a:rPr>
              <a:t>12.10.1946</a:t>
            </a:r>
          </a:p>
          <a:p>
            <a:r>
              <a:rPr lang="it-IT" b="1" dirty="0"/>
              <a:t>Inno ufficiale dal </a:t>
            </a:r>
            <a:r>
              <a:rPr lang="it-IT" b="1" dirty="0">
                <a:solidFill>
                  <a:srgbClr val="FF0000"/>
                </a:solidFill>
              </a:rPr>
              <a:t>30.12.2017</a:t>
            </a:r>
            <a:r>
              <a:rPr lang="it-IT" b="1" dirty="0"/>
              <a:t> (L. 181/2017)</a:t>
            </a:r>
          </a:p>
        </p:txBody>
      </p:sp>
    </p:spTree>
    <p:extLst>
      <p:ext uri="{BB962C8B-B14F-4D97-AF65-F5344CB8AC3E}">
        <p14:creationId xmlns:p14="http://schemas.microsoft.com/office/powerpoint/2010/main" val="384100711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AB5F00-5C3F-40C5-9C2A-C7D0CEB5ADFE}"/>
              </a:ext>
            </a:extLst>
          </p:cNvPr>
          <p:cNvSpPr>
            <a:spLocks noGrp="1"/>
          </p:cNvSpPr>
          <p:nvPr>
            <p:ph type="title"/>
          </p:nvPr>
        </p:nvSpPr>
        <p:spPr/>
        <p:txBody>
          <a:bodyPr/>
          <a:lstStyle/>
          <a:p>
            <a:r>
              <a:rPr lang="it-IT" b="1" dirty="0">
                <a:highlight>
                  <a:srgbClr val="FFFF00"/>
                </a:highlight>
              </a:rPr>
              <a:t>I simboli: il Canto degli Italiani</a:t>
            </a:r>
          </a:p>
        </p:txBody>
      </p:sp>
      <p:sp>
        <p:nvSpPr>
          <p:cNvPr id="3" name="Segnaposto contenuto 2">
            <a:extLst>
              <a:ext uri="{FF2B5EF4-FFF2-40B4-BE49-F238E27FC236}">
                <a16:creationId xmlns:a16="http://schemas.microsoft.com/office/drawing/2014/main" id="{7F713566-BBFE-4DC0-B46E-83954D28EC7D}"/>
              </a:ext>
            </a:extLst>
          </p:cNvPr>
          <p:cNvSpPr>
            <a:spLocks noGrp="1"/>
          </p:cNvSpPr>
          <p:nvPr>
            <p:ph idx="1"/>
          </p:nvPr>
        </p:nvSpPr>
        <p:spPr/>
        <p:txBody>
          <a:bodyPr/>
          <a:lstStyle/>
          <a:p>
            <a:pPr marL="0" indent="0" algn="ctr">
              <a:buNone/>
            </a:pPr>
            <a:r>
              <a:rPr lang="it-IT" i="1" u="sng" dirty="0"/>
              <a:t>Ritornello</a:t>
            </a:r>
          </a:p>
          <a:p>
            <a:pPr marL="0" indent="0" algn="ctr">
              <a:buNone/>
            </a:pPr>
            <a:endParaRPr lang="it-IT" b="1" u="sng" dirty="0"/>
          </a:p>
          <a:p>
            <a:pPr marL="0" indent="0" algn="ctr">
              <a:buNone/>
            </a:pPr>
            <a:r>
              <a:rPr lang="it-IT" dirty="0"/>
              <a:t> «</a:t>
            </a:r>
            <a:r>
              <a:rPr lang="it-IT" dirty="0" err="1"/>
              <a:t>Stringiamci</a:t>
            </a:r>
            <a:r>
              <a:rPr lang="it-IT" dirty="0"/>
              <a:t> a coorte,</a:t>
            </a:r>
            <a:br>
              <a:rPr lang="it-IT" dirty="0"/>
            </a:br>
            <a:r>
              <a:rPr lang="it-IT" dirty="0"/>
              <a:t>siam pronti alla morte.</a:t>
            </a:r>
            <a:br>
              <a:rPr lang="it-IT" dirty="0"/>
            </a:br>
            <a:r>
              <a:rPr lang="it-IT" dirty="0"/>
              <a:t>Siam pronti alla morte,</a:t>
            </a:r>
            <a:br>
              <a:rPr lang="it-IT" dirty="0"/>
            </a:br>
            <a:r>
              <a:rPr lang="it-IT" dirty="0"/>
              <a:t>l'Italia chiamò»</a:t>
            </a:r>
          </a:p>
        </p:txBody>
      </p:sp>
    </p:spTree>
    <p:extLst>
      <p:ext uri="{BB962C8B-B14F-4D97-AF65-F5344CB8AC3E}">
        <p14:creationId xmlns:p14="http://schemas.microsoft.com/office/powerpoint/2010/main" val="163376575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7B83066-EA96-45F9-9CC0-8F47906DB495}"/>
              </a:ext>
            </a:extLst>
          </p:cNvPr>
          <p:cNvSpPr>
            <a:spLocks noGrp="1"/>
          </p:cNvSpPr>
          <p:nvPr>
            <p:ph type="title"/>
          </p:nvPr>
        </p:nvSpPr>
        <p:spPr/>
        <p:txBody>
          <a:bodyPr/>
          <a:lstStyle/>
          <a:p>
            <a:r>
              <a:rPr lang="it-IT" b="1" dirty="0">
                <a:highlight>
                  <a:srgbClr val="FFFF00"/>
                </a:highlight>
              </a:rPr>
              <a:t>I simboli: il Canto degli Italiani</a:t>
            </a:r>
            <a:endParaRPr lang="it-IT" b="1" dirty="0"/>
          </a:p>
        </p:txBody>
      </p:sp>
      <p:sp>
        <p:nvSpPr>
          <p:cNvPr id="3" name="Segnaposto contenuto 2">
            <a:extLst>
              <a:ext uri="{FF2B5EF4-FFF2-40B4-BE49-F238E27FC236}">
                <a16:creationId xmlns:a16="http://schemas.microsoft.com/office/drawing/2014/main" id="{BF4D987C-E98A-44A9-8E8B-194B5760B349}"/>
              </a:ext>
            </a:extLst>
          </p:cNvPr>
          <p:cNvSpPr>
            <a:spLocks noGrp="1"/>
          </p:cNvSpPr>
          <p:nvPr>
            <p:ph sz="half" idx="1"/>
          </p:nvPr>
        </p:nvSpPr>
        <p:spPr>
          <a:xfrm>
            <a:off x="457200" y="1417638"/>
            <a:ext cx="4038600" cy="4708525"/>
          </a:xfrm>
        </p:spPr>
        <p:txBody>
          <a:bodyPr/>
          <a:lstStyle/>
          <a:p>
            <a:pPr marL="0" indent="0">
              <a:buNone/>
            </a:pPr>
            <a:r>
              <a:rPr lang="it-IT" i="1" u="sng" dirty="0"/>
              <a:t>Prima strofa</a:t>
            </a:r>
          </a:p>
          <a:p>
            <a:pPr marL="0" indent="0">
              <a:buNone/>
            </a:pPr>
            <a:endParaRPr lang="it-IT" i="1" u="sng" dirty="0"/>
          </a:p>
          <a:p>
            <a:pPr marL="0" indent="0">
              <a:buNone/>
            </a:pPr>
            <a:r>
              <a:rPr lang="it-IT" dirty="0"/>
              <a:t>«Fratelli d'Italia</a:t>
            </a:r>
            <a:br>
              <a:rPr lang="it-IT" dirty="0"/>
            </a:br>
            <a:r>
              <a:rPr lang="it-IT" dirty="0"/>
              <a:t>L'Italia s'è desta</a:t>
            </a:r>
            <a:br>
              <a:rPr lang="it-IT" dirty="0"/>
            </a:br>
            <a:r>
              <a:rPr lang="it-IT" dirty="0"/>
              <a:t>Dell'elmo di Scipio</a:t>
            </a:r>
            <a:br>
              <a:rPr lang="it-IT" dirty="0"/>
            </a:br>
            <a:r>
              <a:rPr lang="it-IT" dirty="0"/>
              <a:t>S'è cinta la testa</a:t>
            </a:r>
            <a:br>
              <a:rPr lang="it-IT" dirty="0"/>
            </a:br>
            <a:r>
              <a:rPr lang="it-IT" dirty="0"/>
              <a:t>Dov'è la Vittoria?!</a:t>
            </a:r>
            <a:br>
              <a:rPr lang="it-IT" dirty="0"/>
            </a:br>
            <a:r>
              <a:rPr lang="it-IT" dirty="0"/>
              <a:t>Le porga la chioma</a:t>
            </a:r>
            <a:br>
              <a:rPr lang="it-IT" dirty="0"/>
            </a:br>
            <a:r>
              <a:rPr lang="it-IT" dirty="0"/>
              <a:t>Ché schiava di Roma</a:t>
            </a:r>
            <a:br>
              <a:rPr lang="it-IT" dirty="0"/>
            </a:br>
            <a:r>
              <a:rPr lang="it-IT" dirty="0"/>
              <a:t>Iddio la creò.»</a:t>
            </a:r>
          </a:p>
        </p:txBody>
      </p:sp>
      <p:sp>
        <p:nvSpPr>
          <p:cNvPr id="5" name="Segnaposto contenuto 4">
            <a:extLst>
              <a:ext uri="{FF2B5EF4-FFF2-40B4-BE49-F238E27FC236}">
                <a16:creationId xmlns:a16="http://schemas.microsoft.com/office/drawing/2014/main" id="{CB9A4B7A-5A35-4281-BA54-43EB382E38B3}"/>
              </a:ext>
            </a:extLst>
          </p:cNvPr>
          <p:cNvSpPr>
            <a:spLocks noGrp="1"/>
          </p:cNvSpPr>
          <p:nvPr>
            <p:ph sz="half" idx="2"/>
          </p:nvPr>
        </p:nvSpPr>
        <p:spPr>
          <a:xfrm>
            <a:off x="4648200" y="1417638"/>
            <a:ext cx="4038600" cy="4708525"/>
          </a:xfrm>
        </p:spPr>
        <p:txBody>
          <a:bodyPr/>
          <a:lstStyle/>
          <a:p>
            <a:pPr marL="0" indent="0">
              <a:buNone/>
            </a:pPr>
            <a:r>
              <a:rPr lang="it-IT" i="1" u="sng" dirty="0"/>
              <a:t>Seconda strofa</a:t>
            </a:r>
          </a:p>
          <a:p>
            <a:pPr marL="0" indent="0">
              <a:buNone/>
            </a:pPr>
            <a:endParaRPr lang="it-IT" i="1" u="sng" dirty="0"/>
          </a:p>
          <a:p>
            <a:pPr marL="0" indent="0">
              <a:buNone/>
            </a:pPr>
            <a:r>
              <a:rPr lang="it-IT" dirty="0"/>
              <a:t>«Noi siamo da secoli</a:t>
            </a:r>
            <a:br>
              <a:rPr lang="it-IT" dirty="0"/>
            </a:br>
            <a:r>
              <a:rPr lang="it-IT" dirty="0"/>
              <a:t>Calpesti, derisi</a:t>
            </a:r>
            <a:br>
              <a:rPr lang="it-IT" dirty="0"/>
            </a:br>
            <a:r>
              <a:rPr lang="it-IT" dirty="0"/>
              <a:t>Perché non siam Popolo,</a:t>
            </a:r>
            <a:br>
              <a:rPr lang="it-IT" dirty="0"/>
            </a:br>
            <a:r>
              <a:rPr lang="it-IT" dirty="0"/>
              <a:t>Perché siam divisi</a:t>
            </a:r>
            <a:br>
              <a:rPr lang="it-IT" dirty="0"/>
            </a:br>
            <a:r>
              <a:rPr lang="it-IT" dirty="0" err="1"/>
              <a:t>Raccolgaci</a:t>
            </a:r>
            <a:r>
              <a:rPr lang="it-IT" dirty="0"/>
              <a:t> un'Unica</a:t>
            </a:r>
            <a:br>
              <a:rPr lang="it-IT" dirty="0"/>
            </a:br>
            <a:r>
              <a:rPr lang="it-IT" dirty="0"/>
              <a:t>Bandiera, una Speme</a:t>
            </a:r>
            <a:br>
              <a:rPr lang="it-IT" dirty="0"/>
            </a:br>
            <a:r>
              <a:rPr lang="it-IT" dirty="0"/>
              <a:t>Di fonderci insieme</a:t>
            </a:r>
            <a:br>
              <a:rPr lang="it-IT" dirty="0"/>
            </a:br>
            <a:r>
              <a:rPr lang="it-IT" dirty="0"/>
              <a:t>Già l'ora suonò»</a:t>
            </a:r>
          </a:p>
        </p:txBody>
      </p:sp>
    </p:spTree>
    <p:extLst>
      <p:ext uri="{BB962C8B-B14F-4D97-AF65-F5344CB8AC3E}">
        <p14:creationId xmlns:p14="http://schemas.microsoft.com/office/powerpoint/2010/main" val="11296832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121EE1-4679-4D50-AC68-D8408A430EE6}"/>
              </a:ext>
            </a:extLst>
          </p:cNvPr>
          <p:cNvSpPr>
            <a:spLocks noGrp="1"/>
          </p:cNvSpPr>
          <p:nvPr>
            <p:ph type="title"/>
          </p:nvPr>
        </p:nvSpPr>
        <p:spPr/>
        <p:txBody>
          <a:bodyPr/>
          <a:lstStyle/>
          <a:p>
            <a:r>
              <a:rPr lang="it-IT" b="1" dirty="0">
                <a:highlight>
                  <a:srgbClr val="FFFF00"/>
                </a:highlight>
              </a:rPr>
              <a:t>I simboli: il Canto degli Italiani</a:t>
            </a:r>
            <a:endParaRPr lang="it-IT" b="1" dirty="0"/>
          </a:p>
        </p:txBody>
      </p:sp>
      <p:sp>
        <p:nvSpPr>
          <p:cNvPr id="3" name="Segnaposto contenuto 2">
            <a:extLst>
              <a:ext uri="{FF2B5EF4-FFF2-40B4-BE49-F238E27FC236}">
                <a16:creationId xmlns:a16="http://schemas.microsoft.com/office/drawing/2014/main" id="{A28239F8-4B9D-4874-B496-C8A30A579206}"/>
              </a:ext>
            </a:extLst>
          </p:cNvPr>
          <p:cNvSpPr>
            <a:spLocks noGrp="1"/>
          </p:cNvSpPr>
          <p:nvPr>
            <p:ph sz="half" idx="1"/>
          </p:nvPr>
        </p:nvSpPr>
        <p:spPr>
          <a:xfrm>
            <a:off x="457200" y="1417638"/>
            <a:ext cx="4038600" cy="4708525"/>
          </a:xfrm>
        </p:spPr>
        <p:txBody>
          <a:bodyPr/>
          <a:lstStyle/>
          <a:p>
            <a:pPr marL="0" indent="0">
              <a:buNone/>
            </a:pPr>
            <a:r>
              <a:rPr lang="it-IT" i="1" u="sng" dirty="0"/>
              <a:t>Terza strofa</a:t>
            </a:r>
          </a:p>
          <a:p>
            <a:pPr marL="0" indent="0">
              <a:buNone/>
            </a:pPr>
            <a:endParaRPr lang="it-IT" i="1" u="sng" dirty="0"/>
          </a:p>
          <a:p>
            <a:pPr marL="0" indent="0">
              <a:buNone/>
            </a:pPr>
            <a:r>
              <a:rPr lang="it-IT" dirty="0"/>
              <a:t>«Uniamoci, amiamoci</a:t>
            </a:r>
            <a:br>
              <a:rPr lang="it-IT" dirty="0"/>
            </a:br>
            <a:r>
              <a:rPr lang="it-IT" dirty="0"/>
              <a:t>L'unione e l'amore</a:t>
            </a:r>
            <a:br>
              <a:rPr lang="it-IT" dirty="0"/>
            </a:br>
            <a:r>
              <a:rPr lang="it-IT" dirty="0"/>
              <a:t>Rivelano ai Popoli</a:t>
            </a:r>
            <a:br>
              <a:rPr lang="it-IT" dirty="0"/>
            </a:br>
            <a:r>
              <a:rPr lang="it-IT" dirty="0"/>
              <a:t>Le vie del Signore</a:t>
            </a:r>
            <a:br>
              <a:rPr lang="it-IT" dirty="0"/>
            </a:br>
            <a:r>
              <a:rPr lang="it-IT" dirty="0"/>
              <a:t>Giuriamo far Libero</a:t>
            </a:r>
            <a:br>
              <a:rPr lang="it-IT" dirty="0"/>
            </a:br>
            <a:r>
              <a:rPr lang="it-IT" dirty="0"/>
              <a:t>Il suolo natio</a:t>
            </a:r>
            <a:br>
              <a:rPr lang="it-IT" dirty="0"/>
            </a:br>
            <a:r>
              <a:rPr lang="it-IT" dirty="0"/>
              <a:t>Uniti, per Dio,</a:t>
            </a:r>
            <a:br>
              <a:rPr lang="it-IT" dirty="0"/>
            </a:br>
            <a:r>
              <a:rPr lang="it-IT" dirty="0"/>
              <a:t>Chi vincer ci può!?»</a:t>
            </a:r>
          </a:p>
        </p:txBody>
      </p:sp>
      <p:sp>
        <p:nvSpPr>
          <p:cNvPr id="4" name="Segnaposto contenuto 3">
            <a:extLst>
              <a:ext uri="{FF2B5EF4-FFF2-40B4-BE49-F238E27FC236}">
                <a16:creationId xmlns:a16="http://schemas.microsoft.com/office/drawing/2014/main" id="{44E18B9D-7629-40AF-BA7C-F8AE22ECF4F7}"/>
              </a:ext>
            </a:extLst>
          </p:cNvPr>
          <p:cNvSpPr>
            <a:spLocks noGrp="1"/>
          </p:cNvSpPr>
          <p:nvPr>
            <p:ph sz="half" idx="2"/>
          </p:nvPr>
        </p:nvSpPr>
        <p:spPr>
          <a:xfrm>
            <a:off x="4648200" y="1417638"/>
            <a:ext cx="4038600" cy="4708525"/>
          </a:xfrm>
        </p:spPr>
        <p:txBody>
          <a:bodyPr/>
          <a:lstStyle/>
          <a:p>
            <a:pPr marL="0" indent="0">
              <a:buNone/>
            </a:pPr>
            <a:r>
              <a:rPr lang="it-IT" i="1" u="sng" dirty="0"/>
              <a:t>Quarta strofa</a:t>
            </a:r>
          </a:p>
          <a:p>
            <a:pPr marL="0" indent="0">
              <a:buNone/>
            </a:pPr>
            <a:endParaRPr lang="it-IT" i="1" u="sng" dirty="0"/>
          </a:p>
          <a:p>
            <a:pPr marL="0" indent="0">
              <a:buNone/>
            </a:pPr>
            <a:r>
              <a:rPr lang="it-IT" dirty="0"/>
              <a:t>«Dall'Alpi a Sicilia</a:t>
            </a:r>
            <a:br>
              <a:rPr lang="it-IT" dirty="0"/>
            </a:br>
            <a:r>
              <a:rPr lang="it-IT" dirty="0"/>
              <a:t>Dovunque è Legnano,</a:t>
            </a:r>
            <a:br>
              <a:rPr lang="it-IT" dirty="0"/>
            </a:br>
            <a:r>
              <a:rPr lang="it-IT" dirty="0"/>
              <a:t>Ogn'uom di Ferruccio</a:t>
            </a:r>
            <a:br>
              <a:rPr lang="it-IT" dirty="0"/>
            </a:br>
            <a:r>
              <a:rPr lang="it-IT" dirty="0"/>
              <a:t>Ha il core, ha la mano,</a:t>
            </a:r>
            <a:br>
              <a:rPr lang="it-IT" dirty="0"/>
            </a:br>
            <a:r>
              <a:rPr lang="it-IT" dirty="0"/>
              <a:t>I bimbi d'Italia</a:t>
            </a:r>
            <a:br>
              <a:rPr lang="it-IT" dirty="0"/>
            </a:br>
            <a:r>
              <a:rPr lang="it-IT" dirty="0"/>
              <a:t>Si </a:t>
            </a:r>
            <a:r>
              <a:rPr lang="it-IT" dirty="0" err="1"/>
              <a:t>chiaman</a:t>
            </a:r>
            <a:r>
              <a:rPr lang="it-IT" dirty="0"/>
              <a:t> Balilla</a:t>
            </a:r>
            <a:br>
              <a:rPr lang="it-IT" dirty="0"/>
            </a:br>
            <a:r>
              <a:rPr lang="it-IT" dirty="0"/>
              <a:t>Il suon d'ogni squilla</a:t>
            </a:r>
            <a:br>
              <a:rPr lang="it-IT" dirty="0"/>
            </a:br>
            <a:r>
              <a:rPr lang="it-IT" dirty="0"/>
              <a:t>I Vespri suonò»</a:t>
            </a:r>
          </a:p>
        </p:txBody>
      </p:sp>
    </p:spTree>
    <p:extLst>
      <p:ext uri="{BB962C8B-B14F-4D97-AF65-F5344CB8AC3E}">
        <p14:creationId xmlns:p14="http://schemas.microsoft.com/office/powerpoint/2010/main" val="304467293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A7DC1D-0A07-4B52-9B1C-BE691349073C}"/>
              </a:ext>
            </a:extLst>
          </p:cNvPr>
          <p:cNvSpPr>
            <a:spLocks noGrp="1"/>
          </p:cNvSpPr>
          <p:nvPr>
            <p:ph type="title"/>
          </p:nvPr>
        </p:nvSpPr>
        <p:spPr/>
        <p:txBody>
          <a:bodyPr/>
          <a:lstStyle/>
          <a:p>
            <a:r>
              <a:rPr lang="it-IT" b="1" dirty="0">
                <a:highlight>
                  <a:srgbClr val="FFFF00"/>
                </a:highlight>
              </a:rPr>
              <a:t>I simboli: il Canto degli Italiani</a:t>
            </a:r>
            <a:endParaRPr lang="it-IT" b="1" dirty="0"/>
          </a:p>
        </p:txBody>
      </p:sp>
      <p:sp>
        <p:nvSpPr>
          <p:cNvPr id="3" name="Segnaposto contenuto 2">
            <a:extLst>
              <a:ext uri="{FF2B5EF4-FFF2-40B4-BE49-F238E27FC236}">
                <a16:creationId xmlns:a16="http://schemas.microsoft.com/office/drawing/2014/main" id="{B728C8C8-10A1-4D72-BC78-9B4769244CFB}"/>
              </a:ext>
            </a:extLst>
          </p:cNvPr>
          <p:cNvSpPr>
            <a:spLocks noGrp="1"/>
          </p:cNvSpPr>
          <p:nvPr>
            <p:ph sz="half" idx="1"/>
          </p:nvPr>
        </p:nvSpPr>
        <p:spPr>
          <a:xfrm>
            <a:off x="457200" y="1417638"/>
            <a:ext cx="4038600" cy="4708525"/>
          </a:xfrm>
        </p:spPr>
        <p:txBody>
          <a:bodyPr>
            <a:normAutofit/>
          </a:bodyPr>
          <a:lstStyle/>
          <a:p>
            <a:pPr marL="0" indent="0">
              <a:buNone/>
            </a:pPr>
            <a:r>
              <a:rPr lang="it-IT" i="1" u="sng" dirty="0"/>
              <a:t>Quinta strofa</a:t>
            </a:r>
          </a:p>
          <a:p>
            <a:pPr marL="0" indent="0">
              <a:buNone/>
            </a:pPr>
            <a:endParaRPr lang="it-IT" dirty="0"/>
          </a:p>
          <a:p>
            <a:pPr marL="0" indent="0">
              <a:buNone/>
            </a:pPr>
            <a:r>
              <a:rPr lang="it-IT" dirty="0"/>
              <a:t>«Son giunchi che piegano</a:t>
            </a:r>
            <a:br>
              <a:rPr lang="it-IT" dirty="0"/>
            </a:br>
            <a:r>
              <a:rPr lang="it-IT" dirty="0"/>
              <a:t>Le spade vendute</a:t>
            </a:r>
            <a:br>
              <a:rPr lang="it-IT" dirty="0"/>
            </a:br>
            <a:r>
              <a:rPr lang="it-IT" dirty="0"/>
              <a:t>Già l'Aquila d'Austria</a:t>
            </a:r>
            <a:br>
              <a:rPr lang="it-IT" dirty="0"/>
            </a:br>
            <a:r>
              <a:rPr lang="it-IT" dirty="0"/>
              <a:t>Le penne ha perdute</a:t>
            </a:r>
            <a:br>
              <a:rPr lang="it-IT" dirty="0"/>
            </a:br>
            <a:r>
              <a:rPr lang="it-IT" dirty="0"/>
              <a:t>Il sangue d'Italia</a:t>
            </a:r>
            <a:br>
              <a:rPr lang="it-IT" dirty="0"/>
            </a:br>
            <a:r>
              <a:rPr lang="it-IT" dirty="0"/>
              <a:t>Il sangue Polacco</a:t>
            </a:r>
            <a:br>
              <a:rPr lang="it-IT" dirty="0"/>
            </a:br>
            <a:r>
              <a:rPr lang="it-IT" dirty="0"/>
              <a:t>Bevé, col cosacco</a:t>
            </a:r>
            <a:br>
              <a:rPr lang="it-IT" dirty="0"/>
            </a:br>
            <a:r>
              <a:rPr lang="it-IT" dirty="0"/>
              <a:t>Ma il </a:t>
            </a:r>
            <a:r>
              <a:rPr lang="it-IT" dirty="0" err="1"/>
              <a:t>cor</a:t>
            </a:r>
            <a:r>
              <a:rPr lang="it-IT" dirty="0"/>
              <a:t> le bruciò»</a:t>
            </a:r>
          </a:p>
        </p:txBody>
      </p:sp>
      <p:sp>
        <p:nvSpPr>
          <p:cNvPr id="4" name="Segnaposto contenuto 3">
            <a:extLst>
              <a:ext uri="{FF2B5EF4-FFF2-40B4-BE49-F238E27FC236}">
                <a16:creationId xmlns:a16="http://schemas.microsoft.com/office/drawing/2014/main" id="{7C3B3547-9F6E-4E85-A6D8-8234F9562536}"/>
              </a:ext>
            </a:extLst>
          </p:cNvPr>
          <p:cNvSpPr>
            <a:spLocks noGrp="1"/>
          </p:cNvSpPr>
          <p:nvPr>
            <p:ph sz="half" idx="2"/>
          </p:nvPr>
        </p:nvSpPr>
        <p:spPr>
          <a:xfrm>
            <a:off x="4648200" y="1417638"/>
            <a:ext cx="4038600" cy="4708525"/>
          </a:xfrm>
        </p:spPr>
        <p:txBody>
          <a:bodyPr>
            <a:normAutofit/>
          </a:bodyPr>
          <a:lstStyle/>
          <a:p>
            <a:pPr marL="0" indent="0">
              <a:buNone/>
            </a:pPr>
            <a:r>
              <a:rPr lang="it-IT" i="1" u="sng" dirty="0"/>
              <a:t>Sesta strofa</a:t>
            </a:r>
          </a:p>
          <a:p>
            <a:pPr marL="0" indent="0">
              <a:buNone/>
            </a:pPr>
            <a:endParaRPr lang="it-IT" dirty="0"/>
          </a:p>
          <a:p>
            <a:pPr marL="0" indent="0">
              <a:buNone/>
            </a:pPr>
            <a:r>
              <a:rPr lang="it-IT" dirty="0"/>
              <a:t>«Evviva l'Italia</a:t>
            </a:r>
            <a:br>
              <a:rPr lang="it-IT" dirty="0"/>
            </a:br>
            <a:r>
              <a:rPr lang="it-IT" dirty="0"/>
              <a:t>Dal sonno s'è desta</a:t>
            </a:r>
            <a:br>
              <a:rPr lang="it-IT" dirty="0"/>
            </a:br>
            <a:r>
              <a:rPr lang="it-IT" dirty="0"/>
              <a:t>Dell'elmo di Scipio</a:t>
            </a:r>
            <a:br>
              <a:rPr lang="it-IT" dirty="0"/>
            </a:br>
            <a:r>
              <a:rPr lang="it-IT" dirty="0"/>
              <a:t>S'è cinta la testa</a:t>
            </a:r>
            <a:br>
              <a:rPr lang="it-IT" dirty="0"/>
            </a:br>
            <a:r>
              <a:rPr lang="it-IT" dirty="0"/>
              <a:t>Dov'è la vittoria?!</a:t>
            </a:r>
            <a:br>
              <a:rPr lang="it-IT" dirty="0"/>
            </a:br>
            <a:r>
              <a:rPr lang="it-IT" dirty="0"/>
              <a:t>Le porga la chioma</a:t>
            </a:r>
            <a:br>
              <a:rPr lang="it-IT" dirty="0"/>
            </a:br>
            <a:r>
              <a:rPr lang="it-IT" dirty="0"/>
              <a:t>Ché schiava di Roma</a:t>
            </a:r>
            <a:br>
              <a:rPr lang="it-IT" dirty="0"/>
            </a:br>
            <a:r>
              <a:rPr lang="it-IT" dirty="0"/>
              <a:t>Iddio la creò»</a:t>
            </a:r>
          </a:p>
        </p:txBody>
      </p:sp>
    </p:spTree>
    <p:extLst>
      <p:ext uri="{BB962C8B-B14F-4D97-AF65-F5344CB8AC3E}">
        <p14:creationId xmlns:p14="http://schemas.microsoft.com/office/powerpoint/2010/main" val="292783890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AB5F00-5C3F-40C5-9C2A-C7D0CEB5ADFE}"/>
              </a:ext>
            </a:extLst>
          </p:cNvPr>
          <p:cNvSpPr>
            <a:spLocks noGrp="1"/>
          </p:cNvSpPr>
          <p:nvPr>
            <p:ph type="title"/>
          </p:nvPr>
        </p:nvSpPr>
        <p:spPr>
          <a:xfrm>
            <a:off x="457200" y="260648"/>
            <a:ext cx="8229600" cy="1728192"/>
          </a:xfrm>
        </p:spPr>
        <p:txBody>
          <a:bodyPr>
            <a:normAutofit fontScale="90000"/>
          </a:bodyPr>
          <a:lstStyle/>
          <a:p>
            <a:r>
              <a:rPr lang="it-IT" b="1" dirty="0"/>
              <a:t> </a:t>
            </a:r>
            <a:r>
              <a:rPr lang="it-IT" b="1" dirty="0">
                <a:latin typeface="Modern Love Grunge" panose="020B0604020202020204" pitchFamily="82" charset="0"/>
              </a:rPr>
              <a:t>Grazie a tutti! </a:t>
            </a:r>
            <a:br>
              <a:rPr lang="it-IT" b="1" dirty="0">
                <a:latin typeface="Modern Love Grunge" panose="020B0604020202020204" pitchFamily="82" charset="0"/>
              </a:rPr>
            </a:br>
            <a:r>
              <a:rPr lang="it-IT" b="1">
                <a:latin typeface="Modern Love Grunge" panose="020B0604020202020204" pitchFamily="82" charset="0"/>
              </a:rPr>
              <a:t>Arrivederci e… </a:t>
            </a:r>
            <a:r>
              <a:rPr lang="it-IT" b="1" dirty="0">
                <a:latin typeface="Modern Love Grunge" panose="020B0604020202020204" pitchFamily="82" charset="0"/>
              </a:rPr>
              <a:t>in bocca al lupo per  l’Esame di Stato!!!</a:t>
            </a:r>
          </a:p>
        </p:txBody>
      </p:sp>
      <p:pic>
        <p:nvPicPr>
          <p:cNvPr id="1026" name="Picture 2" descr="Viva la Costituzione! I commenti post referendum">
            <a:extLst>
              <a:ext uri="{FF2B5EF4-FFF2-40B4-BE49-F238E27FC236}">
                <a16:creationId xmlns:a16="http://schemas.microsoft.com/office/drawing/2014/main" id="{5B8565A0-88C4-43D2-BB3C-ADCBC7974A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3046" y="1988840"/>
            <a:ext cx="4710954"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Costituzione antifascista è salva. Viva la Costituzione - La ...">
            <a:extLst>
              <a:ext uri="{FF2B5EF4-FFF2-40B4-BE49-F238E27FC236}">
                <a16:creationId xmlns:a16="http://schemas.microsoft.com/office/drawing/2014/main" id="{C26522CA-49E4-47FF-BA78-BA6BEE938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79" y="1988840"/>
            <a:ext cx="4494929"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002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DE7E00-7F39-4BCB-AFAF-CC449BD37366}"/>
              </a:ext>
            </a:extLst>
          </p:cNvPr>
          <p:cNvSpPr>
            <a:spLocks noGrp="1"/>
          </p:cNvSpPr>
          <p:nvPr>
            <p:ph type="title"/>
          </p:nvPr>
        </p:nvSpPr>
        <p:spPr/>
        <p:txBody>
          <a:bodyPr/>
          <a:lstStyle/>
          <a:p>
            <a:r>
              <a:rPr lang="it-IT" b="1" dirty="0">
                <a:highlight>
                  <a:srgbClr val="FF00FF"/>
                </a:highlight>
              </a:rPr>
              <a:t>Territorio</a:t>
            </a:r>
          </a:p>
        </p:txBody>
      </p:sp>
      <p:sp>
        <p:nvSpPr>
          <p:cNvPr id="3" name="Segnaposto contenuto 2">
            <a:extLst>
              <a:ext uri="{FF2B5EF4-FFF2-40B4-BE49-F238E27FC236}">
                <a16:creationId xmlns:a16="http://schemas.microsoft.com/office/drawing/2014/main" id="{5F8A6278-FE54-4FA5-B80B-F781821981F7}"/>
              </a:ext>
            </a:extLst>
          </p:cNvPr>
          <p:cNvSpPr>
            <a:spLocks noGrp="1"/>
          </p:cNvSpPr>
          <p:nvPr>
            <p:ph idx="1"/>
          </p:nvPr>
        </p:nvSpPr>
        <p:spPr>
          <a:xfrm>
            <a:off x="457200" y="1268760"/>
            <a:ext cx="8229600" cy="4857403"/>
          </a:xfrm>
        </p:spPr>
        <p:txBody>
          <a:bodyPr>
            <a:normAutofit fontScale="92500" lnSpcReduction="20000"/>
          </a:bodyPr>
          <a:lstStyle/>
          <a:p>
            <a:r>
              <a:rPr lang="it-IT" b="1" dirty="0">
                <a:highlight>
                  <a:srgbClr val="FFFF00"/>
                </a:highlight>
              </a:rPr>
              <a:t>Terraferma</a:t>
            </a:r>
            <a:r>
              <a:rPr lang="it-IT" b="1" dirty="0"/>
              <a:t> (con confini naturali o artificiali)</a:t>
            </a:r>
          </a:p>
          <a:p>
            <a:r>
              <a:rPr lang="it-IT" b="1" dirty="0">
                <a:highlight>
                  <a:srgbClr val="FFFF00"/>
                </a:highlight>
              </a:rPr>
              <a:t>Mare territoriale </a:t>
            </a:r>
            <a:r>
              <a:rPr lang="it-IT" b="1" dirty="0"/>
              <a:t>(12 miglia dalla costa)</a:t>
            </a:r>
          </a:p>
          <a:p>
            <a:r>
              <a:rPr lang="it-IT" b="1" dirty="0">
                <a:highlight>
                  <a:srgbClr val="FFFF00"/>
                </a:highlight>
              </a:rPr>
              <a:t>Zona economica esclusiva </a:t>
            </a:r>
            <a:r>
              <a:rPr lang="it-IT" b="1" dirty="0"/>
              <a:t>(adiacente al mare territoriale: privilegi di carattere economico)</a:t>
            </a:r>
          </a:p>
          <a:p>
            <a:r>
              <a:rPr lang="it-IT" b="1" dirty="0">
                <a:highlight>
                  <a:srgbClr val="FFFF00"/>
                </a:highlight>
              </a:rPr>
              <a:t>Piattaforma continentale </a:t>
            </a:r>
            <a:r>
              <a:rPr lang="it-IT" b="1" dirty="0"/>
              <a:t>(fondi marini al di là del mare territoriale o fino a 200 miglia dalla linea-base del mare territoriale)</a:t>
            </a:r>
          </a:p>
          <a:p>
            <a:pPr algn="just"/>
            <a:r>
              <a:rPr lang="it-IT" b="1" dirty="0">
                <a:highlight>
                  <a:srgbClr val="FFFF00"/>
                </a:highlight>
              </a:rPr>
              <a:t>Spazio aereo e sottosuolo</a:t>
            </a:r>
            <a:r>
              <a:rPr lang="it-IT" b="1" dirty="0"/>
              <a:t>( in base all’utilizzabilità)</a:t>
            </a:r>
          </a:p>
          <a:p>
            <a:r>
              <a:rPr lang="it-IT" b="1" dirty="0">
                <a:highlight>
                  <a:srgbClr val="FFFF00"/>
                </a:highlight>
              </a:rPr>
              <a:t>Territorio fluttuante </a:t>
            </a:r>
            <a:r>
              <a:rPr lang="it-IT" b="1" dirty="0"/>
              <a:t>(navi, aerei)</a:t>
            </a:r>
          </a:p>
          <a:p>
            <a:r>
              <a:rPr lang="it-IT" b="1" i="1" dirty="0">
                <a:highlight>
                  <a:srgbClr val="FFFF00"/>
                </a:highlight>
              </a:rPr>
              <a:t>Immunità territoriale </a:t>
            </a:r>
            <a:r>
              <a:rPr lang="it-IT" b="1" i="1" dirty="0"/>
              <a:t>(sedi diplomatiche)</a:t>
            </a:r>
          </a:p>
          <a:p>
            <a:endParaRPr lang="it-IT" dirty="0"/>
          </a:p>
        </p:txBody>
      </p:sp>
    </p:spTree>
    <p:extLst>
      <p:ext uri="{BB962C8B-B14F-4D97-AF65-F5344CB8AC3E}">
        <p14:creationId xmlns:p14="http://schemas.microsoft.com/office/powerpoint/2010/main" val="835988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D0228F-DD60-4757-8381-8AAEECA5FE8B}"/>
              </a:ext>
            </a:extLst>
          </p:cNvPr>
          <p:cNvSpPr>
            <a:spLocks noGrp="1"/>
          </p:cNvSpPr>
          <p:nvPr>
            <p:ph type="title"/>
          </p:nvPr>
        </p:nvSpPr>
        <p:spPr/>
        <p:txBody>
          <a:bodyPr/>
          <a:lstStyle/>
          <a:p>
            <a:r>
              <a:rPr lang="it-IT" b="1" dirty="0">
                <a:highlight>
                  <a:srgbClr val="C0C0C0"/>
                </a:highlight>
              </a:rPr>
              <a:t>Sovranità</a:t>
            </a:r>
          </a:p>
        </p:txBody>
      </p:sp>
      <p:sp>
        <p:nvSpPr>
          <p:cNvPr id="3" name="Segnaposto contenuto 2">
            <a:extLst>
              <a:ext uri="{FF2B5EF4-FFF2-40B4-BE49-F238E27FC236}">
                <a16:creationId xmlns:a16="http://schemas.microsoft.com/office/drawing/2014/main" id="{1CF667C6-20E8-4C6A-8BE1-0540E3F6C4B6}"/>
              </a:ext>
            </a:extLst>
          </p:cNvPr>
          <p:cNvSpPr>
            <a:spLocks noGrp="1"/>
          </p:cNvSpPr>
          <p:nvPr>
            <p:ph idx="1"/>
          </p:nvPr>
        </p:nvSpPr>
        <p:spPr>
          <a:xfrm>
            <a:off x="457200" y="1417638"/>
            <a:ext cx="8229600" cy="4963690"/>
          </a:xfrm>
        </p:spPr>
        <p:txBody>
          <a:bodyPr/>
          <a:lstStyle/>
          <a:p>
            <a:r>
              <a:rPr lang="it-IT" b="1" dirty="0">
                <a:highlight>
                  <a:srgbClr val="FFFF00"/>
                </a:highlight>
              </a:rPr>
              <a:t>Esterna</a:t>
            </a:r>
            <a:r>
              <a:rPr lang="it-IT" b="1" dirty="0"/>
              <a:t>: rapporti con altri Stati, indipendenza</a:t>
            </a:r>
          </a:p>
          <a:p>
            <a:r>
              <a:rPr lang="it-IT" b="1" dirty="0">
                <a:highlight>
                  <a:srgbClr val="FFFF00"/>
                </a:highlight>
              </a:rPr>
              <a:t>Interna</a:t>
            </a:r>
            <a:r>
              <a:rPr lang="it-IT" b="1" dirty="0"/>
              <a:t>: rapporto con i propri cittadini, potere d’imperio</a:t>
            </a:r>
          </a:p>
          <a:p>
            <a:r>
              <a:rPr lang="it-IT" b="1" dirty="0">
                <a:highlight>
                  <a:srgbClr val="FFFF00"/>
                </a:highlight>
              </a:rPr>
              <a:t>Ha valore supremo ed esclusivo</a:t>
            </a:r>
          </a:p>
          <a:p>
            <a:r>
              <a:rPr lang="it-IT" b="1" dirty="0"/>
              <a:t>Implica il </a:t>
            </a:r>
            <a:r>
              <a:rPr lang="it-IT" b="1" dirty="0">
                <a:highlight>
                  <a:srgbClr val="FFFF00"/>
                </a:highlight>
              </a:rPr>
              <a:t>monopolio della forza </a:t>
            </a:r>
            <a:r>
              <a:rPr lang="it-IT" b="1" dirty="0"/>
              <a:t>(coattività)</a:t>
            </a:r>
          </a:p>
          <a:p>
            <a:r>
              <a:rPr lang="it-IT" b="1" dirty="0"/>
              <a:t>Ha </a:t>
            </a:r>
            <a:r>
              <a:rPr lang="it-IT" b="1" dirty="0">
                <a:highlight>
                  <a:srgbClr val="FFFF00"/>
                </a:highlight>
              </a:rPr>
              <a:t>carattere originario </a:t>
            </a:r>
            <a:r>
              <a:rPr lang="it-IT" b="1" dirty="0"/>
              <a:t>(sorge al momento della nascita dello Stato) cosa che differenzia lo Stato da altre organizzazioni.</a:t>
            </a:r>
          </a:p>
          <a:p>
            <a:endParaRPr lang="it-IT" dirty="0"/>
          </a:p>
        </p:txBody>
      </p:sp>
    </p:spTree>
    <p:extLst>
      <p:ext uri="{BB962C8B-B14F-4D97-AF65-F5344CB8AC3E}">
        <p14:creationId xmlns:p14="http://schemas.microsoft.com/office/powerpoint/2010/main" val="1952634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200357-43ED-46AE-8F34-0A8F33AAE89E}"/>
              </a:ext>
            </a:extLst>
          </p:cNvPr>
          <p:cNvSpPr>
            <a:spLocks noGrp="1"/>
          </p:cNvSpPr>
          <p:nvPr>
            <p:ph type="title"/>
          </p:nvPr>
        </p:nvSpPr>
        <p:spPr/>
        <p:txBody>
          <a:bodyPr/>
          <a:lstStyle/>
          <a:p>
            <a:r>
              <a:rPr lang="it-IT" b="1" dirty="0">
                <a:highlight>
                  <a:srgbClr val="FF0000"/>
                </a:highlight>
              </a:rPr>
              <a:t>Lo Stato</a:t>
            </a:r>
          </a:p>
        </p:txBody>
      </p:sp>
      <p:sp>
        <p:nvSpPr>
          <p:cNvPr id="3" name="Segnaposto contenuto 2">
            <a:extLst>
              <a:ext uri="{FF2B5EF4-FFF2-40B4-BE49-F238E27FC236}">
                <a16:creationId xmlns:a16="http://schemas.microsoft.com/office/drawing/2014/main" id="{E182F2FB-7690-49D9-B0C6-3E1C5FB08CE7}"/>
              </a:ext>
            </a:extLst>
          </p:cNvPr>
          <p:cNvSpPr>
            <a:spLocks noGrp="1"/>
          </p:cNvSpPr>
          <p:nvPr>
            <p:ph idx="1"/>
          </p:nvPr>
        </p:nvSpPr>
        <p:spPr/>
        <p:txBody>
          <a:bodyPr>
            <a:normAutofit/>
          </a:bodyPr>
          <a:lstStyle/>
          <a:p>
            <a:pPr algn="just"/>
            <a:r>
              <a:rPr lang="it-IT" sz="4000" dirty="0">
                <a:solidFill>
                  <a:srgbClr val="0070C0"/>
                </a:solidFill>
              </a:rPr>
              <a:t>Stato-comunità</a:t>
            </a:r>
            <a:r>
              <a:rPr lang="it-IT" sz="4000" dirty="0"/>
              <a:t>: legame sovranità-popolo-territorio</a:t>
            </a:r>
          </a:p>
          <a:p>
            <a:pPr algn="just"/>
            <a:endParaRPr lang="it-IT" sz="4000" dirty="0"/>
          </a:p>
          <a:p>
            <a:pPr algn="just"/>
            <a:r>
              <a:rPr lang="it-IT" sz="4000" dirty="0">
                <a:solidFill>
                  <a:srgbClr val="0070C0"/>
                </a:solidFill>
              </a:rPr>
              <a:t>Stato-apparat</a:t>
            </a:r>
            <a:r>
              <a:rPr lang="it-IT" sz="4000" dirty="0">
                <a:solidFill>
                  <a:schemeClr val="tx2">
                    <a:lumMod val="60000"/>
                    <a:lumOff val="40000"/>
                  </a:schemeClr>
                </a:solidFill>
              </a:rPr>
              <a:t>o</a:t>
            </a:r>
            <a:r>
              <a:rPr lang="it-IT" sz="4000" dirty="0"/>
              <a:t>: organi che svolgono funzioni statali</a:t>
            </a:r>
          </a:p>
        </p:txBody>
      </p:sp>
    </p:spTree>
    <p:extLst>
      <p:ext uri="{BB962C8B-B14F-4D97-AF65-F5344CB8AC3E}">
        <p14:creationId xmlns:p14="http://schemas.microsoft.com/office/powerpoint/2010/main" val="1146904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E39E4E-0578-4DD7-AB20-338100095C2F}"/>
              </a:ext>
            </a:extLst>
          </p:cNvPr>
          <p:cNvSpPr>
            <a:spLocks noGrp="1"/>
          </p:cNvSpPr>
          <p:nvPr>
            <p:ph type="title"/>
          </p:nvPr>
        </p:nvSpPr>
        <p:spPr/>
        <p:txBody>
          <a:bodyPr/>
          <a:lstStyle/>
          <a:p>
            <a:r>
              <a:rPr lang="it-IT" b="1" dirty="0">
                <a:highlight>
                  <a:srgbClr val="FF0000"/>
                </a:highlight>
              </a:rPr>
              <a:t>Forme di Stato</a:t>
            </a:r>
          </a:p>
        </p:txBody>
      </p:sp>
      <p:sp>
        <p:nvSpPr>
          <p:cNvPr id="3" name="Segnaposto contenuto 2">
            <a:extLst>
              <a:ext uri="{FF2B5EF4-FFF2-40B4-BE49-F238E27FC236}">
                <a16:creationId xmlns:a16="http://schemas.microsoft.com/office/drawing/2014/main" id="{6B5850E6-F199-4C91-A57E-5580C30C39C0}"/>
              </a:ext>
            </a:extLst>
          </p:cNvPr>
          <p:cNvSpPr>
            <a:spLocks noGrp="1"/>
          </p:cNvSpPr>
          <p:nvPr>
            <p:ph idx="1"/>
          </p:nvPr>
        </p:nvSpPr>
        <p:spPr>
          <a:xfrm>
            <a:off x="457200" y="1196752"/>
            <a:ext cx="8229600" cy="5328592"/>
          </a:xfrm>
        </p:spPr>
        <p:txBody>
          <a:bodyPr>
            <a:normAutofit fontScale="92500"/>
          </a:bodyPr>
          <a:lstStyle/>
          <a:p>
            <a:pPr marL="0" indent="0" algn="just">
              <a:buNone/>
            </a:pPr>
            <a:r>
              <a:rPr lang="it-IT" sz="2800" b="1" dirty="0"/>
              <a:t>Definizione</a:t>
            </a:r>
            <a:r>
              <a:rPr lang="it-IT" sz="2800" dirty="0">
                <a:solidFill>
                  <a:srgbClr val="FF0000"/>
                </a:solidFill>
              </a:rPr>
              <a:t>: </a:t>
            </a:r>
            <a:r>
              <a:rPr lang="it-IT" sz="2800" b="1" dirty="0">
                <a:solidFill>
                  <a:srgbClr val="FF0000"/>
                </a:solidFill>
              </a:rPr>
              <a:t>Con il termine «forme di Stato» si intendono i diversi modi nei quali storicamente si sono strutturati i rapporti tra gli elementi costitutivi della comunità statale, ed in modo particolare tra la sovranità, da un lato, e il popolo e il territorio, dall’altro.</a:t>
            </a:r>
            <a:endParaRPr lang="it-IT" sz="2400" b="1" dirty="0"/>
          </a:p>
          <a:p>
            <a:pPr marL="0" indent="0">
              <a:buNone/>
            </a:pPr>
            <a:r>
              <a:rPr lang="it-IT" sz="2400" b="1" dirty="0"/>
              <a:t>Forme di Stato storicamente esistite: </a:t>
            </a:r>
          </a:p>
          <a:p>
            <a:r>
              <a:rPr lang="it-IT" sz="2400" b="1" dirty="0">
                <a:solidFill>
                  <a:srgbClr val="7030A0"/>
                </a:solidFill>
              </a:rPr>
              <a:t>Stato assoluto </a:t>
            </a:r>
            <a:r>
              <a:rPr lang="it-IT" sz="2400" b="1" dirty="0"/>
              <a:t>(rex </a:t>
            </a:r>
            <a:r>
              <a:rPr lang="it-IT" sz="2400" b="1" dirty="0" err="1"/>
              <a:t>legibus</a:t>
            </a:r>
            <a:r>
              <a:rPr lang="it-IT" sz="2400" b="1" dirty="0"/>
              <a:t> </a:t>
            </a:r>
            <a:r>
              <a:rPr lang="it-IT" sz="2400" b="1" dirty="0" err="1"/>
              <a:t>solutus</a:t>
            </a:r>
            <a:r>
              <a:rPr lang="it-IT" sz="2400" b="1" dirty="0"/>
              <a:t> – sec. XVI-XVII)</a:t>
            </a:r>
          </a:p>
          <a:p>
            <a:r>
              <a:rPr lang="it-IT" sz="2400" b="1" dirty="0">
                <a:solidFill>
                  <a:srgbClr val="7030A0"/>
                </a:solidFill>
              </a:rPr>
              <a:t>Stato di polizia </a:t>
            </a:r>
            <a:r>
              <a:rPr lang="it-IT" sz="2400" b="1" dirty="0"/>
              <a:t>(dispotismo illuminato - sec. XVIII)</a:t>
            </a:r>
          </a:p>
          <a:p>
            <a:r>
              <a:rPr lang="it-IT" sz="2400" b="1" dirty="0">
                <a:solidFill>
                  <a:srgbClr val="7030A0"/>
                </a:solidFill>
              </a:rPr>
              <a:t>Stato di diritto</a:t>
            </a:r>
            <a:r>
              <a:rPr lang="it-IT" sz="2400" b="1" dirty="0"/>
              <a:t> (monoclasse: diritti individuali o negativi – sec. XIX-XX)</a:t>
            </a:r>
          </a:p>
          <a:p>
            <a:r>
              <a:rPr lang="it-IT" sz="2400" b="1" dirty="0">
                <a:solidFill>
                  <a:srgbClr val="7030A0"/>
                </a:solidFill>
              </a:rPr>
              <a:t>Stato democratico </a:t>
            </a:r>
            <a:r>
              <a:rPr lang="it-IT" sz="2400" b="1" dirty="0"/>
              <a:t>(pluriclasse: diritti sociali o positivi – sec. XX-XXI)</a:t>
            </a:r>
            <a:endParaRPr lang="it-IT" sz="2400" b="1" dirty="0">
              <a:solidFill>
                <a:schemeClr val="accent4">
                  <a:lumMod val="75000"/>
                </a:schemeClr>
              </a:solidFill>
            </a:endParaRPr>
          </a:p>
          <a:p>
            <a:r>
              <a:rPr lang="it-IT" sz="2400" b="1" dirty="0">
                <a:solidFill>
                  <a:schemeClr val="accent4">
                    <a:lumMod val="75000"/>
                  </a:schemeClr>
                </a:solidFill>
              </a:rPr>
              <a:t>Stato socialista</a:t>
            </a:r>
          </a:p>
        </p:txBody>
      </p:sp>
    </p:spTree>
    <p:extLst>
      <p:ext uri="{BB962C8B-B14F-4D97-AF65-F5344CB8AC3E}">
        <p14:creationId xmlns:p14="http://schemas.microsoft.com/office/powerpoint/2010/main" val="3274635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64D2DB-E7D9-4343-A67D-0442F61B7C0C}"/>
              </a:ext>
            </a:extLst>
          </p:cNvPr>
          <p:cNvSpPr>
            <a:spLocks noGrp="1"/>
          </p:cNvSpPr>
          <p:nvPr>
            <p:ph type="title"/>
          </p:nvPr>
        </p:nvSpPr>
        <p:spPr/>
        <p:txBody>
          <a:bodyPr>
            <a:normAutofit fontScale="90000"/>
          </a:bodyPr>
          <a:lstStyle/>
          <a:p>
            <a:r>
              <a:rPr lang="it-IT" b="1" dirty="0">
                <a:solidFill>
                  <a:schemeClr val="tx2"/>
                </a:solidFill>
                <a:highlight>
                  <a:srgbClr val="FF0000"/>
                </a:highlight>
              </a:rPr>
              <a:t>Forme di Stato in base al rapporto sovranità-territorio</a:t>
            </a:r>
          </a:p>
        </p:txBody>
      </p:sp>
      <p:sp>
        <p:nvSpPr>
          <p:cNvPr id="3" name="Segnaposto contenuto 2">
            <a:extLst>
              <a:ext uri="{FF2B5EF4-FFF2-40B4-BE49-F238E27FC236}">
                <a16:creationId xmlns:a16="http://schemas.microsoft.com/office/drawing/2014/main" id="{9BAC853D-EBA0-488D-9BDA-0236531F209D}"/>
              </a:ext>
            </a:extLst>
          </p:cNvPr>
          <p:cNvSpPr>
            <a:spLocks noGrp="1"/>
          </p:cNvSpPr>
          <p:nvPr>
            <p:ph idx="1"/>
          </p:nvPr>
        </p:nvSpPr>
        <p:spPr>
          <a:xfrm>
            <a:off x="611560" y="2348880"/>
            <a:ext cx="8075240" cy="3777283"/>
          </a:xfrm>
        </p:spPr>
        <p:txBody>
          <a:bodyPr/>
          <a:lstStyle/>
          <a:p>
            <a:r>
              <a:rPr lang="it-IT" sz="4000" b="1" dirty="0"/>
              <a:t>Stato unitario accentrato</a:t>
            </a:r>
          </a:p>
          <a:p>
            <a:r>
              <a:rPr lang="it-IT" sz="4000" b="1" dirty="0"/>
              <a:t>Stato regionale</a:t>
            </a:r>
          </a:p>
          <a:p>
            <a:r>
              <a:rPr lang="it-IT" sz="4000" b="1" dirty="0"/>
              <a:t>Stato federale</a:t>
            </a:r>
          </a:p>
          <a:p>
            <a:endParaRPr lang="it-IT" dirty="0"/>
          </a:p>
        </p:txBody>
      </p:sp>
    </p:spTree>
    <p:extLst>
      <p:ext uri="{BB962C8B-B14F-4D97-AF65-F5344CB8AC3E}">
        <p14:creationId xmlns:p14="http://schemas.microsoft.com/office/powerpoint/2010/main" val="364141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166813-AA9D-4FD1-B5BB-0DC235D6C05E}"/>
              </a:ext>
            </a:extLst>
          </p:cNvPr>
          <p:cNvSpPr>
            <a:spLocks noGrp="1"/>
          </p:cNvSpPr>
          <p:nvPr>
            <p:ph type="title"/>
          </p:nvPr>
        </p:nvSpPr>
        <p:spPr/>
        <p:txBody>
          <a:bodyPr/>
          <a:lstStyle/>
          <a:p>
            <a:r>
              <a:rPr lang="it-IT" b="1" dirty="0">
                <a:solidFill>
                  <a:schemeClr val="accent3">
                    <a:lumMod val="50000"/>
                  </a:schemeClr>
                </a:solidFill>
                <a:highlight>
                  <a:srgbClr val="FF0000"/>
                </a:highlight>
              </a:rPr>
              <a:t>Forme di governo</a:t>
            </a:r>
          </a:p>
        </p:txBody>
      </p:sp>
      <p:sp>
        <p:nvSpPr>
          <p:cNvPr id="3" name="Segnaposto contenuto 2">
            <a:extLst>
              <a:ext uri="{FF2B5EF4-FFF2-40B4-BE49-F238E27FC236}">
                <a16:creationId xmlns:a16="http://schemas.microsoft.com/office/drawing/2014/main" id="{98579527-F9C0-40C1-B71A-8F897B3E1ECA}"/>
              </a:ext>
            </a:extLst>
          </p:cNvPr>
          <p:cNvSpPr>
            <a:spLocks noGrp="1"/>
          </p:cNvSpPr>
          <p:nvPr>
            <p:ph idx="1"/>
          </p:nvPr>
        </p:nvSpPr>
        <p:spPr>
          <a:xfrm>
            <a:off x="457200" y="1268760"/>
            <a:ext cx="8229600" cy="4857403"/>
          </a:xfrm>
        </p:spPr>
        <p:txBody>
          <a:bodyPr>
            <a:normAutofit fontScale="92500" lnSpcReduction="10000"/>
          </a:bodyPr>
          <a:lstStyle/>
          <a:p>
            <a:r>
              <a:rPr lang="it-IT" b="1" u="sng" dirty="0"/>
              <a:t>Monarchia</a:t>
            </a:r>
            <a:r>
              <a:rPr lang="it-IT" b="1" dirty="0"/>
              <a:t>: </a:t>
            </a:r>
          </a:p>
          <a:p>
            <a:pPr marL="0" indent="0">
              <a:buNone/>
            </a:pPr>
            <a:r>
              <a:rPr lang="it-IT" dirty="0"/>
              <a:t>	</a:t>
            </a:r>
            <a:r>
              <a:rPr lang="it-IT" dirty="0">
                <a:solidFill>
                  <a:srgbClr val="FF0000"/>
                </a:solidFill>
              </a:rPr>
              <a:t>Costituzionale</a:t>
            </a:r>
            <a:r>
              <a:rPr lang="it-IT" dirty="0"/>
              <a:t> (il re è titolare del potere 	esecutivo)</a:t>
            </a:r>
          </a:p>
          <a:p>
            <a:pPr marL="0" indent="0">
              <a:buNone/>
            </a:pPr>
            <a:r>
              <a:rPr lang="it-IT" dirty="0"/>
              <a:t> 	</a:t>
            </a:r>
            <a:r>
              <a:rPr lang="it-IT" dirty="0">
                <a:solidFill>
                  <a:srgbClr val="FF0000"/>
                </a:solidFill>
              </a:rPr>
              <a:t>Parlamentare</a:t>
            </a:r>
            <a:r>
              <a:rPr lang="it-IT" dirty="0"/>
              <a:t> (Il Governo deve avere la 	fiducia del Parlamento)</a:t>
            </a:r>
          </a:p>
          <a:p>
            <a:r>
              <a:rPr lang="it-IT" b="1" u="sng" dirty="0"/>
              <a:t>Repubblica</a:t>
            </a:r>
            <a:r>
              <a:rPr lang="it-IT" b="1" dirty="0"/>
              <a:t>:</a:t>
            </a:r>
          </a:p>
          <a:p>
            <a:pPr marL="0" indent="0">
              <a:buNone/>
            </a:pPr>
            <a:r>
              <a:rPr lang="it-IT" dirty="0"/>
              <a:t>	</a:t>
            </a:r>
            <a:r>
              <a:rPr lang="it-IT" dirty="0">
                <a:solidFill>
                  <a:srgbClr val="FF0000"/>
                </a:solidFill>
              </a:rPr>
              <a:t>Presidenziale</a:t>
            </a:r>
            <a:r>
              <a:rPr lang="it-IT" dirty="0"/>
              <a:t> (Il Presidente è titolare del 	potere esecutivo)</a:t>
            </a:r>
          </a:p>
          <a:p>
            <a:pPr marL="0" indent="0">
              <a:buNone/>
            </a:pPr>
            <a:r>
              <a:rPr lang="it-IT" dirty="0"/>
              <a:t>	 </a:t>
            </a:r>
            <a:r>
              <a:rPr lang="it-IT" dirty="0">
                <a:solidFill>
                  <a:srgbClr val="FF0000"/>
                </a:solidFill>
              </a:rPr>
              <a:t>Parlamentare</a:t>
            </a:r>
            <a:r>
              <a:rPr lang="it-IT" dirty="0"/>
              <a:t> (Il Governo deve avere la 	fiducia del Parlamento)</a:t>
            </a:r>
          </a:p>
        </p:txBody>
      </p:sp>
    </p:spTree>
    <p:extLst>
      <p:ext uri="{BB962C8B-B14F-4D97-AF65-F5344CB8AC3E}">
        <p14:creationId xmlns:p14="http://schemas.microsoft.com/office/powerpoint/2010/main" val="401678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D4A330-984A-485A-A73E-60130088C1E4}"/>
              </a:ext>
            </a:extLst>
          </p:cNvPr>
          <p:cNvSpPr>
            <a:spLocks noGrp="1"/>
          </p:cNvSpPr>
          <p:nvPr>
            <p:ph type="title"/>
          </p:nvPr>
        </p:nvSpPr>
        <p:spPr/>
        <p:txBody>
          <a:bodyPr/>
          <a:lstStyle/>
          <a:p>
            <a:r>
              <a:rPr lang="it-IT" b="1" dirty="0">
                <a:solidFill>
                  <a:schemeClr val="tx2">
                    <a:lumMod val="60000"/>
                    <a:lumOff val="40000"/>
                  </a:schemeClr>
                </a:solidFill>
              </a:rPr>
              <a:t>Il cittadino e la cittadinanza</a:t>
            </a:r>
          </a:p>
        </p:txBody>
      </p:sp>
      <p:sp>
        <p:nvSpPr>
          <p:cNvPr id="3" name="Segnaposto contenuto 2">
            <a:extLst>
              <a:ext uri="{FF2B5EF4-FFF2-40B4-BE49-F238E27FC236}">
                <a16:creationId xmlns:a16="http://schemas.microsoft.com/office/drawing/2014/main" id="{99386BCB-65E7-4AA4-9A16-3C6B1372DD5A}"/>
              </a:ext>
            </a:extLst>
          </p:cNvPr>
          <p:cNvSpPr>
            <a:spLocks noGrp="1"/>
          </p:cNvSpPr>
          <p:nvPr>
            <p:ph idx="1"/>
          </p:nvPr>
        </p:nvSpPr>
        <p:spPr/>
        <p:txBody>
          <a:bodyPr/>
          <a:lstStyle/>
          <a:p>
            <a:pPr algn="just"/>
            <a:r>
              <a:rPr lang="it-IT" b="1" dirty="0">
                <a:highlight>
                  <a:srgbClr val="FFFF00"/>
                </a:highlight>
              </a:rPr>
              <a:t>Civitas</a:t>
            </a:r>
            <a:r>
              <a:rPr lang="it-IT" b="1" dirty="0"/>
              <a:t>: insieme di persone che convive e </a:t>
            </a:r>
            <a:r>
              <a:rPr lang="it-IT" b="1" u="sng" dirty="0">
                <a:solidFill>
                  <a:schemeClr val="accent3">
                    <a:lumMod val="75000"/>
                  </a:schemeClr>
                </a:solidFill>
              </a:rPr>
              <a:t>condivide vantaggi e responsabilità </a:t>
            </a:r>
            <a:r>
              <a:rPr lang="it-IT" b="1" dirty="0"/>
              <a:t>della vita in comune.</a:t>
            </a:r>
          </a:p>
          <a:p>
            <a:pPr algn="just"/>
            <a:r>
              <a:rPr lang="it-IT" b="1" dirty="0">
                <a:highlight>
                  <a:srgbClr val="FFFF00"/>
                </a:highlight>
              </a:rPr>
              <a:t>Cittadino</a:t>
            </a:r>
            <a:r>
              <a:rPr lang="it-IT" b="1" dirty="0"/>
              <a:t>: chi </a:t>
            </a:r>
            <a:r>
              <a:rPr lang="it-IT" b="1" u="sng" dirty="0">
                <a:solidFill>
                  <a:schemeClr val="accent3">
                    <a:lumMod val="75000"/>
                  </a:schemeClr>
                </a:solidFill>
              </a:rPr>
              <a:t>partecipa</a:t>
            </a:r>
            <a:r>
              <a:rPr lang="it-IT" b="1" dirty="0"/>
              <a:t> alla vita della città, intesa come l’insieme delle altre persone</a:t>
            </a:r>
          </a:p>
          <a:p>
            <a:pPr algn="just"/>
            <a:r>
              <a:rPr lang="it-IT" b="1" dirty="0">
                <a:highlight>
                  <a:srgbClr val="FFFF00"/>
                </a:highlight>
              </a:rPr>
              <a:t>Cittadinanza</a:t>
            </a:r>
            <a:r>
              <a:rPr lang="it-IT" b="1" dirty="0"/>
              <a:t>: </a:t>
            </a:r>
            <a:r>
              <a:rPr lang="it-IT" b="1" u="sng" dirty="0">
                <a:solidFill>
                  <a:schemeClr val="accent3">
                    <a:lumMod val="75000"/>
                  </a:schemeClr>
                </a:solidFill>
              </a:rPr>
              <a:t>consapevolezza</a:t>
            </a:r>
            <a:r>
              <a:rPr lang="it-IT" b="1" dirty="0">
                <a:solidFill>
                  <a:schemeClr val="accent3">
                    <a:lumMod val="75000"/>
                  </a:schemeClr>
                </a:solidFill>
              </a:rPr>
              <a:t> </a:t>
            </a:r>
            <a:r>
              <a:rPr lang="it-IT" b="1" dirty="0"/>
              <a:t>di far parte di una comunità, di </a:t>
            </a:r>
            <a:r>
              <a:rPr lang="it-IT" b="1" u="sng" dirty="0">
                <a:solidFill>
                  <a:schemeClr val="accent3">
                    <a:lumMod val="75000"/>
                  </a:schemeClr>
                </a:solidFill>
              </a:rPr>
              <a:t>condividere</a:t>
            </a:r>
            <a:r>
              <a:rPr lang="it-IT" b="1" dirty="0"/>
              <a:t> regole rispetto alle quali si è tutti uguali</a:t>
            </a:r>
            <a:r>
              <a:rPr lang="it-IT" dirty="0"/>
              <a:t>.</a:t>
            </a:r>
          </a:p>
        </p:txBody>
      </p:sp>
    </p:spTree>
    <p:extLst>
      <p:ext uri="{BB962C8B-B14F-4D97-AF65-F5344CB8AC3E}">
        <p14:creationId xmlns:p14="http://schemas.microsoft.com/office/powerpoint/2010/main" val="3278784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FAFEC6-51B0-4572-8B50-53F9E507ED5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F85E286-A844-49FB-990C-27F3C9483599}"/>
              </a:ext>
            </a:extLst>
          </p:cNvPr>
          <p:cNvSpPr>
            <a:spLocks noGrp="1"/>
          </p:cNvSpPr>
          <p:nvPr>
            <p:ph idx="1"/>
          </p:nvPr>
        </p:nvSpPr>
        <p:spPr/>
        <p:txBody>
          <a:bodyPr>
            <a:normAutofit/>
          </a:bodyPr>
          <a:lstStyle/>
          <a:p>
            <a:pPr marL="0" indent="0" algn="ctr">
              <a:buNone/>
            </a:pPr>
            <a:endParaRPr lang="it-IT" sz="5400" b="1" dirty="0">
              <a:highlight>
                <a:srgbClr val="FFFF00"/>
              </a:highlight>
            </a:endParaRPr>
          </a:p>
          <a:p>
            <a:pPr marL="0" indent="0" algn="ctr">
              <a:buNone/>
            </a:pPr>
            <a:r>
              <a:rPr lang="it-IT" sz="5400" b="1" dirty="0">
                <a:highlight>
                  <a:srgbClr val="FFFF00"/>
                </a:highlight>
              </a:rPr>
              <a:t>DA DOVE VENIAMO, </a:t>
            </a:r>
          </a:p>
          <a:p>
            <a:pPr marL="0" indent="0" algn="ctr">
              <a:buNone/>
            </a:pPr>
            <a:r>
              <a:rPr lang="it-IT" sz="5400" b="1" dirty="0">
                <a:highlight>
                  <a:srgbClr val="FFFF00"/>
                </a:highlight>
              </a:rPr>
              <a:t>DOVE ANDIAMO</a:t>
            </a:r>
          </a:p>
        </p:txBody>
      </p:sp>
    </p:spTree>
    <p:extLst>
      <p:ext uri="{BB962C8B-B14F-4D97-AF65-F5344CB8AC3E}">
        <p14:creationId xmlns:p14="http://schemas.microsoft.com/office/powerpoint/2010/main" val="3373040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A5686A-EE60-4B70-98A1-04FCCD0C4413}"/>
              </a:ext>
            </a:extLst>
          </p:cNvPr>
          <p:cNvSpPr>
            <a:spLocks noGrp="1"/>
          </p:cNvSpPr>
          <p:nvPr>
            <p:ph type="title"/>
          </p:nvPr>
        </p:nvSpPr>
        <p:spPr/>
        <p:txBody>
          <a:bodyPr/>
          <a:lstStyle/>
          <a:p>
            <a:r>
              <a:rPr lang="it-IT" b="1" dirty="0">
                <a:highlight>
                  <a:srgbClr val="00FF00"/>
                </a:highlight>
              </a:rPr>
              <a:t>Briciole di Storia italiana</a:t>
            </a:r>
          </a:p>
        </p:txBody>
      </p:sp>
      <p:sp>
        <p:nvSpPr>
          <p:cNvPr id="3" name="Segnaposto contenuto 2">
            <a:extLst>
              <a:ext uri="{FF2B5EF4-FFF2-40B4-BE49-F238E27FC236}">
                <a16:creationId xmlns:a16="http://schemas.microsoft.com/office/drawing/2014/main" id="{9FA1315B-7149-40B1-860B-2AEFED1E1F95}"/>
              </a:ext>
            </a:extLst>
          </p:cNvPr>
          <p:cNvSpPr>
            <a:spLocks noGrp="1"/>
          </p:cNvSpPr>
          <p:nvPr>
            <p:ph idx="1"/>
          </p:nvPr>
        </p:nvSpPr>
        <p:spPr/>
        <p:txBody>
          <a:bodyPr>
            <a:normAutofit lnSpcReduction="10000"/>
          </a:bodyPr>
          <a:lstStyle/>
          <a:p>
            <a:r>
              <a:rPr lang="it-IT" b="1" dirty="0"/>
              <a:t>1848. lo Statuto albertino</a:t>
            </a:r>
          </a:p>
          <a:p>
            <a:r>
              <a:rPr lang="it-IT" b="1" dirty="0"/>
              <a:t>1861: La monarchia costituzionale</a:t>
            </a:r>
          </a:p>
          <a:p>
            <a:r>
              <a:rPr lang="it-IT" b="1" dirty="0"/>
              <a:t>1912: La monarchia parlamentare</a:t>
            </a:r>
          </a:p>
          <a:p>
            <a:r>
              <a:rPr lang="it-IT" b="1" dirty="0"/>
              <a:t>1922: Marcia su Roma</a:t>
            </a:r>
          </a:p>
          <a:p>
            <a:r>
              <a:rPr lang="it-IT" b="1" dirty="0"/>
              <a:t>1924-25: Delitto Matteotti e Dittatura</a:t>
            </a:r>
          </a:p>
          <a:p>
            <a:r>
              <a:rPr lang="it-IT" b="1" dirty="0"/>
              <a:t>1926-29: leggi </a:t>
            </a:r>
            <a:r>
              <a:rPr lang="it-IT" b="1" dirty="0" err="1"/>
              <a:t>fascistissime</a:t>
            </a:r>
            <a:r>
              <a:rPr lang="it-IT" b="1" dirty="0"/>
              <a:t>, Plebiscito, Patti lateranensi</a:t>
            </a:r>
          </a:p>
          <a:p>
            <a:r>
              <a:rPr lang="it-IT" b="1" dirty="0"/>
              <a:t>1938: Soppressione elezioni. Leggi razziali</a:t>
            </a:r>
          </a:p>
          <a:p>
            <a:endParaRPr lang="it-IT" dirty="0"/>
          </a:p>
        </p:txBody>
      </p:sp>
    </p:spTree>
    <p:extLst>
      <p:ext uri="{BB962C8B-B14F-4D97-AF65-F5344CB8AC3E}">
        <p14:creationId xmlns:p14="http://schemas.microsoft.com/office/powerpoint/2010/main" val="2507247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969498-830D-4F1D-B914-C40D8F57F51C}"/>
              </a:ext>
            </a:extLst>
          </p:cNvPr>
          <p:cNvSpPr>
            <a:spLocks noGrp="1"/>
          </p:cNvSpPr>
          <p:nvPr>
            <p:ph type="title"/>
          </p:nvPr>
        </p:nvSpPr>
        <p:spPr/>
        <p:txBody>
          <a:bodyPr/>
          <a:lstStyle/>
          <a:p>
            <a:r>
              <a:rPr lang="it-IT" b="1" dirty="0">
                <a:highlight>
                  <a:srgbClr val="00FF00"/>
                </a:highlight>
              </a:rPr>
              <a:t>Briciole di storia italiana</a:t>
            </a:r>
          </a:p>
        </p:txBody>
      </p:sp>
      <p:sp>
        <p:nvSpPr>
          <p:cNvPr id="3" name="Segnaposto contenuto 2">
            <a:extLst>
              <a:ext uri="{FF2B5EF4-FFF2-40B4-BE49-F238E27FC236}">
                <a16:creationId xmlns:a16="http://schemas.microsoft.com/office/drawing/2014/main" id="{805370A3-82D1-411B-956E-6DA6370D3A82}"/>
              </a:ext>
            </a:extLst>
          </p:cNvPr>
          <p:cNvSpPr>
            <a:spLocks noGrp="1"/>
          </p:cNvSpPr>
          <p:nvPr>
            <p:ph idx="1"/>
          </p:nvPr>
        </p:nvSpPr>
        <p:spPr/>
        <p:txBody>
          <a:bodyPr/>
          <a:lstStyle/>
          <a:p>
            <a:r>
              <a:rPr lang="it-IT" b="1" dirty="0"/>
              <a:t>1939: scoppio II Guerra Mondiale</a:t>
            </a:r>
          </a:p>
          <a:p>
            <a:r>
              <a:rPr lang="it-IT" b="1" dirty="0"/>
              <a:t>1940. Italia in guerra</a:t>
            </a:r>
          </a:p>
          <a:p>
            <a:r>
              <a:rPr lang="it-IT" b="1" dirty="0"/>
              <a:t>1943: caduta del fascismo, armistizio, Italia occupata e divisa</a:t>
            </a:r>
          </a:p>
          <a:p>
            <a:r>
              <a:rPr lang="it-IT" b="1" dirty="0"/>
              <a:t>1944: Patto di Salerno</a:t>
            </a:r>
          </a:p>
          <a:p>
            <a:r>
              <a:rPr lang="it-IT" b="1" dirty="0"/>
              <a:t>1945: Italia del Nord liberata. Mussolini giustiziato.</a:t>
            </a:r>
          </a:p>
        </p:txBody>
      </p:sp>
    </p:spTree>
    <p:extLst>
      <p:ext uri="{BB962C8B-B14F-4D97-AF65-F5344CB8AC3E}">
        <p14:creationId xmlns:p14="http://schemas.microsoft.com/office/powerpoint/2010/main" val="1451576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98540C-2FA1-4481-9167-3ABA96578682}"/>
              </a:ext>
            </a:extLst>
          </p:cNvPr>
          <p:cNvSpPr>
            <a:spLocks noGrp="1"/>
          </p:cNvSpPr>
          <p:nvPr>
            <p:ph type="title"/>
          </p:nvPr>
        </p:nvSpPr>
        <p:spPr>
          <a:xfrm>
            <a:off x="447863" y="476672"/>
            <a:ext cx="8229600" cy="2160240"/>
          </a:xfrm>
        </p:spPr>
        <p:txBody>
          <a:bodyPr>
            <a:noAutofit/>
          </a:bodyPr>
          <a:lstStyle/>
          <a:p>
            <a:r>
              <a:rPr lang="it-IT" b="1" i="1" u="sng" dirty="0">
                <a:solidFill>
                  <a:schemeClr val="accent2">
                    <a:lumMod val="75000"/>
                  </a:schemeClr>
                </a:solidFill>
              </a:rPr>
              <a:t>Prima di andare oltre: </a:t>
            </a:r>
            <a:br>
              <a:rPr lang="it-IT" b="1" dirty="0">
                <a:solidFill>
                  <a:schemeClr val="accent2">
                    <a:lumMod val="75000"/>
                  </a:schemeClr>
                </a:solidFill>
              </a:rPr>
            </a:br>
            <a:r>
              <a:rPr lang="it-IT" b="1" dirty="0">
                <a:solidFill>
                  <a:schemeClr val="accent2">
                    <a:lumMod val="75000"/>
                  </a:schemeClr>
                </a:solidFill>
              </a:rPr>
              <a:t>Cos’è una Costituzione? </a:t>
            </a:r>
            <a:br>
              <a:rPr lang="it-IT" b="1" dirty="0">
                <a:solidFill>
                  <a:schemeClr val="accent2">
                    <a:lumMod val="75000"/>
                  </a:schemeClr>
                </a:solidFill>
              </a:rPr>
            </a:br>
            <a:r>
              <a:rPr lang="it-IT" b="1" dirty="0">
                <a:solidFill>
                  <a:schemeClr val="accent2">
                    <a:lumMod val="75000"/>
                  </a:schemeClr>
                </a:solidFill>
              </a:rPr>
              <a:t>Cos’è uno Statuto?</a:t>
            </a:r>
          </a:p>
        </p:txBody>
      </p:sp>
      <p:sp>
        <p:nvSpPr>
          <p:cNvPr id="3" name="Segnaposto contenuto 2">
            <a:extLst>
              <a:ext uri="{FF2B5EF4-FFF2-40B4-BE49-F238E27FC236}">
                <a16:creationId xmlns:a16="http://schemas.microsoft.com/office/drawing/2014/main" id="{BE5013B7-FCA5-4817-9F49-1E516A96CFAF}"/>
              </a:ext>
            </a:extLst>
          </p:cNvPr>
          <p:cNvSpPr>
            <a:spLocks noGrp="1"/>
          </p:cNvSpPr>
          <p:nvPr>
            <p:ph idx="1"/>
          </p:nvPr>
        </p:nvSpPr>
        <p:spPr>
          <a:xfrm>
            <a:off x="457200" y="2780928"/>
            <a:ext cx="8229600" cy="2808312"/>
          </a:xfrm>
        </p:spPr>
        <p:txBody>
          <a:bodyPr>
            <a:normAutofit/>
          </a:bodyPr>
          <a:lstStyle/>
          <a:p>
            <a:pPr marL="0" indent="0" algn="ctr">
              <a:buNone/>
            </a:pPr>
            <a:r>
              <a:rPr lang="it-IT" sz="4800" dirty="0">
                <a:solidFill>
                  <a:schemeClr val="accent3">
                    <a:lumMod val="75000"/>
                  </a:schemeClr>
                </a:solidFill>
                <a:latin typeface="Algerian" panose="04020705040A02060702" pitchFamily="82" charset="0"/>
              </a:rPr>
              <a:t>STATUTI OTTOCENTESCHI</a:t>
            </a:r>
          </a:p>
          <a:p>
            <a:pPr marL="0" indent="0" algn="ctr">
              <a:buNone/>
            </a:pPr>
            <a:r>
              <a:rPr lang="it-IT" sz="4800" dirty="0">
                <a:solidFill>
                  <a:schemeClr val="accent3">
                    <a:lumMod val="75000"/>
                  </a:schemeClr>
                </a:solidFill>
                <a:latin typeface="Algerian" panose="04020705040A02060702" pitchFamily="82" charset="0"/>
              </a:rPr>
              <a:t> E COSTITUZIONI MODERNE</a:t>
            </a:r>
          </a:p>
        </p:txBody>
      </p:sp>
    </p:spTree>
    <p:extLst>
      <p:ext uri="{BB962C8B-B14F-4D97-AF65-F5344CB8AC3E}">
        <p14:creationId xmlns:p14="http://schemas.microsoft.com/office/powerpoint/2010/main" val="3300852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301662-78DD-4BEE-8048-F0F53B606EA3}"/>
              </a:ext>
            </a:extLst>
          </p:cNvPr>
          <p:cNvSpPr>
            <a:spLocks noGrp="1"/>
          </p:cNvSpPr>
          <p:nvPr>
            <p:ph type="title"/>
          </p:nvPr>
        </p:nvSpPr>
        <p:spPr/>
        <p:txBody>
          <a:bodyPr>
            <a:normAutofit fontScale="90000"/>
          </a:bodyPr>
          <a:lstStyle/>
          <a:p>
            <a:r>
              <a:rPr lang="it-IT" b="1" dirty="0">
                <a:highlight>
                  <a:srgbClr val="00FF00"/>
                </a:highlight>
              </a:rPr>
              <a:t>La Repubblica italiana e </a:t>
            </a:r>
            <a:r>
              <a:rPr lang="it-IT" b="1" dirty="0">
                <a:solidFill>
                  <a:srgbClr val="00B050"/>
                </a:solidFill>
                <a:highlight>
                  <a:srgbClr val="00FF00"/>
                </a:highlight>
              </a:rPr>
              <a:t>la </a:t>
            </a:r>
            <a:r>
              <a:rPr lang="it-IT" b="1" dirty="0">
                <a:highlight>
                  <a:srgbClr val="00FF00"/>
                </a:highlight>
              </a:rPr>
              <a:t>Costituzione</a:t>
            </a:r>
          </a:p>
        </p:txBody>
      </p:sp>
      <p:sp>
        <p:nvSpPr>
          <p:cNvPr id="3" name="Segnaposto contenuto 2">
            <a:extLst>
              <a:ext uri="{FF2B5EF4-FFF2-40B4-BE49-F238E27FC236}">
                <a16:creationId xmlns:a16="http://schemas.microsoft.com/office/drawing/2014/main" id="{4760CDAB-1830-48C3-A23B-B3F1215DDD9A}"/>
              </a:ext>
            </a:extLst>
          </p:cNvPr>
          <p:cNvSpPr>
            <a:spLocks noGrp="1"/>
          </p:cNvSpPr>
          <p:nvPr>
            <p:ph idx="1"/>
          </p:nvPr>
        </p:nvSpPr>
        <p:spPr>
          <a:xfrm>
            <a:off x="457200" y="1417638"/>
            <a:ext cx="8229600" cy="5107706"/>
          </a:xfrm>
        </p:spPr>
        <p:txBody>
          <a:bodyPr>
            <a:normAutofit/>
          </a:bodyPr>
          <a:lstStyle/>
          <a:p>
            <a:pPr algn="just"/>
            <a:r>
              <a:rPr lang="it-IT" b="1" dirty="0"/>
              <a:t>25. 4. 1945: Liberazione (Padova il 28.4.45)</a:t>
            </a:r>
          </a:p>
          <a:p>
            <a:pPr algn="just"/>
            <a:r>
              <a:rPr lang="it-IT" b="1" dirty="0"/>
              <a:t>2.6.1946. Nasce la Repubblica</a:t>
            </a:r>
          </a:p>
          <a:p>
            <a:pPr algn="just"/>
            <a:r>
              <a:rPr lang="it-IT" b="1" dirty="0"/>
              <a:t>25.6.1946: Riunione dell’Assemblea Costituente (fino al 31.1.1948)</a:t>
            </a:r>
          </a:p>
          <a:p>
            <a:pPr algn="just"/>
            <a:r>
              <a:rPr lang="it-IT" b="1" dirty="0"/>
              <a:t>22.12.1947: E’ approvata la Costituzione (515 votanti - 453 voti a favore e 62 contrari)</a:t>
            </a:r>
          </a:p>
          <a:p>
            <a:pPr algn="just"/>
            <a:r>
              <a:rPr lang="it-IT" b="1" dirty="0"/>
              <a:t>27.12.47: Promulgazione da parte del Capo provvisorio dello Stato Enrico De Nicola</a:t>
            </a:r>
          </a:p>
          <a:p>
            <a:pPr algn="just"/>
            <a:r>
              <a:rPr lang="it-IT" b="1" dirty="0"/>
              <a:t>1.1.1948. La Costituzione entra in vigore </a:t>
            </a:r>
          </a:p>
        </p:txBody>
      </p:sp>
    </p:spTree>
    <p:extLst>
      <p:ext uri="{BB962C8B-B14F-4D97-AF65-F5344CB8AC3E}">
        <p14:creationId xmlns:p14="http://schemas.microsoft.com/office/powerpoint/2010/main" val="936162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BE74E9-FC1F-49A5-ADD1-CE4E9431AE11}"/>
              </a:ext>
            </a:extLst>
          </p:cNvPr>
          <p:cNvSpPr>
            <a:spLocks noGrp="1"/>
          </p:cNvSpPr>
          <p:nvPr>
            <p:ph type="title"/>
          </p:nvPr>
        </p:nvSpPr>
        <p:spPr/>
        <p:txBody>
          <a:bodyPr/>
          <a:lstStyle/>
          <a:p>
            <a:r>
              <a:rPr lang="it-IT" b="1" dirty="0">
                <a:highlight>
                  <a:srgbClr val="00FF00"/>
                </a:highlight>
              </a:rPr>
              <a:t>L’Assemblea Costituente</a:t>
            </a:r>
          </a:p>
        </p:txBody>
      </p:sp>
      <p:sp>
        <p:nvSpPr>
          <p:cNvPr id="3" name="Segnaposto contenuto 2">
            <a:extLst>
              <a:ext uri="{FF2B5EF4-FFF2-40B4-BE49-F238E27FC236}">
                <a16:creationId xmlns:a16="http://schemas.microsoft.com/office/drawing/2014/main" id="{42BECA87-518F-436D-BDEA-C67DF32A0C5D}"/>
              </a:ext>
            </a:extLst>
          </p:cNvPr>
          <p:cNvSpPr>
            <a:spLocks noGrp="1"/>
          </p:cNvSpPr>
          <p:nvPr>
            <p:ph idx="1"/>
          </p:nvPr>
        </p:nvSpPr>
        <p:spPr/>
        <p:txBody>
          <a:bodyPr>
            <a:normAutofit fontScale="92500" lnSpcReduction="10000"/>
          </a:bodyPr>
          <a:lstStyle/>
          <a:p>
            <a:pPr algn="just"/>
            <a:r>
              <a:rPr lang="it-IT" dirty="0"/>
              <a:t>Formata da 556 membri, tre quarti dei quali rappresentavano i 3 maggiori partiti del CLN (DC: 35,2% e 207 seggi; PSI: 20,7% e 115 seggi; PCI: 18,9% e 104 seggi) – Presidente </a:t>
            </a:r>
            <a:r>
              <a:rPr lang="it-IT" dirty="0">
                <a:highlight>
                  <a:srgbClr val="C0C0C0"/>
                </a:highlight>
              </a:rPr>
              <a:t>G. Saragat </a:t>
            </a:r>
            <a:r>
              <a:rPr lang="it-IT" dirty="0"/>
              <a:t>(PSI) (dal gennaio 1947 </a:t>
            </a:r>
            <a:r>
              <a:rPr lang="it-IT" dirty="0">
                <a:highlight>
                  <a:srgbClr val="C0C0C0"/>
                </a:highlight>
              </a:rPr>
              <a:t>U. Terracini</a:t>
            </a:r>
            <a:r>
              <a:rPr lang="it-IT" dirty="0"/>
              <a:t>, PCI)</a:t>
            </a:r>
          </a:p>
          <a:p>
            <a:r>
              <a:rPr lang="it-IT" dirty="0"/>
              <a:t>A </a:t>
            </a:r>
            <a:r>
              <a:rPr lang="it-IT" b="1" dirty="0">
                <a:highlight>
                  <a:srgbClr val="FFFF00"/>
                </a:highlight>
              </a:rPr>
              <a:t>Padova</a:t>
            </a:r>
            <a:r>
              <a:rPr lang="it-IT" dirty="0">
                <a:highlight>
                  <a:srgbClr val="FFFF00"/>
                </a:highlight>
              </a:rPr>
              <a:t> </a:t>
            </a:r>
            <a:r>
              <a:rPr lang="it-IT" dirty="0"/>
              <a:t>eletti:</a:t>
            </a:r>
          </a:p>
          <a:p>
            <a:pPr marL="0" indent="0" algn="just">
              <a:buNone/>
            </a:pPr>
            <a:r>
              <a:rPr lang="it-IT" dirty="0"/>
              <a:t>Giuseppe Bettiol (DC), </a:t>
            </a:r>
            <a:r>
              <a:rPr lang="it-IT" dirty="0">
                <a:solidFill>
                  <a:srgbClr val="FF0000"/>
                </a:solidFill>
              </a:rPr>
              <a:t>Gastone Costa (PSI), </a:t>
            </a:r>
            <a:r>
              <a:rPr lang="it-IT" dirty="0"/>
              <a:t>Luigi Gui (DC), </a:t>
            </a:r>
            <a:r>
              <a:rPr lang="it-IT" dirty="0">
                <a:solidFill>
                  <a:srgbClr val="C00000"/>
                </a:solidFill>
              </a:rPr>
              <a:t>Concetto Marchesi (PCI), </a:t>
            </a:r>
            <a:r>
              <a:rPr lang="it-IT" dirty="0">
                <a:solidFill>
                  <a:srgbClr val="FF0000"/>
                </a:solidFill>
              </a:rPr>
              <a:t>Angelina (Lina) Merlin (PSI), </a:t>
            </a:r>
            <a:r>
              <a:rPr lang="it-IT" dirty="0"/>
              <a:t>Umberto Merlin (DC), </a:t>
            </a:r>
            <a:r>
              <a:rPr lang="it-IT" dirty="0">
                <a:solidFill>
                  <a:srgbClr val="0070C0"/>
                </a:solidFill>
              </a:rPr>
              <a:t>Arturo Rognoni (UQ)</a:t>
            </a:r>
            <a:r>
              <a:rPr lang="it-IT" dirty="0"/>
              <a:t>, Mario </a:t>
            </a:r>
            <a:r>
              <a:rPr lang="it-IT" dirty="0" err="1"/>
              <a:t>Saggin</a:t>
            </a:r>
            <a:r>
              <a:rPr lang="it-IT" dirty="0"/>
              <a:t> (DC).</a:t>
            </a:r>
          </a:p>
        </p:txBody>
      </p:sp>
    </p:spTree>
    <p:extLst>
      <p:ext uri="{BB962C8B-B14F-4D97-AF65-F5344CB8AC3E}">
        <p14:creationId xmlns:p14="http://schemas.microsoft.com/office/powerpoint/2010/main" val="2137718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346F3C-D693-4BBF-A476-75E395DA4286}"/>
              </a:ext>
            </a:extLst>
          </p:cNvPr>
          <p:cNvSpPr>
            <a:spLocks noGrp="1"/>
          </p:cNvSpPr>
          <p:nvPr>
            <p:ph type="title"/>
          </p:nvPr>
        </p:nvSpPr>
        <p:spPr/>
        <p:txBody>
          <a:bodyPr/>
          <a:lstStyle/>
          <a:p>
            <a:r>
              <a:rPr lang="it-IT" b="1" dirty="0">
                <a:highlight>
                  <a:srgbClr val="00FF00"/>
                </a:highlight>
              </a:rPr>
              <a:t>La Commissione dei 75</a:t>
            </a:r>
          </a:p>
        </p:txBody>
      </p:sp>
      <p:sp>
        <p:nvSpPr>
          <p:cNvPr id="3" name="Segnaposto contenuto 2">
            <a:extLst>
              <a:ext uri="{FF2B5EF4-FFF2-40B4-BE49-F238E27FC236}">
                <a16:creationId xmlns:a16="http://schemas.microsoft.com/office/drawing/2014/main" id="{79E504B9-8C79-473E-AB40-5F1DECFCEAAE}"/>
              </a:ext>
            </a:extLst>
          </p:cNvPr>
          <p:cNvSpPr>
            <a:spLocks noGrp="1"/>
          </p:cNvSpPr>
          <p:nvPr>
            <p:ph idx="1"/>
          </p:nvPr>
        </p:nvSpPr>
        <p:spPr/>
        <p:txBody>
          <a:bodyPr>
            <a:normAutofit fontScale="92500" lnSpcReduction="10000"/>
          </a:bodyPr>
          <a:lstStyle/>
          <a:p>
            <a:r>
              <a:rPr lang="it-IT" dirty="0"/>
              <a:t>Presidente Meuccio Ruini</a:t>
            </a:r>
          </a:p>
          <a:p>
            <a:r>
              <a:rPr lang="it-IT" dirty="0"/>
              <a:t>Suddivisa in 3 sottocommissioni:</a:t>
            </a:r>
          </a:p>
          <a:p>
            <a:pPr marL="0" indent="0">
              <a:buNone/>
            </a:pPr>
            <a:r>
              <a:rPr lang="it-IT" dirty="0"/>
              <a:t>	- </a:t>
            </a:r>
            <a:r>
              <a:rPr lang="it-IT" dirty="0">
                <a:highlight>
                  <a:srgbClr val="FFFF00"/>
                </a:highlight>
              </a:rPr>
              <a:t>dei diritti e dei doveri dei cittadini </a:t>
            </a:r>
            <a:r>
              <a:rPr lang="it-IT" dirty="0"/>
              <a:t>(Presidente Umberto </a:t>
            </a:r>
            <a:r>
              <a:rPr lang="it-IT" dirty="0" err="1"/>
              <a:t>Tupini</a:t>
            </a:r>
            <a:r>
              <a:rPr lang="it-IT" dirty="0"/>
              <a:t>, DC)</a:t>
            </a:r>
          </a:p>
          <a:p>
            <a:pPr marL="0" indent="0">
              <a:buNone/>
            </a:pPr>
            <a:r>
              <a:rPr lang="it-IT" dirty="0"/>
              <a:t>	- </a:t>
            </a:r>
            <a:r>
              <a:rPr lang="it-IT" dirty="0">
                <a:highlight>
                  <a:srgbClr val="FFFF00"/>
                </a:highlight>
              </a:rPr>
              <a:t>dell’ordinamento della Repubblica </a:t>
            </a:r>
            <a:r>
              <a:rPr lang="it-IT" dirty="0"/>
              <a:t>(Presidente Umberto Terracini, PCI)</a:t>
            </a:r>
          </a:p>
          <a:p>
            <a:pPr marL="0" indent="0">
              <a:buNone/>
            </a:pPr>
            <a:r>
              <a:rPr lang="it-IT" dirty="0"/>
              <a:t>	- </a:t>
            </a:r>
            <a:r>
              <a:rPr lang="it-IT" dirty="0">
                <a:highlight>
                  <a:srgbClr val="FFFF00"/>
                </a:highlight>
              </a:rPr>
              <a:t>dei diritti e doveri economico-sociali </a:t>
            </a:r>
            <a:r>
              <a:rPr lang="it-IT" dirty="0"/>
              <a:t>(Presidente Gustavo Ghidini, PSLI)</a:t>
            </a:r>
          </a:p>
          <a:p>
            <a:pPr marL="0" indent="0">
              <a:buNone/>
            </a:pPr>
            <a:r>
              <a:rPr lang="it-IT" dirty="0"/>
              <a:t>	</a:t>
            </a:r>
          </a:p>
        </p:txBody>
      </p:sp>
    </p:spTree>
    <p:extLst>
      <p:ext uri="{BB962C8B-B14F-4D97-AF65-F5344CB8AC3E}">
        <p14:creationId xmlns:p14="http://schemas.microsoft.com/office/powerpoint/2010/main" val="526221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908080-DD86-4CCD-808E-4CE07CF43CA8}"/>
              </a:ext>
            </a:extLst>
          </p:cNvPr>
          <p:cNvSpPr>
            <a:spLocks noGrp="1"/>
          </p:cNvSpPr>
          <p:nvPr>
            <p:ph type="title"/>
          </p:nvPr>
        </p:nvSpPr>
        <p:spPr/>
        <p:txBody>
          <a:bodyPr/>
          <a:lstStyle/>
          <a:p>
            <a:r>
              <a:rPr lang="it-IT" b="1" dirty="0">
                <a:highlight>
                  <a:srgbClr val="00FF00"/>
                </a:highlight>
              </a:rPr>
              <a:t>I Lavori delle Commissioni</a:t>
            </a:r>
          </a:p>
        </p:txBody>
      </p:sp>
      <p:sp>
        <p:nvSpPr>
          <p:cNvPr id="3" name="Segnaposto contenuto 2">
            <a:extLst>
              <a:ext uri="{FF2B5EF4-FFF2-40B4-BE49-F238E27FC236}">
                <a16:creationId xmlns:a16="http://schemas.microsoft.com/office/drawing/2014/main" id="{99688E0E-8375-4C25-91CF-87BE36A3B91A}"/>
              </a:ext>
            </a:extLst>
          </p:cNvPr>
          <p:cNvSpPr>
            <a:spLocks noGrp="1"/>
          </p:cNvSpPr>
          <p:nvPr>
            <p:ph idx="1"/>
          </p:nvPr>
        </p:nvSpPr>
        <p:spPr/>
        <p:txBody>
          <a:bodyPr/>
          <a:lstStyle/>
          <a:p>
            <a:pPr algn="just"/>
            <a:r>
              <a:rPr lang="it-IT" b="1" dirty="0"/>
              <a:t>L’elaborazione del progetto richiese un semestre di intenso lavoro</a:t>
            </a:r>
          </a:p>
          <a:p>
            <a:pPr algn="just"/>
            <a:r>
              <a:rPr lang="it-IT" b="1" dirty="0"/>
              <a:t>Il 31.1.1947 Il Presidente Meuccio Ruini presentò il progetto all’Assemblea Costituente, accompagnandolo da una breve relazione recante la data 6.2.1947.</a:t>
            </a:r>
          </a:p>
        </p:txBody>
      </p:sp>
    </p:spTree>
    <p:extLst>
      <p:ext uri="{BB962C8B-B14F-4D97-AF65-F5344CB8AC3E}">
        <p14:creationId xmlns:p14="http://schemas.microsoft.com/office/powerpoint/2010/main" val="2883140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50C7DD-9FD2-484E-8829-48184854308A}"/>
              </a:ext>
            </a:extLst>
          </p:cNvPr>
          <p:cNvSpPr>
            <a:spLocks noGrp="1"/>
          </p:cNvSpPr>
          <p:nvPr>
            <p:ph type="title"/>
          </p:nvPr>
        </p:nvSpPr>
        <p:spPr/>
        <p:txBody>
          <a:bodyPr/>
          <a:lstStyle/>
          <a:p>
            <a:r>
              <a:rPr lang="it-IT" b="1" dirty="0">
                <a:highlight>
                  <a:srgbClr val="00FF00"/>
                </a:highlight>
              </a:rPr>
              <a:t>In Assemblea</a:t>
            </a:r>
          </a:p>
        </p:txBody>
      </p:sp>
      <p:sp>
        <p:nvSpPr>
          <p:cNvPr id="3" name="Segnaposto contenuto 2">
            <a:extLst>
              <a:ext uri="{FF2B5EF4-FFF2-40B4-BE49-F238E27FC236}">
                <a16:creationId xmlns:a16="http://schemas.microsoft.com/office/drawing/2014/main" id="{DE1FFB5E-EDE3-420D-BAF1-F3BF8FBBB904}"/>
              </a:ext>
            </a:extLst>
          </p:cNvPr>
          <p:cNvSpPr>
            <a:spLocks noGrp="1"/>
          </p:cNvSpPr>
          <p:nvPr>
            <p:ph idx="1"/>
          </p:nvPr>
        </p:nvSpPr>
        <p:spPr/>
        <p:txBody>
          <a:bodyPr/>
          <a:lstStyle/>
          <a:p>
            <a:pPr algn="just"/>
            <a:endParaRPr lang="it-IT" dirty="0"/>
          </a:p>
          <a:p>
            <a:pPr algn="just"/>
            <a:r>
              <a:rPr lang="it-IT" b="1" dirty="0"/>
              <a:t>La discussione in Assemblea cominciò il 4 marzo e durò fino al 22 dicembre, occupando complessivamente 173 sedute, molte delle quali con due riprese nello stesso giorno.</a:t>
            </a:r>
          </a:p>
        </p:txBody>
      </p:sp>
    </p:spTree>
    <p:extLst>
      <p:ext uri="{BB962C8B-B14F-4D97-AF65-F5344CB8AC3E}">
        <p14:creationId xmlns:p14="http://schemas.microsoft.com/office/powerpoint/2010/main" val="2389574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F4F282-13C2-43C3-8690-3EDFCA91C495}"/>
              </a:ext>
            </a:extLst>
          </p:cNvPr>
          <p:cNvSpPr>
            <a:spLocks noGrp="1"/>
          </p:cNvSpPr>
          <p:nvPr>
            <p:ph type="title"/>
          </p:nvPr>
        </p:nvSpPr>
        <p:spPr/>
        <p:txBody>
          <a:bodyPr/>
          <a:lstStyle/>
          <a:p>
            <a:r>
              <a:rPr lang="it-IT" b="1" dirty="0">
                <a:highlight>
                  <a:srgbClr val="00FF00"/>
                </a:highlight>
              </a:rPr>
              <a:t>L’approvazione</a:t>
            </a:r>
          </a:p>
        </p:txBody>
      </p:sp>
      <p:sp>
        <p:nvSpPr>
          <p:cNvPr id="3" name="Segnaposto contenuto 2">
            <a:extLst>
              <a:ext uri="{FF2B5EF4-FFF2-40B4-BE49-F238E27FC236}">
                <a16:creationId xmlns:a16="http://schemas.microsoft.com/office/drawing/2014/main" id="{41386D6C-CB96-4915-B89A-11748529AA55}"/>
              </a:ext>
            </a:extLst>
          </p:cNvPr>
          <p:cNvSpPr>
            <a:spLocks noGrp="1"/>
          </p:cNvSpPr>
          <p:nvPr>
            <p:ph idx="1"/>
          </p:nvPr>
        </p:nvSpPr>
        <p:spPr/>
        <p:txBody>
          <a:bodyPr>
            <a:normAutofit/>
          </a:bodyPr>
          <a:lstStyle/>
          <a:p>
            <a:pPr algn="just"/>
            <a:endParaRPr lang="it-IT" b="0" i="0" dirty="0">
              <a:solidFill>
                <a:srgbClr val="202122"/>
              </a:solidFill>
              <a:effectLst/>
              <a:latin typeface="Arial" panose="020B0604020202020204" pitchFamily="34" charset="0"/>
            </a:endParaRPr>
          </a:p>
          <a:p>
            <a:pPr algn="just"/>
            <a:r>
              <a:rPr lang="it-IT" b="1" i="0" dirty="0">
                <a:solidFill>
                  <a:srgbClr val="202122"/>
                </a:solidFill>
                <a:effectLst/>
                <a:latin typeface="Arial" panose="020B0604020202020204" pitchFamily="34" charset="0"/>
              </a:rPr>
              <a:t>Il testo definitivo della Costituzione venne </a:t>
            </a:r>
            <a:r>
              <a:rPr lang="it-IT" b="1" i="0" dirty="0">
                <a:solidFill>
                  <a:srgbClr val="202122"/>
                </a:solidFill>
                <a:effectLst/>
                <a:highlight>
                  <a:srgbClr val="FFFF00"/>
                </a:highlight>
                <a:latin typeface="Arial" panose="020B0604020202020204" pitchFamily="34" charset="0"/>
              </a:rPr>
              <a:t>approvato</a:t>
            </a:r>
            <a:r>
              <a:rPr lang="it-IT" b="1" i="0" dirty="0">
                <a:solidFill>
                  <a:srgbClr val="202122"/>
                </a:solidFill>
                <a:effectLst/>
                <a:latin typeface="Arial" panose="020B0604020202020204" pitchFamily="34" charset="0"/>
              </a:rPr>
              <a:t> a scrutinio segreto il 22 dicembre 1947 </a:t>
            </a:r>
            <a:r>
              <a:rPr lang="it-IT" b="1" i="0" dirty="0">
                <a:solidFill>
                  <a:srgbClr val="202122"/>
                </a:solidFill>
                <a:effectLst/>
                <a:highlight>
                  <a:srgbClr val="FFFF00"/>
                </a:highlight>
                <a:latin typeface="Arial" panose="020B0604020202020204" pitchFamily="34" charset="0"/>
              </a:rPr>
              <a:t>con 458 voti favorevoli, 62 contrari e nessun astenuto</a:t>
            </a:r>
            <a:r>
              <a:rPr lang="it-IT" b="1" i="0" dirty="0">
                <a:solidFill>
                  <a:srgbClr val="202122"/>
                </a:solidFill>
                <a:effectLst/>
                <a:latin typeface="Arial" panose="020B0604020202020204" pitchFamily="34" charset="0"/>
              </a:rPr>
              <a:t>, su un totale di 520 votanti. </a:t>
            </a:r>
          </a:p>
        </p:txBody>
      </p:sp>
    </p:spTree>
    <p:extLst>
      <p:ext uri="{BB962C8B-B14F-4D97-AF65-F5344CB8AC3E}">
        <p14:creationId xmlns:p14="http://schemas.microsoft.com/office/powerpoint/2010/main" val="242862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5BE649-24D4-495D-9A48-0B5469BB2BA0}"/>
              </a:ext>
            </a:extLst>
          </p:cNvPr>
          <p:cNvSpPr>
            <a:spLocks noGrp="1"/>
          </p:cNvSpPr>
          <p:nvPr>
            <p:ph type="title"/>
          </p:nvPr>
        </p:nvSpPr>
        <p:spPr/>
        <p:txBody>
          <a:bodyPr/>
          <a:lstStyle/>
          <a:p>
            <a:r>
              <a:rPr lang="it-IT" b="1" dirty="0">
                <a:solidFill>
                  <a:srgbClr val="FF0000"/>
                </a:solidFill>
              </a:rPr>
              <a:t>Le regole di comportamento</a:t>
            </a:r>
          </a:p>
        </p:txBody>
      </p:sp>
      <p:sp>
        <p:nvSpPr>
          <p:cNvPr id="3" name="Segnaposto contenuto 2">
            <a:extLst>
              <a:ext uri="{FF2B5EF4-FFF2-40B4-BE49-F238E27FC236}">
                <a16:creationId xmlns:a16="http://schemas.microsoft.com/office/drawing/2014/main" id="{24FFD012-03FD-4EA9-B88C-C800576A6A8E}"/>
              </a:ext>
            </a:extLst>
          </p:cNvPr>
          <p:cNvSpPr>
            <a:spLocks noGrp="1"/>
          </p:cNvSpPr>
          <p:nvPr>
            <p:ph idx="1"/>
          </p:nvPr>
        </p:nvSpPr>
        <p:spPr/>
        <p:txBody>
          <a:bodyPr>
            <a:normAutofit lnSpcReduction="10000"/>
          </a:bodyPr>
          <a:lstStyle/>
          <a:p>
            <a:pPr marL="0" indent="0" algn="ctr">
              <a:buNone/>
            </a:pPr>
            <a:r>
              <a:rPr lang="it-IT" b="1" dirty="0"/>
              <a:t>Tutela per tutti</a:t>
            </a:r>
          </a:p>
          <a:p>
            <a:pPr marL="0" indent="0" algn="ctr">
              <a:buNone/>
            </a:pPr>
            <a:endParaRPr lang="it-IT" b="1" dirty="0"/>
          </a:p>
          <a:p>
            <a:pPr marL="0" indent="0" algn="ctr">
              <a:buNone/>
            </a:pPr>
            <a:endParaRPr lang="it-IT" b="1" dirty="0"/>
          </a:p>
          <a:p>
            <a:pPr marL="0" indent="0" algn="ctr">
              <a:buNone/>
            </a:pPr>
            <a:r>
              <a:rPr lang="it-IT" b="1" dirty="0"/>
              <a:t>Funzione sociale delle regole per garantire:</a:t>
            </a:r>
          </a:p>
          <a:p>
            <a:pPr algn="ctr"/>
            <a:r>
              <a:rPr lang="it-IT" b="1" dirty="0"/>
              <a:t>Pace</a:t>
            </a:r>
          </a:p>
          <a:p>
            <a:pPr algn="ctr"/>
            <a:r>
              <a:rPr lang="it-IT" b="1" dirty="0"/>
              <a:t>Sicurezza</a:t>
            </a:r>
          </a:p>
          <a:p>
            <a:pPr algn="ctr"/>
            <a:r>
              <a:rPr lang="it-IT" b="1" dirty="0"/>
              <a:t>Diritti</a:t>
            </a:r>
          </a:p>
          <a:p>
            <a:pPr algn="ctr"/>
            <a:r>
              <a:rPr lang="it-IT" b="1" dirty="0"/>
              <a:t>Doveri</a:t>
            </a:r>
          </a:p>
          <a:p>
            <a:pPr algn="ctr"/>
            <a:endParaRPr lang="it-IT" b="1" dirty="0"/>
          </a:p>
        </p:txBody>
      </p:sp>
      <p:sp>
        <p:nvSpPr>
          <p:cNvPr id="4" name="Freccia in giù 3">
            <a:extLst>
              <a:ext uri="{FF2B5EF4-FFF2-40B4-BE49-F238E27FC236}">
                <a16:creationId xmlns:a16="http://schemas.microsoft.com/office/drawing/2014/main" id="{D7D22717-2CC5-4479-AF69-ACD73C597725}"/>
              </a:ext>
            </a:extLst>
          </p:cNvPr>
          <p:cNvSpPr/>
          <p:nvPr/>
        </p:nvSpPr>
        <p:spPr>
          <a:xfrm>
            <a:off x="4211960" y="2132856"/>
            <a:ext cx="48463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47878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C6F4AE-784B-4106-A2F2-2D4F6881570B}"/>
              </a:ext>
            </a:extLst>
          </p:cNvPr>
          <p:cNvSpPr>
            <a:spLocks noGrp="1"/>
          </p:cNvSpPr>
          <p:nvPr>
            <p:ph type="title"/>
          </p:nvPr>
        </p:nvSpPr>
        <p:spPr/>
        <p:txBody>
          <a:bodyPr>
            <a:normAutofit fontScale="90000"/>
          </a:bodyPr>
          <a:lstStyle/>
          <a:p>
            <a:r>
              <a:rPr lang="it-IT" b="1" dirty="0">
                <a:highlight>
                  <a:srgbClr val="00FF00"/>
                </a:highlight>
              </a:rPr>
              <a:t>Promulgazione, pubblicazione,   entrata in vigore</a:t>
            </a:r>
          </a:p>
        </p:txBody>
      </p:sp>
      <p:sp>
        <p:nvSpPr>
          <p:cNvPr id="3" name="Segnaposto contenuto 2">
            <a:extLst>
              <a:ext uri="{FF2B5EF4-FFF2-40B4-BE49-F238E27FC236}">
                <a16:creationId xmlns:a16="http://schemas.microsoft.com/office/drawing/2014/main" id="{24E7B60A-0EA2-49CC-928B-7102E8D39AA0}"/>
              </a:ext>
            </a:extLst>
          </p:cNvPr>
          <p:cNvSpPr>
            <a:spLocks noGrp="1"/>
          </p:cNvSpPr>
          <p:nvPr>
            <p:ph idx="1"/>
          </p:nvPr>
        </p:nvSpPr>
        <p:spPr/>
        <p:txBody>
          <a:bodyPr/>
          <a:lstStyle/>
          <a:p>
            <a:pPr marL="0" indent="0" algn="just">
              <a:buNone/>
            </a:pPr>
            <a:r>
              <a:rPr lang="it-IT" b="1" dirty="0"/>
              <a:t>La Costituzione fu </a:t>
            </a:r>
            <a:r>
              <a:rPr lang="it-IT" b="1" dirty="0">
                <a:highlight>
                  <a:srgbClr val="FFFF00"/>
                </a:highlight>
              </a:rPr>
              <a:t>promulgata</a:t>
            </a:r>
            <a:r>
              <a:rPr lang="it-IT" b="1" dirty="0"/>
              <a:t> dal Capo provvisorio dello Stato Enrico De Nicola il 27 dicembre 1947, </a:t>
            </a:r>
            <a:r>
              <a:rPr lang="it-IT" b="1" dirty="0">
                <a:highlight>
                  <a:srgbClr val="FFFF00"/>
                </a:highlight>
              </a:rPr>
              <a:t>pubblicata</a:t>
            </a:r>
            <a:r>
              <a:rPr lang="it-IT" b="1" dirty="0"/>
              <a:t> nella Gazzetta Ufficiale il 27 dicembre 1947, n. 298, ediz. </a:t>
            </a:r>
            <a:r>
              <a:rPr lang="it-IT" b="1" dirty="0" err="1"/>
              <a:t>straord</a:t>
            </a:r>
            <a:r>
              <a:rPr lang="it-IT" b="1" dirty="0"/>
              <a:t>., ed </a:t>
            </a:r>
            <a:r>
              <a:rPr lang="it-IT" b="1" dirty="0">
                <a:highlight>
                  <a:srgbClr val="FFFF00"/>
                </a:highlight>
              </a:rPr>
              <a:t>entrò in vigore </a:t>
            </a:r>
            <a:r>
              <a:rPr lang="it-IT" b="1" dirty="0"/>
              <a:t>il 1° gennaio 1948, come stabilito dalla XVIII disp. trans. fin., comma primo. </a:t>
            </a:r>
          </a:p>
        </p:txBody>
      </p:sp>
    </p:spTree>
    <p:extLst>
      <p:ext uri="{BB962C8B-B14F-4D97-AF65-F5344CB8AC3E}">
        <p14:creationId xmlns:p14="http://schemas.microsoft.com/office/powerpoint/2010/main" val="2490457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EE51DC-657B-4CAB-97DA-09D57115D4EE}"/>
              </a:ext>
            </a:extLst>
          </p:cNvPr>
          <p:cNvSpPr>
            <a:spLocks noGrp="1"/>
          </p:cNvSpPr>
          <p:nvPr>
            <p:ph type="title"/>
          </p:nvPr>
        </p:nvSpPr>
        <p:spPr/>
        <p:txBody>
          <a:bodyPr/>
          <a:lstStyle/>
          <a:p>
            <a:r>
              <a:rPr lang="it-IT" b="1" dirty="0">
                <a:highlight>
                  <a:srgbClr val="FFFF00"/>
                </a:highlight>
              </a:rPr>
              <a:t>Cos’è l’Italia?</a:t>
            </a:r>
          </a:p>
        </p:txBody>
      </p:sp>
      <p:sp>
        <p:nvSpPr>
          <p:cNvPr id="3" name="Segnaposto contenuto 2">
            <a:extLst>
              <a:ext uri="{FF2B5EF4-FFF2-40B4-BE49-F238E27FC236}">
                <a16:creationId xmlns:a16="http://schemas.microsoft.com/office/drawing/2014/main" id="{CB7C637C-BEA2-4DAA-B7A9-8F21D9C637D9}"/>
              </a:ext>
            </a:extLst>
          </p:cNvPr>
          <p:cNvSpPr>
            <a:spLocks noGrp="1"/>
          </p:cNvSpPr>
          <p:nvPr>
            <p:ph idx="1"/>
          </p:nvPr>
        </p:nvSpPr>
        <p:spPr/>
        <p:txBody>
          <a:bodyPr/>
          <a:lstStyle/>
          <a:p>
            <a:pPr marL="0" indent="0" algn="ctr">
              <a:buNone/>
            </a:pPr>
            <a:endParaRPr lang="it-IT" dirty="0">
              <a:solidFill>
                <a:srgbClr val="C00000"/>
              </a:solidFill>
            </a:endParaRPr>
          </a:p>
          <a:p>
            <a:pPr marL="0" indent="0" algn="ctr">
              <a:buNone/>
            </a:pPr>
            <a:r>
              <a:rPr lang="it-IT" sz="3600" b="1" dirty="0">
                <a:solidFill>
                  <a:srgbClr val="C00000"/>
                </a:solidFill>
              </a:rPr>
              <a:t>Attualmente l’Italia è uno Stato democratico e regionale e, dal punto di vista del governo, una Repubblica parlamentare.</a:t>
            </a:r>
          </a:p>
        </p:txBody>
      </p:sp>
    </p:spTree>
    <p:extLst>
      <p:ext uri="{BB962C8B-B14F-4D97-AF65-F5344CB8AC3E}">
        <p14:creationId xmlns:p14="http://schemas.microsoft.com/office/powerpoint/2010/main" val="1889895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285AD2-1CF2-4C55-A0B8-C404821C6C4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7BC8A2F-4370-4DBA-9EF1-D8620D5F3863}"/>
              </a:ext>
            </a:extLst>
          </p:cNvPr>
          <p:cNvSpPr>
            <a:spLocks noGrp="1"/>
          </p:cNvSpPr>
          <p:nvPr>
            <p:ph idx="1"/>
          </p:nvPr>
        </p:nvSpPr>
        <p:spPr/>
        <p:txBody>
          <a:bodyPr>
            <a:normAutofit/>
          </a:bodyPr>
          <a:lstStyle/>
          <a:p>
            <a:pPr marL="0" indent="0" algn="ctr">
              <a:buNone/>
            </a:pPr>
            <a:endParaRPr lang="it-IT" sz="5400" b="1" dirty="0">
              <a:highlight>
                <a:srgbClr val="FFFF00"/>
              </a:highlight>
            </a:endParaRPr>
          </a:p>
          <a:p>
            <a:pPr marL="0" indent="0" algn="ctr">
              <a:buNone/>
            </a:pPr>
            <a:r>
              <a:rPr lang="it-IT" sz="5400" b="1" dirty="0">
                <a:highlight>
                  <a:srgbClr val="FFFF00"/>
                </a:highlight>
              </a:rPr>
              <a:t>LE FONTI DEL DIRITTO ITALIANO</a:t>
            </a:r>
          </a:p>
        </p:txBody>
      </p:sp>
    </p:spTree>
    <p:extLst>
      <p:ext uri="{BB962C8B-B14F-4D97-AF65-F5344CB8AC3E}">
        <p14:creationId xmlns:p14="http://schemas.microsoft.com/office/powerpoint/2010/main" val="2146063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3B839D-63EE-43E9-85A2-D60147EEB437}"/>
              </a:ext>
            </a:extLst>
          </p:cNvPr>
          <p:cNvSpPr>
            <a:spLocks noGrp="1"/>
          </p:cNvSpPr>
          <p:nvPr>
            <p:ph type="title"/>
          </p:nvPr>
        </p:nvSpPr>
        <p:spPr/>
        <p:txBody>
          <a:bodyPr/>
          <a:lstStyle/>
          <a:p>
            <a:r>
              <a:rPr lang="it-IT" dirty="0">
                <a:solidFill>
                  <a:schemeClr val="accent6">
                    <a:lumMod val="50000"/>
                  </a:schemeClr>
                </a:solidFill>
                <a:highlight>
                  <a:srgbClr val="FFFF00"/>
                </a:highlight>
              </a:rPr>
              <a:t>Gerarchia delle fonti</a:t>
            </a:r>
          </a:p>
        </p:txBody>
      </p:sp>
      <p:sp>
        <p:nvSpPr>
          <p:cNvPr id="3" name="Segnaposto contenuto 2">
            <a:extLst>
              <a:ext uri="{FF2B5EF4-FFF2-40B4-BE49-F238E27FC236}">
                <a16:creationId xmlns:a16="http://schemas.microsoft.com/office/drawing/2014/main" id="{EEF1F875-AA8F-430D-B5E3-A7471DC91CC1}"/>
              </a:ext>
            </a:extLst>
          </p:cNvPr>
          <p:cNvSpPr>
            <a:spLocks noGrp="1"/>
          </p:cNvSpPr>
          <p:nvPr>
            <p:ph idx="1"/>
          </p:nvPr>
        </p:nvSpPr>
        <p:spPr>
          <a:xfrm>
            <a:off x="457200" y="1340768"/>
            <a:ext cx="8229600" cy="5040560"/>
          </a:xfrm>
        </p:spPr>
        <p:txBody>
          <a:bodyPr>
            <a:normAutofit lnSpcReduction="10000"/>
          </a:bodyPr>
          <a:lstStyle/>
          <a:p>
            <a:r>
              <a:rPr lang="it-IT" sz="2800" dirty="0">
                <a:highlight>
                  <a:srgbClr val="00FF00"/>
                </a:highlight>
              </a:rPr>
              <a:t>Costituzione</a:t>
            </a:r>
          </a:p>
          <a:p>
            <a:r>
              <a:rPr lang="it-IT" sz="2800" dirty="0">
                <a:highlight>
                  <a:srgbClr val="00FF00"/>
                </a:highlight>
              </a:rPr>
              <a:t>Leggi costituzionali e di revisione costituzionale</a:t>
            </a:r>
          </a:p>
          <a:p>
            <a:r>
              <a:rPr lang="it-IT" sz="2800" dirty="0">
                <a:highlight>
                  <a:srgbClr val="00FF00"/>
                </a:highlight>
              </a:rPr>
              <a:t>Diritto comunitario</a:t>
            </a:r>
          </a:p>
          <a:p>
            <a:r>
              <a:rPr lang="it-IT" sz="2800" dirty="0">
                <a:highlight>
                  <a:srgbClr val="00FF00"/>
                </a:highlight>
              </a:rPr>
              <a:t>Leggi ordinarie (o del Parlamento)</a:t>
            </a:r>
          </a:p>
          <a:p>
            <a:r>
              <a:rPr lang="it-IT" sz="2800" dirty="0">
                <a:highlight>
                  <a:srgbClr val="00FF00"/>
                </a:highlight>
              </a:rPr>
              <a:t>Atti aventi forza di legge (decreti-leggi e decreti legislativi)</a:t>
            </a:r>
          </a:p>
          <a:p>
            <a:r>
              <a:rPr lang="it-IT" sz="2800" dirty="0">
                <a:highlight>
                  <a:srgbClr val="00FF00"/>
                </a:highlight>
              </a:rPr>
              <a:t>Referendum abrogativo</a:t>
            </a:r>
          </a:p>
          <a:p>
            <a:r>
              <a:rPr lang="it-IT" sz="2800" dirty="0">
                <a:highlight>
                  <a:srgbClr val="00FF00"/>
                </a:highlight>
              </a:rPr>
              <a:t>Fonti regionali</a:t>
            </a:r>
          </a:p>
          <a:p>
            <a:r>
              <a:rPr lang="it-IT" sz="2800" dirty="0">
                <a:highlight>
                  <a:srgbClr val="00FF00"/>
                </a:highlight>
              </a:rPr>
              <a:t>Regolamenti statali</a:t>
            </a:r>
          </a:p>
          <a:p>
            <a:r>
              <a:rPr lang="it-IT" sz="2800" dirty="0">
                <a:highlight>
                  <a:srgbClr val="00FF00"/>
                </a:highlight>
              </a:rPr>
              <a:t>Consuetudine</a:t>
            </a:r>
          </a:p>
        </p:txBody>
      </p:sp>
    </p:spTree>
    <p:extLst>
      <p:ext uri="{BB962C8B-B14F-4D97-AF65-F5344CB8AC3E}">
        <p14:creationId xmlns:p14="http://schemas.microsoft.com/office/powerpoint/2010/main" val="2387273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F1D186-8656-43F0-9BAB-C1DCD9986533}"/>
              </a:ext>
            </a:extLst>
          </p:cNvPr>
          <p:cNvSpPr>
            <a:spLocks noGrp="1"/>
          </p:cNvSpPr>
          <p:nvPr>
            <p:ph type="title"/>
          </p:nvPr>
        </p:nvSpPr>
        <p:spPr/>
        <p:txBody>
          <a:bodyPr/>
          <a:lstStyle/>
          <a:p>
            <a:r>
              <a:rPr lang="it-IT" b="1" dirty="0">
                <a:highlight>
                  <a:srgbClr val="FFFF00"/>
                </a:highlight>
              </a:rPr>
              <a:t>Com’è la nostra Costituzione?</a:t>
            </a:r>
          </a:p>
        </p:txBody>
      </p:sp>
      <p:sp>
        <p:nvSpPr>
          <p:cNvPr id="3" name="Segnaposto contenuto 2">
            <a:extLst>
              <a:ext uri="{FF2B5EF4-FFF2-40B4-BE49-F238E27FC236}">
                <a16:creationId xmlns:a16="http://schemas.microsoft.com/office/drawing/2014/main" id="{B54B279B-E3AD-468E-B301-0266313FADAC}"/>
              </a:ext>
            </a:extLst>
          </p:cNvPr>
          <p:cNvSpPr>
            <a:spLocks noGrp="1"/>
          </p:cNvSpPr>
          <p:nvPr>
            <p:ph idx="1"/>
          </p:nvPr>
        </p:nvSpPr>
        <p:spPr>
          <a:xfrm>
            <a:off x="457200" y="1916832"/>
            <a:ext cx="8229600" cy="4209331"/>
          </a:xfrm>
        </p:spPr>
        <p:txBody>
          <a:bodyPr>
            <a:normAutofit fontScale="92500" lnSpcReduction="20000"/>
          </a:bodyPr>
          <a:lstStyle/>
          <a:p>
            <a:pPr algn="ctr"/>
            <a:r>
              <a:rPr lang="it-IT" sz="4000" b="1" dirty="0">
                <a:solidFill>
                  <a:schemeClr val="accent6">
                    <a:lumMod val="50000"/>
                  </a:schemeClr>
                </a:solidFill>
              </a:rPr>
              <a:t>Scritta</a:t>
            </a:r>
          </a:p>
          <a:p>
            <a:endParaRPr lang="it-IT" sz="4000" b="1" dirty="0">
              <a:solidFill>
                <a:schemeClr val="accent6">
                  <a:lumMod val="50000"/>
                </a:schemeClr>
              </a:solidFill>
            </a:endParaRPr>
          </a:p>
          <a:p>
            <a:pPr algn="ctr"/>
            <a:r>
              <a:rPr lang="it-IT" sz="4000" b="1" dirty="0">
                <a:solidFill>
                  <a:schemeClr val="accent6">
                    <a:lumMod val="50000"/>
                  </a:schemeClr>
                </a:solidFill>
              </a:rPr>
              <a:t>Votata</a:t>
            </a:r>
          </a:p>
          <a:p>
            <a:endParaRPr lang="it-IT" sz="4000" b="1" dirty="0">
              <a:solidFill>
                <a:schemeClr val="accent6">
                  <a:lumMod val="50000"/>
                </a:schemeClr>
              </a:solidFill>
            </a:endParaRPr>
          </a:p>
          <a:p>
            <a:pPr algn="ctr"/>
            <a:r>
              <a:rPr lang="it-IT" sz="4000" b="1" dirty="0">
                <a:solidFill>
                  <a:schemeClr val="accent6">
                    <a:lumMod val="50000"/>
                  </a:schemeClr>
                </a:solidFill>
              </a:rPr>
              <a:t>Rigida</a:t>
            </a:r>
          </a:p>
          <a:p>
            <a:pPr marL="0" indent="0">
              <a:buNone/>
            </a:pPr>
            <a:endParaRPr lang="it-IT" sz="4000" b="1" dirty="0"/>
          </a:p>
          <a:p>
            <a:pPr algn="ctr"/>
            <a:r>
              <a:rPr lang="it-IT" sz="4000" b="1" dirty="0">
                <a:solidFill>
                  <a:schemeClr val="accent6">
                    <a:lumMod val="50000"/>
                  </a:schemeClr>
                </a:solidFill>
              </a:rPr>
              <a:t>Lunga</a:t>
            </a:r>
          </a:p>
          <a:p>
            <a:endParaRPr lang="it-IT" dirty="0"/>
          </a:p>
        </p:txBody>
      </p:sp>
    </p:spTree>
    <p:extLst>
      <p:ext uri="{BB962C8B-B14F-4D97-AF65-F5344CB8AC3E}">
        <p14:creationId xmlns:p14="http://schemas.microsoft.com/office/powerpoint/2010/main" val="3838337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1628DB-6755-4E54-8A6B-B0DC704688A8}"/>
              </a:ext>
            </a:extLst>
          </p:cNvPr>
          <p:cNvSpPr>
            <a:spLocks noGrp="1"/>
          </p:cNvSpPr>
          <p:nvPr>
            <p:ph type="title"/>
          </p:nvPr>
        </p:nvSpPr>
        <p:spPr/>
        <p:txBody>
          <a:bodyPr>
            <a:normAutofit/>
          </a:bodyPr>
          <a:lstStyle/>
          <a:p>
            <a:r>
              <a:rPr lang="it-IT" b="1" dirty="0">
                <a:highlight>
                  <a:srgbClr val="FFFF00"/>
                </a:highlight>
              </a:rPr>
              <a:t>Com’è fatta?</a:t>
            </a:r>
          </a:p>
        </p:txBody>
      </p:sp>
      <p:sp>
        <p:nvSpPr>
          <p:cNvPr id="3" name="Segnaposto contenuto 2">
            <a:extLst>
              <a:ext uri="{FF2B5EF4-FFF2-40B4-BE49-F238E27FC236}">
                <a16:creationId xmlns:a16="http://schemas.microsoft.com/office/drawing/2014/main" id="{4FFD71F5-BBCC-45C2-89B0-5AC75B6B4D7C}"/>
              </a:ext>
            </a:extLst>
          </p:cNvPr>
          <p:cNvSpPr>
            <a:spLocks noGrp="1"/>
          </p:cNvSpPr>
          <p:nvPr>
            <p:ph idx="1"/>
          </p:nvPr>
        </p:nvSpPr>
        <p:spPr/>
        <p:txBody>
          <a:bodyPr>
            <a:normAutofit fontScale="92500" lnSpcReduction="10000"/>
          </a:bodyPr>
          <a:lstStyle/>
          <a:p>
            <a:pPr algn="just"/>
            <a:r>
              <a:rPr lang="it-IT" dirty="0"/>
              <a:t>Composta di </a:t>
            </a:r>
            <a:r>
              <a:rPr lang="it-IT" dirty="0">
                <a:solidFill>
                  <a:schemeClr val="accent6">
                    <a:lumMod val="50000"/>
                  </a:schemeClr>
                </a:solidFill>
              </a:rPr>
              <a:t>139 articoli </a:t>
            </a:r>
            <a:r>
              <a:rPr lang="it-IT" dirty="0"/>
              <a:t>e </a:t>
            </a:r>
            <a:r>
              <a:rPr lang="it-IT" dirty="0">
                <a:solidFill>
                  <a:schemeClr val="accent6">
                    <a:lumMod val="50000"/>
                  </a:schemeClr>
                </a:solidFill>
              </a:rPr>
              <a:t>18 disposizioni transitorie e finali</a:t>
            </a:r>
          </a:p>
          <a:p>
            <a:pPr algn="just"/>
            <a:r>
              <a:rPr lang="it-IT" dirty="0">
                <a:solidFill>
                  <a:schemeClr val="accent1">
                    <a:lumMod val="75000"/>
                  </a:schemeClr>
                </a:solidFill>
              </a:rPr>
              <a:t>I primi </a:t>
            </a:r>
            <a:r>
              <a:rPr lang="it-IT" b="1" u="sng" dirty="0">
                <a:solidFill>
                  <a:schemeClr val="accent1">
                    <a:lumMod val="75000"/>
                  </a:schemeClr>
                </a:solidFill>
              </a:rPr>
              <a:t>12 articoli</a:t>
            </a:r>
            <a:r>
              <a:rPr lang="it-IT" b="1" dirty="0">
                <a:solidFill>
                  <a:schemeClr val="accent1">
                    <a:lumMod val="75000"/>
                  </a:schemeClr>
                </a:solidFill>
              </a:rPr>
              <a:t> </a:t>
            </a:r>
            <a:r>
              <a:rPr lang="it-IT" dirty="0">
                <a:solidFill>
                  <a:schemeClr val="accent1">
                    <a:lumMod val="75000"/>
                  </a:schemeClr>
                </a:solidFill>
              </a:rPr>
              <a:t>dedicati ai </a:t>
            </a:r>
            <a:r>
              <a:rPr lang="it-IT" b="1" dirty="0">
                <a:solidFill>
                  <a:schemeClr val="accent1">
                    <a:lumMod val="75000"/>
                  </a:schemeClr>
                </a:solidFill>
              </a:rPr>
              <a:t>«principi fondamentali»</a:t>
            </a:r>
          </a:p>
          <a:p>
            <a:r>
              <a:rPr lang="it-IT" b="1" dirty="0">
                <a:solidFill>
                  <a:schemeClr val="accent1">
                    <a:lumMod val="75000"/>
                  </a:schemeClr>
                </a:solidFill>
              </a:rPr>
              <a:t>La prima parte (artt. 13-54) </a:t>
            </a:r>
            <a:r>
              <a:rPr lang="it-IT" dirty="0">
                <a:solidFill>
                  <a:schemeClr val="accent1">
                    <a:lumMod val="75000"/>
                  </a:schemeClr>
                </a:solidFill>
              </a:rPr>
              <a:t>dedicata dei «</a:t>
            </a:r>
            <a:r>
              <a:rPr lang="it-IT" b="1" dirty="0">
                <a:solidFill>
                  <a:schemeClr val="accent1">
                    <a:lumMod val="75000"/>
                  </a:schemeClr>
                </a:solidFill>
              </a:rPr>
              <a:t>diritti e doveri dei cittadini</a:t>
            </a:r>
            <a:r>
              <a:rPr lang="it-IT" dirty="0">
                <a:solidFill>
                  <a:schemeClr val="accent1">
                    <a:lumMod val="75000"/>
                  </a:schemeClr>
                </a:solidFill>
              </a:rPr>
              <a:t>»</a:t>
            </a:r>
          </a:p>
          <a:p>
            <a:pPr algn="just"/>
            <a:r>
              <a:rPr lang="it-IT" b="1" dirty="0">
                <a:solidFill>
                  <a:schemeClr val="accent1">
                    <a:lumMod val="75000"/>
                  </a:schemeClr>
                </a:solidFill>
              </a:rPr>
              <a:t>La seconda parte</a:t>
            </a:r>
            <a:r>
              <a:rPr lang="it-IT" dirty="0">
                <a:solidFill>
                  <a:schemeClr val="accent1">
                    <a:lumMod val="75000"/>
                  </a:schemeClr>
                </a:solidFill>
              </a:rPr>
              <a:t> dedicata all’ «</a:t>
            </a:r>
            <a:r>
              <a:rPr lang="it-IT" b="1" dirty="0">
                <a:solidFill>
                  <a:schemeClr val="accent1">
                    <a:lumMod val="75000"/>
                  </a:schemeClr>
                </a:solidFill>
              </a:rPr>
              <a:t>ordinamento della Repubblica</a:t>
            </a:r>
            <a:r>
              <a:rPr lang="it-IT" dirty="0">
                <a:solidFill>
                  <a:schemeClr val="accent1">
                    <a:lumMod val="75000"/>
                  </a:schemeClr>
                </a:solidFill>
              </a:rPr>
              <a:t>» (</a:t>
            </a:r>
            <a:r>
              <a:rPr lang="it-IT" i="1" dirty="0">
                <a:solidFill>
                  <a:schemeClr val="accent1">
                    <a:lumMod val="75000"/>
                  </a:schemeClr>
                </a:solidFill>
              </a:rPr>
              <a:t>Parlamento, Governo, Magistratura, Presidente della Repubblica</a:t>
            </a:r>
            <a:r>
              <a:rPr lang="it-IT" dirty="0">
                <a:solidFill>
                  <a:schemeClr val="accent1">
                    <a:lumMod val="75000"/>
                  </a:schemeClr>
                </a:solidFill>
              </a:rPr>
              <a:t>, </a:t>
            </a:r>
            <a:r>
              <a:rPr lang="it-IT" i="1" dirty="0">
                <a:solidFill>
                  <a:schemeClr val="accent1">
                    <a:lumMod val="75000"/>
                  </a:schemeClr>
                </a:solidFill>
              </a:rPr>
              <a:t>Corte costituzionale</a:t>
            </a:r>
            <a:r>
              <a:rPr lang="it-IT" dirty="0">
                <a:solidFill>
                  <a:schemeClr val="accent1">
                    <a:lumMod val="75000"/>
                  </a:schemeClr>
                </a:solidFill>
              </a:rPr>
              <a:t>, </a:t>
            </a:r>
            <a:r>
              <a:rPr lang="it-IT" i="1" dirty="0">
                <a:solidFill>
                  <a:schemeClr val="accent1">
                    <a:lumMod val="75000"/>
                  </a:schemeClr>
                </a:solidFill>
              </a:rPr>
              <a:t>Autonomie locali</a:t>
            </a:r>
            <a:r>
              <a:rPr lang="it-IT" dirty="0">
                <a:solidFill>
                  <a:schemeClr val="accent1">
                    <a:lumMod val="75000"/>
                  </a:schemeClr>
                </a:solidFill>
              </a:rPr>
              <a:t>)</a:t>
            </a:r>
          </a:p>
          <a:p>
            <a:endParaRPr lang="it-IT" dirty="0">
              <a:solidFill>
                <a:schemeClr val="accent1">
                  <a:lumMod val="75000"/>
                </a:schemeClr>
              </a:solidFill>
            </a:endParaRPr>
          </a:p>
        </p:txBody>
      </p:sp>
    </p:spTree>
    <p:extLst>
      <p:ext uri="{BB962C8B-B14F-4D97-AF65-F5344CB8AC3E}">
        <p14:creationId xmlns:p14="http://schemas.microsoft.com/office/powerpoint/2010/main" val="2543231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B8F08C-B5CF-4170-8C81-2C134BFF5C37}"/>
              </a:ext>
            </a:extLst>
          </p:cNvPr>
          <p:cNvSpPr>
            <a:spLocks noGrp="1"/>
          </p:cNvSpPr>
          <p:nvPr>
            <p:ph type="title"/>
          </p:nvPr>
        </p:nvSpPr>
        <p:spPr/>
        <p:txBody>
          <a:bodyPr/>
          <a:lstStyle/>
          <a:p>
            <a:r>
              <a:rPr lang="it-IT" b="1" dirty="0">
                <a:solidFill>
                  <a:srgbClr val="7030A0"/>
                </a:solidFill>
                <a:highlight>
                  <a:srgbClr val="FFFF00"/>
                </a:highlight>
              </a:rPr>
              <a:t>Gerarchia delle fonti/1</a:t>
            </a:r>
          </a:p>
        </p:txBody>
      </p:sp>
      <p:sp>
        <p:nvSpPr>
          <p:cNvPr id="3" name="Segnaposto contenuto 2">
            <a:extLst>
              <a:ext uri="{FF2B5EF4-FFF2-40B4-BE49-F238E27FC236}">
                <a16:creationId xmlns:a16="http://schemas.microsoft.com/office/drawing/2014/main" id="{F07B93FF-56A6-461D-8C6E-C0173CD32942}"/>
              </a:ext>
            </a:extLst>
          </p:cNvPr>
          <p:cNvSpPr>
            <a:spLocks noGrp="1"/>
          </p:cNvSpPr>
          <p:nvPr>
            <p:ph idx="1"/>
          </p:nvPr>
        </p:nvSpPr>
        <p:spPr/>
        <p:txBody>
          <a:bodyPr>
            <a:normAutofit fontScale="92500" lnSpcReduction="10000"/>
          </a:bodyPr>
          <a:lstStyle/>
          <a:p>
            <a:pPr algn="just"/>
            <a:r>
              <a:rPr lang="it-IT" b="1" u="sng" dirty="0">
                <a:solidFill>
                  <a:srgbClr val="FF0000"/>
                </a:solidFill>
              </a:rPr>
              <a:t>Leggi costituzionali</a:t>
            </a:r>
            <a:r>
              <a:rPr lang="it-IT" dirty="0"/>
              <a:t>: approvate con il procedimento aggravato ex art. 138 Cost. e previste dalla stessa Cost. (es. creazione nuove Regioni o fusione di vecchie, art. 132 c. 1; disciplina dei giudizi dinanzi alla Corte cost., art. 137 c. 1; approvazione o modifica Statuti regioni speciali, art. 116)</a:t>
            </a:r>
          </a:p>
          <a:p>
            <a:r>
              <a:rPr lang="it-IT" b="1" u="sng" dirty="0">
                <a:solidFill>
                  <a:srgbClr val="FF0000"/>
                </a:solidFill>
              </a:rPr>
              <a:t>Leggi di revisione costituzionale</a:t>
            </a:r>
            <a:r>
              <a:rPr lang="it-IT" dirty="0"/>
              <a:t>: approvate con procedimento aggravato previsto per modificare la Cost.</a:t>
            </a:r>
          </a:p>
        </p:txBody>
      </p:sp>
    </p:spTree>
    <p:extLst>
      <p:ext uri="{BB962C8B-B14F-4D97-AF65-F5344CB8AC3E}">
        <p14:creationId xmlns:p14="http://schemas.microsoft.com/office/powerpoint/2010/main" val="3126025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838D7A-E0DA-4715-A1DD-512D7E1F58DC}"/>
              </a:ext>
            </a:extLst>
          </p:cNvPr>
          <p:cNvSpPr>
            <a:spLocks noGrp="1"/>
          </p:cNvSpPr>
          <p:nvPr>
            <p:ph type="title"/>
          </p:nvPr>
        </p:nvSpPr>
        <p:spPr/>
        <p:txBody>
          <a:bodyPr/>
          <a:lstStyle/>
          <a:p>
            <a:r>
              <a:rPr lang="it-IT" b="1" dirty="0">
                <a:solidFill>
                  <a:srgbClr val="7030A0"/>
                </a:solidFill>
                <a:highlight>
                  <a:srgbClr val="FFFF00"/>
                </a:highlight>
              </a:rPr>
              <a:t>Gerarchia delle fonti/1-bi</a:t>
            </a:r>
            <a:r>
              <a:rPr lang="it-IT" b="1" dirty="0">
                <a:highlight>
                  <a:srgbClr val="FFFF00"/>
                </a:highlight>
              </a:rPr>
              <a:t>s</a:t>
            </a:r>
          </a:p>
        </p:txBody>
      </p:sp>
      <p:sp>
        <p:nvSpPr>
          <p:cNvPr id="3" name="Segnaposto contenuto 2">
            <a:extLst>
              <a:ext uri="{FF2B5EF4-FFF2-40B4-BE49-F238E27FC236}">
                <a16:creationId xmlns:a16="http://schemas.microsoft.com/office/drawing/2014/main" id="{645BB71B-1F51-40E6-BDEA-131EA8C26F04}"/>
              </a:ext>
            </a:extLst>
          </p:cNvPr>
          <p:cNvSpPr>
            <a:spLocks noGrp="1"/>
          </p:cNvSpPr>
          <p:nvPr>
            <p:ph idx="1"/>
          </p:nvPr>
        </p:nvSpPr>
        <p:spPr>
          <a:xfrm>
            <a:off x="457200" y="1268760"/>
            <a:ext cx="8229600" cy="5314602"/>
          </a:xfrm>
        </p:spPr>
        <p:txBody>
          <a:bodyPr>
            <a:normAutofit fontScale="92500" lnSpcReduction="20000"/>
          </a:bodyPr>
          <a:lstStyle/>
          <a:p>
            <a:pPr marL="0" indent="0" algn="ctr">
              <a:buNone/>
            </a:pPr>
            <a:r>
              <a:rPr lang="it-IT" sz="2400" u="sng" dirty="0">
                <a:solidFill>
                  <a:srgbClr val="7030A0"/>
                </a:solidFill>
                <a:highlight>
                  <a:srgbClr val="00FF00"/>
                </a:highlight>
              </a:rPr>
              <a:t>Procedimento di modifica costituzionale o approvazione leggi costituzionali ex art. 138:</a:t>
            </a:r>
          </a:p>
          <a:p>
            <a:r>
              <a:rPr lang="it-IT" sz="2400" b="1" dirty="0"/>
              <a:t>Approvate 2 volte da ogni Camera</a:t>
            </a:r>
          </a:p>
          <a:p>
            <a:r>
              <a:rPr lang="it-IT" sz="2400" b="1" dirty="0"/>
              <a:t>Tra le due deliberazioni, intervallo non inferiore a 3 mesi </a:t>
            </a:r>
          </a:p>
          <a:p>
            <a:r>
              <a:rPr lang="it-IT" sz="2400" b="1" dirty="0"/>
              <a:t>La seconda deliberazione a maggioranza assoluta</a:t>
            </a:r>
          </a:p>
          <a:p>
            <a:r>
              <a:rPr lang="it-IT" sz="2400" b="1" dirty="0"/>
              <a:t>Pubblicazione a scopo cognitivo sulla G.U.</a:t>
            </a:r>
          </a:p>
          <a:p>
            <a:r>
              <a:rPr lang="it-IT" sz="2400" b="1" dirty="0"/>
              <a:t>Entro 3 mesi, 1/5 di ogni camera, 5 Consigli regionali o 500mila elettori possono chiedere il referendum</a:t>
            </a:r>
          </a:p>
          <a:p>
            <a:r>
              <a:rPr lang="it-IT" sz="2400" b="1" dirty="0"/>
              <a:t>Referendum eventuale: vince chi ottiene la maggioranza dei voti validi (no quorum)</a:t>
            </a:r>
          </a:p>
          <a:p>
            <a:r>
              <a:rPr lang="it-IT" sz="2400" b="1" dirty="0"/>
              <a:t>Promulgazione e nuova pubblicazione se vince la proposta di modifica altrimenti nulla di fatto</a:t>
            </a:r>
          </a:p>
          <a:p>
            <a:r>
              <a:rPr lang="it-IT" sz="2400" b="1" dirty="0"/>
              <a:t>Immediate promulgazione e pubblicazione se, trascorsi i 3 mesi, non c’è referendum</a:t>
            </a:r>
          </a:p>
          <a:p>
            <a:r>
              <a:rPr lang="it-IT" sz="2400" b="1" dirty="0"/>
              <a:t>Alternativa: no referendum se legge approvata con la maggioranza dei 2/3 in seconda deliberazione.</a:t>
            </a:r>
          </a:p>
          <a:p>
            <a:endParaRPr lang="it-IT" sz="2400" dirty="0"/>
          </a:p>
        </p:txBody>
      </p:sp>
    </p:spTree>
    <p:extLst>
      <p:ext uri="{BB962C8B-B14F-4D97-AF65-F5344CB8AC3E}">
        <p14:creationId xmlns:p14="http://schemas.microsoft.com/office/powerpoint/2010/main" val="3657356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CB5D22-50BE-4F73-B4BF-5021CE030A36}"/>
              </a:ext>
            </a:extLst>
          </p:cNvPr>
          <p:cNvSpPr>
            <a:spLocks noGrp="1"/>
          </p:cNvSpPr>
          <p:nvPr>
            <p:ph type="title"/>
          </p:nvPr>
        </p:nvSpPr>
        <p:spPr/>
        <p:txBody>
          <a:bodyPr/>
          <a:lstStyle/>
          <a:p>
            <a:r>
              <a:rPr lang="it-IT" b="1" dirty="0">
                <a:solidFill>
                  <a:srgbClr val="7030A0"/>
                </a:solidFill>
                <a:highlight>
                  <a:srgbClr val="FFFF00"/>
                </a:highlight>
              </a:rPr>
              <a:t>Gerarchia delle fonti/1-bis</a:t>
            </a:r>
          </a:p>
        </p:txBody>
      </p:sp>
      <p:sp>
        <p:nvSpPr>
          <p:cNvPr id="3" name="Segnaposto contenuto 2">
            <a:extLst>
              <a:ext uri="{FF2B5EF4-FFF2-40B4-BE49-F238E27FC236}">
                <a16:creationId xmlns:a16="http://schemas.microsoft.com/office/drawing/2014/main" id="{86F2B6D8-7593-473C-A8DC-B93D49C066DF}"/>
              </a:ext>
            </a:extLst>
          </p:cNvPr>
          <p:cNvSpPr>
            <a:spLocks noGrp="1"/>
          </p:cNvSpPr>
          <p:nvPr>
            <p:ph idx="1"/>
          </p:nvPr>
        </p:nvSpPr>
        <p:spPr/>
        <p:txBody>
          <a:bodyPr/>
          <a:lstStyle/>
          <a:p>
            <a:pPr marL="0" indent="0">
              <a:buNone/>
            </a:pPr>
            <a:r>
              <a:rPr lang="it-IT" b="1" dirty="0">
                <a:solidFill>
                  <a:srgbClr val="7030A0"/>
                </a:solidFill>
              </a:rPr>
              <a:t>Divieti:</a:t>
            </a:r>
          </a:p>
          <a:p>
            <a:endParaRPr lang="it-IT" b="1" dirty="0"/>
          </a:p>
          <a:p>
            <a:r>
              <a:rPr lang="it-IT" b="1" dirty="0"/>
              <a:t>No modifica forma repubblicana (art. 139)</a:t>
            </a:r>
          </a:p>
          <a:p>
            <a:r>
              <a:rPr lang="it-IT" b="1" dirty="0"/>
              <a:t>Diritti soggettivi (artt. 2, 3, 13, 14, 15, 24) inviolabili</a:t>
            </a:r>
          </a:p>
        </p:txBody>
      </p:sp>
    </p:spTree>
    <p:extLst>
      <p:ext uri="{BB962C8B-B14F-4D97-AF65-F5344CB8AC3E}">
        <p14:creationId xmlns:p14="http://schemas.microsoft.com/office/powerpoint/2010/main" val="4212816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93FAC9-EAEA-4D16-ADA6-8CF682885211}"/>
              </a:ext>
            </a:extLst>
          </p:cNvPr>
          <p:cNvSpPr>
            <a:spLocks noGrp="1"/>
          </p:cNvSpPr>
          <p:nvPr>
            <p:ph type="title"/>
          </p:nvPr>
        </p:nvSpPr>
        <p:spPr/>
        <p:txBody>
          <a:bodyPr/>
          <a:lstStyle/>
          <a:p>
            <a:r>
              <a:rPr lang="it-IT" b="1" dirty="0">
                <a:solidFill>
                  <a:srgbClr val="7030A0"/>
                </a:solidFill>
                <a:highlight>
                  <a:srgbClr val="FFFF00"/>
                </a:highlight>
              </a:rPr>
              <a:t>Gerarchia delle fonti/2</a:t>
            </a:r>
          </a:p>
        </p:txBody>
      </p:sp>
      <p:sp>
        <p:nvSpPr>
          <p:cNvPr id="3" name="Segnaposto contenuto 2">
            <a:extLst>
              <a:ext uri="{FF2B5EF4-FFF2-40B4-BE49-F238E27FC236}">
                <a16:creationId xmlns:a16="http://schemas.microsoft.com/office/drawing/2014/main" id="{D9AC03F0-4924-4890-8E43-E2D827E21AD4}"/>
              </a:ext>
            </a:extLst>
          </p:cNvPr>
          <p:cNvSpPr>
            <a:spLocks noGrp="1"/>
          </p:cNvSpPr>
          <p:nvPr>
            <p:ph idx="1"/>
          </p:nvPr>
        </p:nvSpPr>
        <p:spPr/>
        <p:txBody>
          <a:bodyPr>
            <a:normAutofit/>
          </a:bodyPr>
          <a:lstStyle/>
          <a:p>
            <a:r>
              <a:rPr lang="it-IT" sz="3600" dirty="0">
                <a:solidFill>
                  <a:srgbClr val="FF0000"/>
                </a:solidFill>
              </a:rPr>
              <a:t>Diritto comunitario </a:t>
            </a:r>
            <a:r>
              <a:rPr lang="it-IT" sz="3600" dirty="0"/>
              <a:t>(ex art. 11 Cost.): </a:t>
            </a:r>
          </a:p>
          <a:p>
            <a:pPr lvl="1" algn="just"/>
            <a:r>
              <a:rPr lang="it-IT" sz="3600" dirty="0">
                <a:solidFill>
                  <a:srgbClr val="00B050"/>
                </a:solidFill>
              </a:rPr>
              <a:t>Regolamenti</a:t>
            </a:r>
            <a:r>
              <a:rPr lang="it-IT" sz="3600" dirty="0"/>
              <a:t> (efficacia diretta – materie: libera circolazione delle persone e delle merci, agricoltura, trasporti, commercio, politica monetaria)</a:t>
            </a:r>
          </a:p>
          <a:p>
            <a:pPr lvl="1"/>
            <a:r>
              <a:rPr lang="it-IT" sz="3600" dirty="0">
                <a:solidFill>
                  <a:srgbClr val="00B050"/>
                </a:solidFill>
              </a:rPr>
              <a:t>Direttive</a:t>
            </a:r>
            <a:r>
              <a:rPr lang="it-IT" sz="3600" dirty="0"/>
              <a:t> (recezione degli Stati)</a:t>
            </a:r>
          </a:p>
        </p:txBody>
      </p:sp>
    </p:spTree>
    <p:extLst>
      <p:ext uri="{BB962C8B-B14F-4D97-AF65-F5344CB8AC3E}">
        <p14:creationId xmlns:p14="http://schemas.microsoft.com/office/powerpoint/2010/main" val="240525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408F89-56BF-427F-A887-FBB61EABF0C3}"/>
              </a:ext>
            </a:extLst>
          </p:cNvPr>
          <p:cNvSpPr>
            <a:spLocks noGrp="1"/>
          </p:cNvSpPr>
          <p:nvPr>
            <p:ph type="title"/>
          </p:nvPr>
        </p:nvSpPr>
        <p:spPr/>
        <p:txBody>
          <a:bodyPr/>
          <a:lstStyle/>
          <a:p>
            <a:r>
              <a:rPr lang="it-IT" b="1" dirty="0">
                <a:highlight>
                  <a:srgbClr val="00FFFF"/>
                </a:highlight>
              </a:rPr>
              <a:t>Diritti e doveri</a:t>
            </a:r>
          </a:p>
        </p:txBody>
      </p:sp>
      <p:sp>
        <p:nvSpPr>
          <p:cNvPr id="3" name="Segnaposto contenuto 2">
            <a:extLst>
              <a:ext uri="{FF2B5EF4-FFF2-40B4-BE49-F238E27FC236}">
                <a16:creationId xmlns:a16="http://schemas.microsoft.com/office/drawing/2014/main" id="{D6D2CBF1-711F-475D-9B01-C69D4661335F}"/>
              </a:ext>
            </a:extLst>
          </p:cNvPr>
          <p:cNvSpPr>
            <a:spLocks noGrp="1"/>
          </p:cNvSpPr>
          <p:nvPr>
            <p:ph idx="1"/>
          </p:nvPr>
        </p:nvSpPr>
        <p:spPr/>
        <p:txBody>
          <a:bodyPr/>
          <a:lstStyle/>
          <a:p>
            <a:pPr algn="just"/>
            <a:r>
              <a:rPr lang="it-IT" b="1" dirty="0">
                <a:highlight>
                  <a:srgbClr val="FFFF00"/>
                </a:highlight>
              </a:rPr>
              <a:t>Diritti</a:t>
            </a:r>
            <a:r>
              <a:rPr lang="it-IT" dirty="0"/>
              <a:t>: insieme di </a:t>
            </a:r>
            <a:r>
              <a:rPr lang="it-IT" b="1" dirty="0"/>
              <a:t>esigenze  </a:t>
            </a:r>
            <a:r>
              <a:rPr lang="it-IT" dirty="0"/>
              <a:t>in capo ad ogni membro della società per conseguire la </a:t>
            </a:r>
            <a:r>
              <a:rPr lang="it-IT" b="1" dirty="0"/>
              <a:t>piena espressione della propria personalità e della propria sicurezza</a:t>
            </a:r>
            <a:r>
              <a:rPr lang="it-IT" dirty="0"/>
              <a:t>.</a:t>
            </a:r>
          </a:p>
          <a:p>
            <a:pPr marL="0" indent="0">
              <a:buNone/>
            </a:pPr>
            <a:endParaRPr lang="it-IT" dirty="0"/>
          </a:p>
          <a:p>
            <a:r>
              <a:rPr lang="it-IT" b="1" dirty="0">
                <a:highlight>
                  <a:srgbClr val="FFFF00"/>
                </a:highlight>
              </a:rPr>
              <a:t>Doveri: </a:t>
            </a:r>
            <a:r>
              <a:rPr lang="it-IT" dirty="0"/>
              <a:t>insieme delle </a:t>
            </a:r>
            <a:r>
              <a:rPr lang="it-IT" b="1" dirty="0"/>
              <a:t>prestazioni</a:t>
            </a:r>
            <a:r>
              <a:rPr lang="it-IT" dirty="0"/>
              <a:t> richieste ad ogni membro della società per poter godere del riconoscimento dei diritti.</a:t>
            </a:r>
          </a:p>
        </p:txBody>
      </p:sp>
    </p:spTree>
    <p:extLst>
      <p:ext uri="{BB962C8B-B14F-4D97-AF65-F5344CB8AC3E}">
        <p14:creationId xmlns:p14="http://schemas.microsoft.com/office/powerpoint/2010/main" val="1683274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6CC1B1-3D61-4206-8722-C81999268799}"/>
              </a:ext>
            </a:extLst>
          </p:cNvPr>
          <p:cNvSpPr>
            <a:spLocks noGrp="1"/>
          </p:cNvSpPr>
          <p:nvPr>
            <p:ph type="title"/>
          </p:nvPr>
        </p:nvSpPr>
        <p:spPr/>
        <p:txBody>
          <a:bodyPr/>
          <a:lstStyle/>
          <a:p>
            <a:r>
              <a:rPr lang="it-IT" b="1" dirty="0">
                <a:solidFill>
                  <a:srgbClr val="7030A0"/>
                </a:solidFill>
                <a:highlight>
                  <a:srgbClr val="FFFF00"/>
                </a:highlight>
              </a:rPr>
              <a:t>Gerarchia delle fonti/3</a:t>
            </a:r>
          </a:p>
        </p:txBody>
      </p:sp>
      <p:sp>
        <p:nvSpPr>
          <p:cNvPr id="3" name="Segnaposto contenuto 2">
            <a:extLst>
              <a:ext uri="{FF2B5EF4-FFF2-40B4-BE49-F238E27FC236}">
                <a16:creationId xmlns:a16="http://schemas.microsoft.com/office/drawing/2014/main" id="{ADE57BBF-2BAE-4C36-B73A-5A8BA74099BA}"/>
              </a:ext>
            </a:extLst>
          </p:cNvPr>
          <p:cNvSpPr>
            <a:spLocks noGrp="1"/>
          </p:cNvSpPr>
          <p:nvPr>
            <p:ph idx="1"/>
          </p:nvPr>
        </p:nvSpPr>
        <p:spPr/>
        <p:txBody>
          <a:bodyPr/>
          <a:lstStyle/>
          <a:p>
            <a:r>
              <a:rPr lang="it-IT" dirty="0">
                <a:solidFill>
                  <a:srgbClr val="FF0000"/>
                </a:solidFill>
              </a:rPr>
              <a:t>Leggi del Parlamento</a:t>
            </a:r>
            <a:r>
              <a:rPr lang="it-IT" dirty="0"/>
              <a:t>:</a:t>
            </a:r>
          </a:p>
          <a:p>
            <a:pPr marL="0" indent="0">
              <a:buNone/>
            </a:pPr>
            <a:r>
              <a:rPr lang="it-IT" dirty="0"/>
              <a:t>    - legislazione esclusiva ex art. 117</a:t>
            </a:r>
          </a:p>
          <a:p>
            <a:pPr marL="0" indent="0">
              <a:buNone/>
            </a:pPr>
            <a:r>
              <a:rPr lang="it-IT" dirty="0"/>
              <a:t> </a:t>
            </a:r>
          </a:p>
          <a:p>
            <a:pPr marL="0" indent="0">
              <a:buNone/>
            </a:pPr>
            <a:endParaRPr lang="it-IT" dirty="0"/>
          </a:p>
          <a:p>
            <a:pPr marL="0" indent="0">
              <a:buNone/>
            </a:pPr>
            <a:r>
              <a:rPr lang="it-IT" dirty="0">
                <a:highlight>
                  <a:srgbClr val="00FFFF"/>
                </a:highlight>
              </a:rPr>
              <a:t>«Riserva di legge»: </a:t>
            </a:r>
            <a:r>
              <a:rPr lang="it-IT" dirty="0"/>
              <a:t>materie riservate alla legge del Parlamento (es. art. 23 Cost) </a:t>
            </a:r>
          </a:p>
        </p:txBody>
      </p:sp>
    </p:spTree>
    <p:extLst>
      <p:ext uri="{BB962C8B-B14F-4D97-AF65-F5344CB8AC3E}">
        <p14:creationId xmlns:p14="http://schemas.microsoft.com/office/powerpoint/2010/main" val="1272454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E509C1-715E-4DBA-ACFE-07E343979B2C}"/>
              </a:ext>
            </a:extLst>
          </p:cNvPr>
          <p:cNvSpPr>
            <a:spLocks noGrp="1"/>
          </p:cNvSpPr>
          <p:nvPr>
            <p:ph type="title"/>
          </p:nvPr>
        </p:nvSpPr>
        <p:spPr/>
        <p:txBody>
          <a:bodyPr/>
          <a:lstStyle/>
          <a:p>
            <a:r>
              <a:rPr lang="it-IT" b="1" dirty="0">
                <a:solidFill>
                  <a:srgbClr val="7030A0"/>
                </a:solidFill>
                <a:highlight>
                  <a:srgbClr val="FFFF00"/>
                </a:highlight>
              </a:rPr>
              <a:t>Gerarchia delle fonti/3</a:t>
            </a:r>
          </a:p>
        </p:txBody>
      </p:sp>
      <p:sp>
        <p:nvSpPr>
          <p:cNvPr id="3" name="Segnaposto contenuto 2">
            <a:extLst>
              <a:ext uri="{FF2B5EF4-FFF2-40B4-BE49-F238E27FC236}">
                <a16:creationId xmlns:a16="http://schemas.microsoft.com/office/drawing/2014/main" id="{550102F3-9A04-41B3-B2C7-E2516F850196}"/>
              </a:ext>
            </a:extLst>
          </p:cNvPr>
          <p:cNvSpPr>
            <a:spLocks noGrp="1"/>
          </p:cNvSpPr>
          <p:nvPr>
            <p:ph idx="1"/>
          </p:nvPr>
        </p:nvSpPr>
        <p:spPr>
          <a:xfrm>
            <a:off x="457200" y="1340768"/>
            <a:ext cx="8229600" cy="4785395"/>
          </a:xfrm>
        </p:spPr>
        <p:txBody>
          <a:bodyPr>
            <a:normAutofit fontScale="92500" lnSpcReduction="10000"/>
          </a:bodyPr>
          <a:lstStyle/>
          <a:p>
            <a:pPr marL="0" indent="0">
              <a:buNone/>
            </a:pPr>
            <a:r>
              <a:rPr lang="it-IT" dirty="0">
                <a:highlight>
                  <a:srgbClr val="00FF00"/>
                </a:highlight>
              </a:rPr>
              <a:t>Leggi ordinarie</a:t>
            </a:r>
          </a:p>
          <a:p>
            <a:pPr algn="just"/>
            <a:r>
              <a:rPr lang="it-IT" sz="2400" b="1" dirty="0"/>
              <a:t>Prima fase </a:t>
            </a:r>
            <a:r>
              <a:rPr lang="it-IT" sz="2400" dirty="0"/>
              <a:t>(art. 71): </a:t>
            </a:r>
            <a:r>
              <a:rPr lang="it-IT" sz="2400" b="1" u="sng" dirty="0">
                <a:solidFill>
                  <a:schemeClr val="accent6">
                    <a:lumMod val="50000"/>
                  </a:schemeClr>
                </a:solidFill>
              </a:rPr>
              <a:t>Iniziativa</a:t>
            </a:r>
            <a:r>
              <a:rPr lang="it-IT" sz="2400" dirty="0">
                <a:solidFill>
                  <a:schemeClr val="accent6">
                    <a:lumMod val="50000"/>
                  </a:schemeClr>
                </a:solidFill>
              </a:rPr>
              <a:t> </a:t>
            </a:r>
            <a:r>
              <a:rPr lang="it-IT" sz="2400" dirty="0"/>
              <a:t>(Governo, ciascun membro del Parlamento, 50mila elettori, Consiglio regionale, CNEL)</a:t>
            </a:r>
          </a:p>
          <a:p>
            <a:pPr algn="just"/>
            <a:r>
              <a:rPr lang="it-IT" sz="2400" b="1" dirty="0"/>
              <a:t>Seconda fase </a:t>
            </a:r>
            <a:r>
              <a:rPr lang="it-IT" sz="2400" dirty="0"/>
              <a:t>(art. 72): </a:t>
            </a:r>
            <a:r>
              <a:rPr lang="it-IT" sz="2400" b="1" dirty="0">
                <a:solidFill>
                  <a:schemeClr val="accent6">
                    <a:lumMod val="50000"/>
                  </a:schemeClr>
                </a:solidFill>
              </a:rPr>
              <a:t>Preparatoria</a:t>
            </a:r>
            <a:r>
              <a:rPr lang="it-IT" sz="2400" dirty="0">
                <a:solidFill>
                  <a:schemeClr val="accent6">
                    <a:lumMod val="50000"/>
                  </a:schemeClr>
                </a:solidFill>
              </a:rPr>
              <a:t> </a:t>
            </a:r>
            <a:r>
              <a:rPr lang="it-IT" sz="2400" dirty="0"/>
              <a:t>(Commissione in sede referente)</a:t>
            </a:r>
          </a:p>
          <a:p>
            <a:pPr algn="just"/>
            <a:r>
              <a:rPr lang="it-IT" sz="2400" b="1" dirty="0"/>
              <a:t>Terza fase</a:t>
            </a:r>
            <a:r>
              <a:rPr lang="it-IT" sz="2400" dirty="0"/>
              <a:t>: </a:t>
            </a:r>
            <a:r>
              <a:rPr lang="it-IT" sz="2400" b="1" u="sng" dirty="0">
                <a:solidFill>
                  <a:schemeClr val="accent6">
                    <a:lumMod val="50000"/>
                  </a:schemeClr>
                </a:solidFill>
              </a:rPr>
              <a:t>Discussione e approvazione </a:t>
            </a:r>
            <a:r>
              <a:rPr lang="it-IT" sz="2400" dirty="0"/>
              <a:t>dalle Camere (o Commissioni in sede deliberante) articolo per articolo e votazione finale – L’art. 72 </a:t>
            </a:r>
            <a:r>
              <a:rPr lang="it-IT" sz="2400" dirty="0" err="1"/>
              <a:t>ult</a:t>
            </a:r>
            <a:r>
              <a:rPr lang="it-IT" sz="2400" dirty="0"/>
              <a:t>. co. prevede che le leggi cost., elettorali, di delegazione legislativa, di autorizzazione a ratificare trattati internazionali, di approvazione di bilanci e consuntivi non possano essere </a:t>
            </a:r>
            <a:r>
              <a:rPr lang="it-IT" sz="2400" b="1" dirty="0"/>
              <a:t>approvate dalle Commissioni.</a:t>
            </a:r>
          </a:p>
          <a:p>
            <a:pPr algn="just"/>
            <a:r>
              <a:rPr lang="it-IT" sz="2400" b="1" dirty="0"/>
              <a:t>Quarta fase</a:t>
            </a:r>
            <a:r>
              <a:rPr lang="it-IT" sz="2400" dirty="0"/>
              <a:t>: </a:t>
            </a:r>
            <a:r>
              <a:rPr lang="it-IT" sz="2400" b="1" u="sng" dirty="0">
                <a:solidFill>
                  <a:schemeClr val="accent6">
                    <a:lumMod val="50000"/>
                  </a:schemeClr>
                </a:solidFill>
              </a:rPr>
              <a:t>Promulgazione</a:t>
            </a:r>
            <a:r>
              <a:rPr lang="it-IT" sz="2400" dirty="0"/>
              <a:t> del </a:t>
            </a:r>
            <a:r>
              <a:rPr lang="it-IT" sz="2400" dirty="0" err="1"/>
              <a:t>PdR</a:t>
            </a:r>
            <a:r>
              <a:rPr lang="it-IT" sz="2400" dirty="0"/>
              <a:t> (dopo eventuale veto da poter esercitare una volta sola) e </a:t>
            </a:r>
            <a:r>
              <a:rPr lang="it-IT" sz="2400" b="1" u="sng" dirty="0">
                <a:solidFill>
                  <a:schemeClr val="accent6">
                    <a:lumMod val="50000"/>
                  </a:schemeClr>
                </a:solidFill>
              </a:rPr>
              <a:t>Pubblicazione</a:t>
            </a:r>
            <a:r>
              <a:rPr lang="it-IT" sz="2400" dirty="0"/>
              <a:t> sulla GU dopo 15 giorni di </a:t>
            </a:r>
            <a:r>
              <a:rPr lang="it-IT" sz="2400" dirty="0" err="1"/>
              <a:t>vacatio</a:t>
            </a:r>
            <a:r>
              <a:rPr lang="it-IT" sz="2400" dirty="0"/>
              <a:t> legis</a:t>
            </a:r>
          </a:p>
        </p:txBody>
      </p:sp>
    </p:spTree>
    <p:extLst>
      <p:ext uri="{BB962C8B-B14F-4D97-AF65-F5344CB8AC3E}">
        <p14:creationId xmlns:p14="http://schemas.microsoft.com/office/powerpoint/2010/main" val="1105475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AD9478-F600-4FDA-8A1D-568D609CF727}"/>
              </a:ext>
            </a:extLst>
          </p:cNvPr>
          <p:cNvSpPr>
            <a:spLocks noGrp="1"/>
          </p:cNvSpPr>
          <p:nvPr>
            <p:ph type="title"/>
          </p:nvPr>
        </p:nvSpPr>
        <p:spPr/>
        <p:txBody>
          <a:bodyPr/>
          <a:lstStyle/>
          <a:p>
            <a:r>
              <a:rPr lang="it-IT" b="1" dirty="0">
                <a:solidFill>
                  <a:srgbClr val="7030A0"/>
                </a:solidFill>
                <a:highlight>
                  <a:srgbClr val="FFFF00"/>
                </a:highlight>
              </a:rPr>
              <a:t>Gerarchia delle fonti/4</a:t>
            </a:r>
          </a:p>
        </p:txBody>
      </p:sp>
      <p:sp>
        <p:nvSpPr>
          <p:cNvPr id="3" name="Segnaposto contenuto 2">
            <a:extLst>
              <a:ext uri="{FF2B5EF4-FFF2-40B4-BE49-F238E27FC236}">
                <a16:creationId xmlns:a16="http://schemas.microsoft.com/office/drawing/2014/main" id="{5D9BE1B6-D79B-4BAC-9A0D-CE651C61A887}"/>
              </a:ext>
            </a:extLst>
          </p:cNvPr>
          <p:cNvSpPr>
            <a:spLocks noGrp="1"/>
          </p:cNvSpPr>
          <p:nvPr>
            <p:ph idx="1"/>
          </p:nvPr>
        </p:nvSpPr>
        <p:spPr>
          <a:xfrm>
            <a:off x="457200" y="1340768"/>
            <a:ext cx="8229600" cy="4785395"/>
          </a:xfrm>
        </p:spPr>
        <p:txBody>
          <a:bodyPr>
            <a:normAutofit fontScale="85000" lnSpcReduction="20000"/>
          </a:bodyPr>
          <a:lstStyle/>
          <a:p>
            <a:pPr marL="0" indent="0" algn="ctr">
              <a:buNone/>
            </a:pPr>
            <a:r>
              <a:rPr lang="it-IT" b="1" dirty="0">
                <a:solidFill>
                  <a:schemeClr val="accent3">
                    <a:lumMod val="50000"/>
                  </a:schemeClr>
                </a:solidFill>
                <a:highlight>
                  <a:srgbClr val="00FF00"/>
                </a:highlight>
              </a:rPr>
              <a:t>Atti aventi forza di legge</a:t>
            </a:r>
          </a:p>
          <a:p>
            <a:pPr algn="just"/>
            <a:r>
              <a:rPr lang="it-IT" b="1" dirty="0">
                <a:solidFill>
                  <a:srgbClr val="FF0000"/>
                </a:solidFill>
              </a:rPr>
              <a:t>Decreto legislativo (art. 76 Cost.)</a:t>
            </a:r>
          </a:p>
          <a:p>
            <a:pPr marL="0" indent="0" algn="just">
              <a:buNone/>
            </a:pPr>
            <a:r>
              <a:rPr lang="it-IT" b="1" dirty="0"/>
              <a:t>Legge delega al Governo con: </a:t>
            </a:r>
          </a:p>
          <a:p>
            <a:pPr marL="0" indent="0" algn="just">
              <a:buNone/>
            </a:pPr>
            <a:r>
              <a:rPr lang="it-IT" b="1" dirty="0"/>
              <a:t>1) oggetto definito;</a:t>
            </a:r>
          </a:p>
          <a:p>
            <a:pPr marL="0" indent="0" algn="just">
              <a:buNone/>
            </a:pPr>
            <a:r>
              <a:rPr lang="it-IT" b="1" dirty="0"/>
              <a:t>2) specificazione di criteri e criteri direttivi;</a:t>
            </a:r>
          </a:p>
          <a:p>
            <a:pPr marL="0" indent="0" algn="just">
              <a:buNone/>
            </a:pPr>
            <a:r>
              <a:rPr lang="it-IT" b="1" dirty="0"/>
              <a:t>3) tempo limitato </a:t>
            </a:r>
          </a:p>
          <a:p>
            <a:pPr marL="0" indent="0" algn="just">
              <a:buNone/>
            </a:pPr>
            <a:r>
              <a:rPr lang="it-IT" b="1" dirty="0"/>
              <a:t>4) Emanato </a:t>
            </a:r>
            <a:r>
              <a:rPr lang="it-IT" b="1" dirty="0" err="1"/>
              <a:t>Pres</a:t>
            </a:r>
            <a:r>
              <a:rPr lang="it-IT" b="1" dirty="0"/>
              <a:t>. Della Rep. e Pubblicato sulla GU</a:t>
            </a:r>
          </a:p>
          <a:p>
            <a:r>
              <a:rPr lang="it-IT" b="1" dirty="0">
                <a:solidFill>
                  <a:srgbClr val="FF0000"/>
                </a:solidFill>
              </a:rPr>
              <a:t>Decreto-legge (art. 77) </a:t>
            </a:r>
          </a:p>
          <a:p>
            <a:pPr marL="0" indent="0" algn="just">
              <a:buNone/>
            </a:pPr>
            <a:r>
              <a:rPr lang="it-IT" b="1" dirty="0"/>
              <a:t>Emanato in caso di </a:t>
            </a:r>
            <a:r>
              <a:rPr lang="it-IT" b="1" u="sng" dirty="0">
                <a:highlight>
                  <a:srgbClr val="00FFFF"/>
                </a:highlight>
              </a:rPr>
              <a:t>necessità e urgenza</a:t>
            </a:r>
            <a:r>
              <a:rPr lang="it-IT" b="1" u="sng" dirty="0"/>
              <a:t>.</a:t>
            </a:r>
            <a:r>
              <a:rPr lang="it-IT" b="1" dirty="0"/>
              <a:t> Entra immediatamente in vigore, ma da convertire in legge dalle Camere entro 60 giorni altrimenti decade e decadono retroattivamente gli effetti prodotti.</a:t>
            </a:r>
          </a:p>
          <a:p>
            <a:endParaRPr lang="it-IT" dirty="0"/>
          </a:p>
        </p:txBody>
      </p:sp>
    </p:spTree>
    <p:extLst>
      <p:ext uri="{BB962C8B-B14F-4D97-AF65-F5344CB8AC3E}">
        <p14:creationId xmlns:p14="http://schemas.microsoft.com/office/powerpoint/2010/main" val="33972766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07A070-272E-45FF-8DAA-BF1EC0883E03}"/>
              </a:ext>
            </a:extLst>
          </p:cNvPr>
          <p:cNvSpPr>
            <a:spLocks noGrp="1"/>
          </p:cNvSpPr>
          <p:nvPr>
            <p:ph type="title"/>
          </p:nvPr>
        </p:nvSpPr>
        <p:spPr/>
        <p:txBody>
          <a:bodyPr/>
          <a:lstStyle/>
          <a:p>
            <a:r>
              <a:rPr lang="it-IT" b="1" dirty="0">
                <a:solidFill>
                  <a:srgbClr val="7030A0"/>
                </a:solidFill>
                <a:highlight>
                  <a:srgbClr val="FFFF00"/>
                </a:highlight>
              </a:rPr>
              <a:t>Gerarchia delle fonti/5</a:t>
            </a:r>
          </a:p>
        </p:txBody>
      </p:sp>
      <p:sp>
        <p:nvSpPr>
          <p:cNvPr id="3" name="Segnaposto contenuto 2">
            <a:extLst>
              <a:ext uri="{FF2B5EF4-FFF2-40B4-BE49-F238E27FC236}">
                <a16:creationId xmlns:a16="http://schemas.microsoft.com/office/drawing/2014/main" id="{7512052F-4EE6-4ED3-8649-A4ED284F584E}"/>
              </a:ext>
            </a:extLst>
          </p:cNvPr>
          <p:cNvSpPr>
            <a:spLocks noGrp="1"/>
          </p:cNvSpPr>
          <p:nvPr>
            <p:ph idx="1"/>
          </p:nvPr>
        </p:nvSpPr>
        <p:spPr/>
        <p:txBody>
          <a:bodyPr>
            <a:normAutofit fontScale="92500" lnSpcReduction="10000"/>
          </a:bodyPr>
          <a:lstStyle/>
          <a:p>
            <a:pPr marL="0" indent="0">
              <a:buNone/>
            </a:pPr>
            <a:r>
              <a:rPr lang="it-IT" b="1" dirty="0">
                <a:solidFill>
                  <a:srgbClr val="FF0000"/>
                </a:solidFill>
              </a:rPr>
              <a:t>Referendum abrogativo (art. 75 Cost. e L. 352/70)</a:t>
            </a:r>
          </a:p>
          <a:p>
            <a:pPr marL="0" indent="0" algn="just">
              <a:buNone/>
            </a:pPr>
            <a:r>
              <a:rPr lang="it-IT" b="1" dirty="0"/>
              <a:t>	- Richiesto da 500mila elettori, 5 Consigli 	regionali</a:t>
            </a:r>
          </a:p>
          <a:p>
            <a:pPr marL="0" indent="0" algn="just">
              <a:buNone/>
            </a:pPr>
            <a:r>
              <a:rPr lang="it-IT" b="1" dirty="0"/>
              <a:t>	- Valido con la partecipazione della 	maggioranza degli aventi diritto (metà+1)</a:t>
            </a:r>
          </a:p>
          <a:p>
            <a:pPr marL="0" indent="0" algn="just">
              <a:buNone/>
            </a:pPr>
            <a:r>
              <a:rPr lang="it-IT" b="1" dirty="0"/>
              <a:t>	- Abrogazione approvata con maggioranza 	dei voti validi (no voti nulli e schede bianche) 	espressi.</a:t>
            </a:r>
          </a:p>
          <a:p>
            <a:pPr marL="0" indent="0">
              <a:buNone/>
            </a:pPr>
            <a:r>
              <a:rPr lang="it-IT" dirty="0"/>
              <a:t>	</a:t>
            </a:r>
          </a:p>
        </p:txBody>
      </p:sp>
    </p:spTree>
    <p:extLst>
      <p:ext uri="{BB962C8B-B14F-4D97-AF65-F5344CB8AC3E}">
        <p14:creationId xmlns:p14="http://schemas.microsoft.com/office/powerpoint/2010/main" val="2205986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14B7A7-06D9-4A22-BB05-5B4202460077}"/>
              </a:ext>
            </a:extLst>
          </p:cNvPr>
          <p:cNvSpPr>
            <a:spLocks noGrp="1"/>
          </p:cNvSpPr>
          <p:nvPr>
            <p:ph type="title"/>
          </p:nvPr>
        </p:nvSpPr>
        <p:spPr/>
        <p:txBody>
          <a:bodyPr/>
          <a:lstStyle/>
          <a:p>
            <a:r>
              <a:rPr lang="it-IT" b="1" dirty="0">
                <a:solidFill>
                  <a:srgbClr val="7030A0"/>
                </a:solidFill>
                <a:highlight>
                  <a:srgbClr val="FFFF00"/>
                </a:highlight>
              </a:rPr>
              <a:t>Gerarchia delle fonti/6</a:t>
            </a:r>
          </a:p>
        </p:txBody>
      </p:sp>
      <p:sp>
        <p:nvSpPr>
          <p:cNvPr id="3" name="Segnaposto contenuto 2">
            <a:extLst>
              <a:ext uri="{FF2B5EF4-FFF2-40B4-BE49-F238E27FC236}">
                <a16:creationId xmlns:a16="http://schemas.microsoft.com/office/drawing/2014/main" id="{6F7352F9-67D2-49E8-A83D-09722F0302AC}"/>
              </a:ext>
            </a:extLst>
          </p:cNvPr>
          <p:cNvSpPr>
            <a:spLocks noGrp="1"/>
          </p:cNvSpPr>
          <p:nvPr>
            <p:ph idx="1"/>
          </p:nvPr>
        </p:nvSpPr>
        <p:spPr/>
        <p:txBody>
          <a:bodyPr>
            <a:normAutofit fontScale="92500"/>
          </a:bodyPr>
          <a:lstStyle/>
          <a:p>
            <a:pPr marL="0" indent="0">
              <a:buNone/>
            </a:pPr>
            <a:r>
              <a:rPr lang="it-IT" b="1" dirty="0">
                <a:solidFill>
                  <a:srgbClr val="FF0000"/>
                </a:solidFill>
              </a:rPr>
              <a:t>Fonti regionali</a:t>
            </a:r>
            <a:r>
              <a:rPr lang="it-IT" dirty="0"/>
              <a:t>:</a:t>
            </a:r>
          </a:p>
          <a:p>
            <a:pPr marL="0" indent="0" algn="just">
              <a:buNone/>
            </a:pPr>
            <a:r>
              <a:rPr lang="it-IT" dirty="0"/>
              <a:t>- </a:t>
            </a:r>
            <a:r>
              <a:rPr lang="it-IT" b="1" dirty="0">
                <a:solidFill>
                  <a:srgbClr val="FF0000"/>
                </a:solidFill>
              </a:rPr>
              <a:t>Statuti</a:t>
            </a:r>
            <a:r>
              <a:rPr lang="it-IT" b="1" dirty="0"/>
              <a:t> (ex art. 123Cost.), approvati dai Consigli regionali a maggioranza assoluta con 2 deliberazioni successive in un intervallo 	non inferiore a 2 mesi. Sottoponibile a 	referendum se richiesto da 1/50 degli elettori o 1/5 consiglieri entro 3 mesi dalla pubblicazione.</a:t>
            </a:r>
          </a:p>
          <a:p>
            <a:pPr marL="0" indent="0">
              <a:buNone/>
            </a:pPr>
            <a:r>
              <a:rPr lang="it-IT" b="1" dirty="0"/>
              <a:t>- </a:t>
            </a:r>
            <a:r>
              <a:rPr lang="it-IT" b="1" dirty="0">
                <a:solidFill>
                  <a:srgbClr val="FF0000"/>
                </a:solidFill>
              </a:rPr>
              <a:t>Leggi regionali </a:t>
            </a:r>
            <a:r>
              <a:rPr lang="it-IT" b="1" dirty="0"/>
              <a:t>(potestà concorrente e 	residuale, ex art. 117)	</a:t>
            </a:r>
          </a:p>
        </p:txBody>
      </p:sp>
    </p:spTree>
    <p:extLst>
      <p:ext uri="{BB962C8B-B14F-4D97-AF65-F5344CB8AC3E}">
        <p14:creationId xmlns:p14="http://schemas.microsoft.com/office/powerpoint/2010/main" val="31561760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E2D960-7939-4A9D-81AD-FCFF9A602CFA}"/>
              </a:ext>
            </a:extLst>
          </p:cNvPr>
          <p:cNvSpPr>
            <a:spLocks noGrp="1"/>
          </p:cNvSpPr>
          <p:nvPr>
            <p:ph type="title"/>
          </p:nvPr>
        </p:nvSpPr>
        <p:spPr/>
        <p:txBody>
          <a:bodyPr/>
          <a:lstStyle/>
          <a:p>
            <a:r>
              <a:rPr lang="it-IT" dirty="0">
                <a:solidFill>
                  <a:srgbClr val="0070C0"/>
                </a:solidFill>
                <a:highlight>
                  <a:srgbClr val="FFFF00"/>
                </a:highlight>
              </a:rPr>
              <a:t>Gerarchia delle fonti /7</a:t>
            </a:r>
          </a:p>
        </p:txBody>
      </p:sp>
      <p:sp>
        <p:nvSpPr>
          <p:cNvPr id="3" name="Segnaposto contenuto 2">
            <a:extLst>
              <a:ext uri="{FF2B5EF4-FFF2-40B4-BE49-F238E27FC236}">
                <a16:creationId xmlns:a16="http://schemas.microsoft.com/office/drawing/2014/main" id="{744D3A21-71B9-487E-9229-3ED5D6B03A12}"/>
              </a:ext>
            </a:extLst>
          </p:cNvPr>
          <p:cNvSpPr>
            <a:spLocks noGrp="1"/>
          </p:cNvSpPr>
          <p:nvPr>
            <p:ph idx="1"/>
          </p:nvPr>
        </p:nvSpPr>
        <p:spPr/>
        <p:txBody>
          <a:bodyPr>
            <a:normAutofit lnSpcReduction="10000"/>
          </a:bodyPr>
          <a:lstStyle/>
          <a:p>
            <a:r>
              <a:rPr lang="it-IT" b="1" dirty="0">
                <a:solidFill>
                  <a:srgbClr val="FF0000"/>
                </a:solidFill>
              </a:rPr>
              <a:t>Regolamenti statali:</a:t>
            </a:r>
          </a:p>
          <a:p>
            <a:pPr marL="0" indent="0">
              <a:buNone/>
            </a:pPr>
            <a:r>
              <a:rPr lang="it-IT" b="1" dirty="0"/>
              <a:t>	-	atti normativi affidati all’esecutivo</a:t>
            </a:r>
          </a:p>
          <a:p>
            <a:pPr marL="0" indent="0">
              <a:buNone/>
            </a:pPr>
            <a:r>
              <a:rPr lang="it-IT" b="1" dirty="0"/>
              <a:t>	-	subordinati alla legge</a:t>
            </a:r>
          </a:p>
          <a:p>
            <a:pPr marL="0" indent="0">
              <a:buNone/>
            </a:pPr>
            <a:r>
              <a:rPr lang="it-IT" b="1" dirty="0"/>
              <a:t>	-	non possono disciplinare materie 		riservate alle leggi</a:t>
            </a:r>
          </a:p>
          <a:p>
            <a:pPr marL="0" indent="0">
              <a:buNone/>
            </a:pPr>
            <a:r>
              <a:rPr lang="it-IT" b="1" dirty="0"/>
              <a:t>	-	Tipologia: DPCM, DM, DPR, 			Regolamenti interministeriali, 			Regolamenti interni enti pubblici 			(INPS, ANAS, ACI…)</a:t>
            </a:r>
          </a:p>
        </p:txBody>
      </p:sp>
    </p:spTree>
    <p:extLst>
      <p:ext uri="{BB962C8B-B14F-4D97-AF65-F5344CB8AC3E}">
        <p14:creationId xmlns:p14="http://schemas.microsoft.com/office/powerpoint/2010/main" val="3097240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645BEE-580F-41F1-A62A-DD17217801E9}"/>
              </a:ext>
            </a:extLst>
          </p:cNvPr>
          <p:cNvSpPr>
            <a:spLocks noGrp="1"/>
          </p:cNvSpPr>
          <p:nvPr>
            <p:ph type="title"/>
          </p:nvPr>
        </p:nvSpPr>
        <p:spPr/>
        <p:txBody>
          <a:bodyPr/>
          <a:lstStyle/>
          <a:p>
            <a:r>
              <a:rPr lang="it-IT" b="1" dirty="0">
                <a:solidFill>
                  <a:srgbClr val="0070C0"/>
                </a:solidFill>
                <a:highlight>
                  <a:srgbClr val="FFFF00"/>
                </a:highlight>
              </a:rPr>
              <a:t>Gerarchia delle fonti /8</a:t>
            </a:r>
          </a:p>
        </p:txBody>
      </p:sp>
      <p:sp>
        <p:nvSpPr>
          <p:cNvPr id="3" name="Segnaposto contenuto 2">
            <a:extLst>
              <a:ext uri="{FF2B5EF4-FFF2-40B4-BE49-F238E27FC236}">
                <a16:creationId xmlns:a16="http://schemas.microsoft.com/office/drawing/2014/main" id="{60A54BD1-6E3B-4AD3-A729-B866AA9CB08F}"/>
              </a:ext>
            </a:extLst>
          </p:cNvPr>
          <p:cNvSpPr>
            <a:spLocks noGrp="1"/>
          </p:cNvSpPr>
          <p:nvPr>
            <p:ph idx="1"/>
          </p:nvPr>
        </p:nvSpPr>
        <p:spPr/>
        <p:txBody>
          <a:bodyPr/>
          <a:lstStyle/>
          <a:p>
            <a:r>
              <a:rPr lang="it-IT" b="1" dirty="0">
                <a:solidFill>
                  <a:srgbClr val="FF0000"/>
                </a:solidFill>
              </a:rPr>
              <a:t>Consuetudine</a:t>
            </a:r>
          </a:p>
          <a:p>
            <a:pPr marL="0" indent="0">
              <a:buNone/>
            </a:pPr>
            <a:r>
              <a:rPr lang="it-IT" b="1" dirty="0"/>
              <a:t>	- </a:t>
            </a:r>
            <a:r>
              <a:rPr lang="it-IT" b="1" u="sng" dirty="0"/>
              <a:t>elementi:</a:t>
            </a:r>
            <a:r>
              <a:rPr lang="it-IT" b="1" dirty="0"/>
              <a:t> prassi consolidata e 			convinzione che la condotta sia 	obbligatoria</a:t>
            </a:r>
          </a:p>
          <a:p>
            <a:pPr marL="0" indent="0">
              <a:buNone/>
            </a:pPr>
            <a:r>
              <a:rPr lang="it-IT" b="1" dirty="0"/>
              <a:t>	-subordinate sia a leggi che a 	regolamenti</a:t>
            </a:r>
          </a:p>
          <a:p>
            <a:pPr marL="0" indent="0">
              <a:buNone/>
            </a:pPr>
            <a:r>
              <a:rPr lang="it-IT" b="1" dirty="0"/>
              <a:t>				</a:t>
            </a:r>
            <a:r>
              <a:rPr lang="it-IT" dirty="0"/>
              <a:t>	</a:t>
            </a:r>
          </a:p>
        </p:txBody>
      </p:sp>
    </p:spTree>
    <p:extLst>
      <p:ext uri="{BB962C8B-B14F-4D97-AF65-F5344CB8AC3E}">
        <p14:creationId xmlns:p14="http://schemas.microsoft.com/office/powerpoint/2010/main" val="23225097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A16D90-A828-44A9-89BF-74B39FAF26A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9F105A8D-47B1-479D-904A-3BB32DA501CD}"/>
              </a:ext>
            </a:extLst>
          </p:cNvPr>
          <p:cNvSpPr>
            <a:spLocks noGrp="1"/>
          </p:cNvSpPr>
          <p:nvPr>
            <p:ph idx="1"/>
          </p:nvPr>
        </p:nvSpPr>
        <p:spPr/>
        <p:txBody>
          <a:bodyPr>
            <a:normAutofit/>
          </a:bodyPr>
          <a:lstStyle/>
          <a:p>
            <a:pPr marL="0" indent="0" algn="ctr">
              <a:buNone/>
            </a:pPr>
            <a:endParaRPr lang="it-IT" sz="5400" b="1" dirty="0">
              <a:highlight>
                <a:srgbClr val="FFFF00"/>
              </a:highlight>
            </a:endParaRPr>
          </a:p>
          <a:p>
            <a:pPr marL="0" indent="0" algn="ctr">
              <a:buNone/>
            </a:pPr>
            <a:r>
              <a:rPr lang="it-IT" sz="5400" b="1" dirty="0">
                <a:highlight>
                  <a:srgbClr val="FFFF00"/>
                </a:highlight>
              </a:rPr>
              <a:t>MANEGGIARE IL DIRITTO</a:t>
            </a:r>
          </a:p>
        </p:txBody>
      </p:sp>
    </p:spTree>
    <p:extLst>
      <p:ext uri="{BB962C8B-B14F-4D97-AF65-F5344CB8AC3E}">
        <p14:creationId xmlns:p14="http://schemas.microsoft.com/office/powerpoint/2010/main" val="14974918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AE1FDA-8008-444E-801D-70456A501333}"/>
              </a:ext>
            </a:extLst>
          </p:cNvPr>
          <p:cNvSpPr>
            <a:spLocks noGrp="1"/>
          </p:cNvSpPr>
          <p:nvPr>
            <p:ph type="title"/>
          </p:nvPr>
        </p:nvSpPr>
        <p:spPr/>
        <p:txBody>
          <a:bodyPr/>
          <a:lstStyle/>
          <a:p>
            <a:r>
              <a:rPr lang="it-IT" dirty="0">
                <a:highlight>
                  <a:srgbClr val="00FFFF"/>
                </a:highlight>
              </a:rPr>
              <a:t>Lavorare con il diritto</a:t>
            </a:r>
          </a:p>
        </p:txBody>
      </p:sp>
      <p:sp>
        <p:nvSpPr>
          <p:cNvPr id="3" name="Segnaposto contenuto 2">
            <a:extLst>
              <a:ext uri="{FF2B5EF4-FFF2-40B4-BE49-F238E27FC236}">
                <a16:creationId xmlns:a16="http://schemas.microsoft.com/office/drawing/2014/main" id="{271EE6BC-E0E7-4593-B2A0-952B7D5DB085}"/>
              </a:ext>
            </a:extLst>
          </p:cNvPr>
          <p:cNvSpPr>
            <a:spLocks noGrp="1"/>
          </p:cNvSpPr>
          <p:nvPr>
            <p:ph idx="1"/>
          </p:nvPr>
        </p:nvSpPr>
        <p:spPr/>
        <p:txBody>
          <a:bodyPr/>
          <a:lstStyle/>
          <a:p>
            <a:pPr algn="just"/>
            <a:r>
              <a:rPr lang="it-IT" b="1" dirty="0">
                <a:highlight>
                  <a:srgbClr val="FFFF00"/>
                </a:highlight>
              </a:rPr>
              <a:t>Applicazione</a:t>
            </a:r>
            <a:r>
              <a:rPr lang="it-IT" b="1" dirty="0"/>
              <a:t> = uso della norma per risolvere le questioni della vita quotidiana</a:t>
            </a:r>
          </a:p>
          <a:p>
            <a:pPr algn="just"/>
            <a:endParaRPr lang="it-IT" b="1" dirty="0"/>
          </a:p>
          <a:p>
            <a:pPr algn="just"/>
            <a:r>
              <a:rPr lang="it-IT" b="1" dirty="0">
                <a:highlight>
                  <a:srgbClr val="FFFF00"/>
                </a:highlight>
              </a:rPr>
              <a:t>Interpretazione </a:t>
            </a:r>
            <a:r>
              <a:rPr lang="it-IT" b="1" dirty="0"/>
              <a:t>= determinazione del significato della norma.</a:t>
            </a:r>
          </a:p>
        </p:txBody>
      </p:sp>
    </p:spTree>
    <p:extLst>
      <p:ext uri="{BB962C8B-B14F-4D97-AF65-F5344CB8AC3E}">
        <p14:creationId xmlns:p14="http://schemas.microsoft.com/office/powerpoint/2010/main" val="1554365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506D53-4D27-4594-A783-3487F8B5E217}"/>
              </a:ext>
            </a:extLst>
          </p:cNvPr>
          <p:cNvSpPr>
            <a:spLocks noGrp="1"/>
          </p:cNvSpPr>
          <p:nvPr>
            <p:ph type="title"/>
          </p:nvPr>
        </p:nvSpPr>
        <p:spPr/>
        <p:txBody>
          <a:bodyPr/>
          <a:lstStyle/>
          <a:p>
            <a:r>
              <a:rPr lang="it-IT" b="1" dirty="0">
                <a:highlight>
                  <a:srgbClr val="00FFFF"/>
                </a:highlight>
              </a:rPr>
              <a:t>Interpretazione</a:t>
            </a:r>
          </a:p>
        </p:txBody>
      </p:sp>
      <p:sp>
        <p:nvSpPr>
          <p:cNvPr id="3" name="Segnaposto contenuto 2">
            <a:extLst>
              <a:ext uri="{FF2B5EF4-FFF2-40B4-BE49-F238E27FC236}">
                <a16:creationId xmlns:a16="http://schemas.microsoft.com/office/drawing/2014/main" id="{7CC61984-5278-4774-BECD-3C5F157EDF41}"/>
              </a:ext>
            </a:extLst>
          </p:cNvPr>
          <p:cNvSpPr>
            <a:spLocks noGrp="1"/>
          </p:cNvSpPr>
          <p:nvPr>
            <p:ph idx="1"/>
          </p:nvPr>
        </p:nvSpPr>
        <p:spPr/>
        <p:txBody>
          <a:bodyPr/>
          <a:lstStyle/>
          <a:p>
            <a:pPr algn="just"/>
            <a:r>
              <a:rPr lang="it-IT" b="1" dirty="0">
                <a:highlight>
                  <a:srgbClr val="FFFF00"/>
                </a:highlight>
              </a:rPr>
              <a:t>Ufficiale</a:t>
            </a:r>
            <a:r>
              <a:rPr lang="it-IT" dirty="0"/>
              <a:t>: l’interpretazione effettuata dagli organi dello Stato nei rispettivi compiti istituzionali. In questa categoria rientra</a:t>
            </a:r>
          </a:p>
          <a:p>
            <a:endParaRPr lang="it-IT" dirty="0"/>
          </a:p>
          <a:p>
            <a:endParaRPr lang="it-IT" dirty="0"/>
          </a:p>
          <a:p>
            <a:pPr marL="0" indent="0" algn="ctr">
              <a:buNone/>
            </a:pPr>
            <a:r>
              <a:rPr lang="it-IT" b="1" dirty="0">
                <a:highlight>
                  <a:srgbClr val="FFFF00"/>
                </a:highlight>
              </a:rPr>
              <a:t>L’interpretazione giudiziale</a:t>
            </a:r>
          </a:p>
          <a:p>
            <a:pPr marL="0" indent="0" algn="ctr">
              <a:buNone/>
            </a:pPr>
            <a:r>
              <a:rPr lang="it-IT" b="1" dirty="0">
                <a:highlight>
                  <a:srgbClr val="FFFF00"/>
                </a:highlight>
              </a:rPr>
              <a:t>compiuta dai giudici nelle sentenze che chiudono i processi.</a:t>
            </a:r>
          </a:p>
        </p:txBody>
      </p:sp>
      <p:sp>
        <p:nvSpPr>
          <p:cNvPr id="4" name="Freccia in giù 3">
            <a:extLst>
              <a:ext uri="{FF2B5EF4-FFF2-40B4-BE49-F238E27FC236}">
                <a16:creationId xmlns:a16="http://schemas.microsoft.com/office/drawing/2014/main" id="{5BEA38AD-B06F-44E3-B0C0-7EB13921EA60}"/>
              </a:ext>
            </a:extLst>
          </p:cNvPr>
          <p:cNvSpPr/>
          <p:nvPr/>
        </p:nvSpPr>
        <p:spPr>
          <a:xfrm>
            <a:off x="4644008" y="3212976"/>
            <a:ext cx="4846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61334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ECF39-DF49-43F5-9C80-7782231CBADB}"/>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D57D18F1-55A1-4D7D-848A-54FF473C2794}"/>
              </a:ext>
            </a:extLst>
          </p:cNvPr>
          <p:cNvSpPr>
            <a:spLocks noGrp="1"/>
          </p:cNvSpPr>
          <p:nvPr>
            <p:ph idx="1"/>
          </p:nvPr>
        </p:nvSpPr>
        <p:spPr/>
        <p:txBody>
          <a:bodyPr>
            <a:normAutofit/>
          </a:bodyPr>
          <a:lstStyle/>
          <a:p>
            <a:pPr marL="0" indent="0" algn="ctr">
              <a:buNone/>
            </a:pPr>
            <a:endParaRPr lang="it-IT" sz="7200" b="1" dirty="0">
              <a:highlight>
                <a:srgbClr val="FFFF00"/>
              </a:highlight>
            </a:endParaRPr>
          </a:p>
          <a:p>
            <a:pPr marL="0" indent="0" algn="ctr">
              <a:buNone/>
            </a:pPr>
            <a:r>
              <a:rPr lang="it-IT" sz="7200" b="1" dirty="0">
                <a:highlight>
                  <a:srgbClr val="FFFF00"/>
                </a:highlight>
              </a:rPr>
              <a:t>Le norme</a:t>
            </a:r>
          </a:p>
        </p:txBody>
      </p:sp>
    </p:spTree>
    <p:extLst>
      <p:ext uri="{BB962C8B-B14F-4D97-AF65-F5344CB8AC3E}">
        <p14:creationId xmlns:p14="http://schemas.microsoft.com/office/powerpoint/2010/main" val="21252434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546376-1663-412E-B0C9-F693D72FA479}"/>
              </a:ext>
            </a:extLst>
          </p:cNvPr>
          <p:cNvSpPr>
            <a:spLocks noGrp="1"/>
          </p:cNvSpPr>
          <p:nvPr>
            <p:ph type="title"/>
          </p:nvPr>
        </p:nvSpPr>
        <p:spPr/>
        <p:txBody>
          <a:bodyPr/>
          <a:lstStyle/>
          <a:p>
            <a:r>
              <a:rPr lang="it-IT" b="1" dirty="0">
                <a:highlight>
                  <a:srgbClr val="00FFFF"/>
                </a:highlight>
              </a:rPr>
              <a:t>Interpretazione</a:t>
            </a:r>
          </a:p>
        </p:txBody>
      </p:sp>
      <p:sp>
        <p:nvSpPr>
          <p:cNvPr id="3" name="Segnaposto contenuto 2">
            <a:extLst>
              <a:ext uri="{FF2B5EF4-FFF2-40B4-BE49-F238E27FC236}">
                <a16:creationId xmlns:a16="http://schemas.microsoft.com/office/drawing/2014/main" id="{50A53648-2C57-4C0C-87C7-525226726F3D}"/>
              </a:ext>
            </a:extLst>
          </p:cNvPr>
          <p:cNvSpPr>
            <a:spLocks noGrp="1"/>
          </p:cNvSpPr>
          <p:nvPr>
            <p:ph idx="1"/>
          </p:nvPr>
        </p:nvSpPr>
        <p:spPr/>
        <p:txBody>
          <a:bodyPr/>
          <a:lstStyle/>
          <a:p>
            <a:endParaRPr lang="it-IT" b="1" dirty="0">
              <a:highlight>
                <a:srgbClr val="FFFF00"/>
              </a:highlight>
            </a:endParaRPr>
          </a:p>
          <a:p>
            <a:r>
              <a:rPr lang="it-IT" b="1" dirty="0">
                <a:highlight>
                  <a:srgbClr val="FFFF00"/>
                </a:highlight>
              </a:rPr>
              <a:t>Autentica</a:t>
            </a:r>
            <a:r>
              <a:rPr lang="it-IT" b="1" dirty="0"/>
              <a:t>: compiuta dallo stesso organo che ha prodotto la norma</a:t>
            </a:r>
          </a:p>
          <a:p>
            <a:pPr marL="0" indent="0">
              <a:buNone/>
            </a:pPr>
            <a:endParaRPr lang="it-IT" b="1" dirty="0"/>
          </a:p>
          <a:p>
            <a:r>
              <a:rPr lang="it-IT" b="1" dirty="0">
                <a:highlight>
                  <a:srgbClr val="FFFF00"/>
                </a:highlight>
              </a:rPr>
              <a:t>Dottrinale:</a:t>
            </a:r>
            <a:r>
              <a:rPr lang="it-IT" b="1" dirty="0"/>
              <a:t> compiuta dagli studiosi di diritto, non è vincolante</a:t>
            </a:r>
          </a:p>
        </p:txBody>
      </p:sp>
    </p:spTree>
    <p:extLst>
      <p:ext uri="{BB962C8B-B14F-4D97-AF65-F5344CB8AC3E}">
        <p14:creationId xmlns:p14="http://schemas.microsoft.com/office/powerpoint/2010/main" val="25541407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6FC5F9-2572-48C6-B9BB-2951E65824EC}"/>
              </a:ext>
            </a:extLst>
          </p:cNvPr>
          <p:cNvSpPr>
            <a:spLocks noGrp="1"/>
          </p:cNvSpPr>
          <p:nvPr>
            <p:ph type="title"/>
          </p:nvPr>
        </p:nvSpPr>
        <p:spPr/>
        <p:txBody>
          <a:bodyPr/>
          <a:lstStyle/>
          <a:p>
            <a:r>
              <a:rPr lang="it-IT" b="1" dirty="0">
                <a:highlight>
                  <a:srgbClr val="00FFFF"/>
                </a:highlight>
              </a:rPr>
              <a:t>Regola dell’interpretazione</a:t>
            </a:r>
          </a:p>
        </p:txBody>
      </p:sp>
      <p:sp>
        <p:nvSpPr>
          <p:cNvPr id="3" name="Segnaposto contenuto 2">
            <a:extLst>
              <a:ext uri="{FF2B5EF4-FFF2-40B4-BE49-F238E27FC236}">
                <a16:creationId xmlns:a16="http://schemas.microsoft.com/office/drawing/2014/main" id="{64E12514-516E-4F0D-A2BB-5D92E1C3C348}"/>
              </a:ext>
            </a:extLst>
          </p:cNvPr>
          <p:cNvSpPr>
            <a:spLocks noGrp="1"/>
          </p:cNvSpPr>
          <p:nvPr>
            <p:ph idx="1"/>
          </p:nvPr>
        </p:nvSpPr>
        <p:spPr/>
        <p:txBody>
          <a:bodyPr>
            <a:normAutofit/>
          </a:bodyPr>
          <a:lstStyle/>
          <a:p>
            <a:pPr marL="0" indent="0" algn="ctr">
              <a:buNone/>
            </a:pPr>
            <a:r>
              <a:rPr lang="it-IT" sz="4000" b="1" dirty="0"/>
              <a:t>«Nell’applicare la legge non si può ad essa attribuire altro senso che quello fatto palese dal </a:t>
            </a:r>
            <a:r>
              <a:rPr lang="it-IT" sz="4000" b="1" dirty="0">
                <a:highlight>
                  <a:srgbClr val="FFFF00"/>
                </a:highlight>
              </a:rPr>
              <a:t>significato proprio delle parole </a:t>
            </a:r>
            <a:r>
              <a:rPr lang="it-IT" sz="4000" b="1" dirty="0"/>
              <a:t>secondo la connessione di esse, e </a:t>
            </a:r>
            <a:r>
              <a:rPr lang="it-IT" sz="4000" b="1" dirty="0">
                <a:highlight>
                  <a:srgbClr val="FFFF00"/>
                </a:highlight>
              </a:rPr>
              <a:t>dalla intenzione del legislatore</a:t>
            </a:r>
            <a:r>
              <a:rPr lang="it-IT" sz="4000" b="1" dirty="0"/>
              <a:t>» </a:t>
            </a:r>
          </a:p>
          <a:p>
            <a:pPr marL="0" indent="0" algn="ctr">
              <a:buNone/>
            </a:pPr>
            <a:r>
              <a:rPr lang="it-IT" sz="4000" b="1" dirty="0"/>
              <a:t>(art. 12 disp. </a:t>
            </a:r>
            <a:r>
              <a:rPr lang="it-IT" sz="4000" b="1" dirty="0" err="1"/>
              <a:t>prel</a:t>
            </a:r>
            <a:r>
              <a:rPr lang="it-IT" sz="4000" b="1" dirty="0"/>
              <a:t>.)</a:t>
            </a:r>
          </a:p>
        </p:txBody>
      </p:sp>
    </p:spTree>
    <p:extLst>
      <p:ext uri="{BB962C8B-B14F-4D97-AF65-F5344CB8AC3E}">
        <p14:creationId xmlns:p14="http://schemas.microsoft.com/office/powerpoint/2010/main" val="37543552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E7770E-C8BC-4739-9DA6-A559746EE893}"/>
              </a:ext>
            </a:extLst>
          </p:cNvPr>
          <p:cNvSpPr>
            <a:spLocks noGrp="1"/>
          </p:cNvSpPr>
          <p:nvPr>
            <p:ph type="title"/>
          </p:nvPr>
        </p:nvSpPr>
        <p:spPr/>
        <p:txBody>
          <a:bodyPr/>
          <a:lstStyle/>
          <a:p>
            <a:r>
              <a:rPr lang="it-IT" b="1" dirty="0">
                <a:highlight>
                  <a:srgbClr val="00FFFF"/>
                </a:highlight>
              </a:rPr>
              <a:t>Le modalità di interpretazione</a:t>
            </a:r>
          </a:p>
        </p:txBody>
      </p:sp>
      <p:sp>
        <p:nvSpPr>
          <p:cNvPr id="3" name="Segnaposto contenuto 2">
            <a:extLst>
              <a:ext uri="{FF2B5EF4-FFF2-40B4-BE49-F238E27FC236}">
                <a16:creationId xmlns:a16="http://schemas.microsoft.com/office/drawing/2014/main" id="{E0AC3B91-DF32-4CF6-94EB-B9AC94E02932}"/>
              </a:ext>
            </a:extLst>
          </p:cNvPr>
          <p:cNvSpPr>
            <a:spLocks noGrp="1"/>
          </p:cNvSpPr>
          <p:nvPr>
            <p:ph idx="1"/>
          </p:nvPr>
        </p:nvSpPr>
        <p:spPr/>
        <p:txBody>
          <a:bodyPr>
            <a:normAutofit lnSpcReduction="10000"/>
          </a:bodyPr>
          <a:lstStyle/>
          <a:p>
            <a:pPr algn="just"/>
            <a:r>
              <a:rPr lang="it-IT" b="1" dirty="0">
                <a:highlight>
                  <a:srgbClr val="FFFF00"/>
                </a:highlight>
              </a:rPr>
              <a:t>Interpretazione letterale</a:t>
            </a:r>
            <a:r>
              <a:rPr lang="it-IT" b="1" dirty="0"/>
              <a:t>: bisogna tenere conto del significato letterale delle parole nella loro connessione.</a:t>
            </a:r>
          </a:p>
          <a:p>
            <a:pPr marL="0" indent="0">
              <a:buNone/>
            </a:pPr>
            <a:endParaRPr lang="it-IT" b="1" dirty="0"/>
          </a:p>
          <a:p>
            <a:pPr algn="just"/>
            <a:r>
              <a:rPr lang="it-IT" b="1" dirty="0">
                <a:highlight>
                  <a:srgbClr val="FFFF00"/>
                </a:highlight>
              </a:rPr>
              <a:t>Interpretazione logica</a:t>
            </a:r>
            <a:r>
              <a:rPr lang="it-IT" b="1" dirty="0"/>
              <a:t>: occorre tener presente non solo l’intenzione del legislatore, ma l’insieme di norme, relative a quella determinata materia, in cui si inserisce la nuova disciplina.</a:t>
            </a:r>
          </a:p>
        </p:txBody>
      </p:sp>
    </p:spTree>
    <p:extLst>
      <p:ext uri="{BB962C8B-B14F-4D97-AF65-F5344CB8AC3E}">
        <p14:creationId xmlns:p14="http://schemas.microsoft.com/office/powerpoint/2010/main" val="25223904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AA89EC-E732-493C-B17F-EED88DE0BC44}"/>
              </a:ext>
            </a:extLst>
          </p:cNvPr>
          <p:cNvSpPr>
            <a:spLocks noGrp="1"/>
          </p:cNvSpPr>
          <p:nvPr>
            <p:ph type="title"/>
          </p:nvPr>
        </p:nvSpPr>
        <p:spPr/>
        <p:txBody>
          <a:bodyPr/>
          <a:lstStyle/>
          <a:p>
            <a:r>
              <a:rPr lang="it-IT" b="1" dirty="0">
                <a:highlight>
                  <a:srgbClr val="00FFFF"/>
                </a:highlight>
              </a:rPr>
              <a:t>Le modalità di interpretazione</a:t>
            </a:r>
            <a:endParaRPr lang="it-IT" dirty="0"/>
          </a:p>
        </p:txBody>
      </p:sp>
      <p:sp>
        <p:nvSpPr>
          <p:cNvPr id="3" name="Segnaposto contenuto 2">
            <a:extLst>
              <a:ext uri="{FF2B5EF4-FFF2-40B4-BE49-F238E27FC236}">
                <a16:creationId xmlns:a16="http://schemas.microsoft.com/office/drawing/2014/main" id="{94699B8B-B419-4357-BC82-3DFE8B153C9F}"/>
              </a:ext>
            </a:extLst>
          </p:cNvPr>
          <p:cNvSpPr>
            <a:spLocks noGrp="1"/>
          </p:cNvSpPr>
          <p:nvPr>
            <p:ph idx="1"/>
          </p:nvPr>
        </p:nvSpPr>
        <p:spPr/>
        <p:txBody>
          <a:bodyPr/>
          <a:lstStyle/>
          <a:p>
            <a:pPr algn="just"/>
            <a:r>
              <a:rPr lang="it-IT" b="1" dirty="0">
                <a:highlight>
                  <a:srgbClr val="FFFF00"/>
                </a:highlight>
              </a:rPr>
              <a:t>Interpretazione sistematica</a:t>
            </a:r>
            <a:r>
              <a:rPr lang="it-IT" b="1" dirty="0"/>
              <a:t>: bisogna considerare la norma come inserite in un ordinamento organicamente considerato.</a:t>
            </a:r>
          </a:p>
          <a:p>
            <a:pPr marL="0" indent="0" algn="just">
              <a:buNone/>
            </a:pPr>
            <a:endParaRPr lang="it-IT" b="1" dirty="0"/>
          </a:p>
          <a:p>
            <a:pPr algn="just"/>
            <a:r>
              <a:rPr lang="it-IT" b="1" dirty="0">
                <a:highlight>
                  <a:srgbClr val="FFFF00"/>
                </a:highlight>
              </a:rPr>
              <a:t>Interpretazione teleologica</a:t>
            </a:r>
            <a:r>
              <a:rPr lang="it-IT" b="1" dirty="0"/>
              <a:t>: avendo di mira le finalità che, mediante la norma, il legislatore intende raggiungere.</a:t>
            </a:r>
          </a:p>
        </p:txBody>
      </p:sp>
    </p:spTree>
    <p:extLst>
      <p:ext uri="{BB962C8B-B14F-4D97-AF65-F5344CB8AC3E}">
        <p14:creationId xmlns:p14="http://schemas.microsoft.com/office/powerpoint/2010/main" val="12504113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319B2B-F50B-453B-AAD9-E59649D9ACD3}"/>
              </a:ext>
            </a:extLst>
          </p:cNvPr>
          <p:cNvSpPr>
            <a:spLocks noGrp="1"/>
          </p:cNvSpPr>
          <p:nvPr>
            <p:ph type="title"/>
          </p:nvPr>
        </p:nvSpPr>
        <p:spPr/>
        <p:txBody>
          <a:bodyPr/>
          <a:lstStyle/>
          <a:p>
            <a:r>
              <a:rPr lang="it-IT" b="1" dirty="0">
                <a:highlight>
                  <a:srgbClr val="00FFFF"/>
                </a:highlight>
              </a:rPr>
              <a:t>Le modalità di interpretazione</a:t>
            </a:r>
            <a:endParaRPr lang="it-IT" dirty="0"/>
          </a:p>
        </p:txBody>
      </p:sp>
      <p:sp>
        <p:nvSpPr>
          <p:cNvPr id="3" name="Segnaposto contenuto 2">
            <a:extLst>
              <a:ext uri="{FF2B5EF4-FFF2-40B4-BE49-F238E27FC236}">
                <a16:creationId xmlns:a16="http://schemas.microsoft.com/office/drawing/2014/main" id="{F5AEC931-542D-4760-820C-1C256F4971B8}"/>
              </a:ext>
            </a:extLst>
          </p:cNvPr>
          <p:cNvSpPr>
            <a:spLocks noGrp="1"/>
          </p:cNvSpPr>
          <p:nvPr>
            <p:ph idx="1"/>
          </p:nvPr>
        </p:nvSpPr>
        <p:spPr/>
        <p:txBody>
          <a:bodyPr>
            <a:normAutofit lnSpcReduction="10000"/>
          </a:bodyPr>
          <a:lstStyle/>
          <a:p>
            <a:pPr algn="just"/>
            <a:r>
              <a:rPr lang="it-IT" b="1" dirty="0">
                <a:highlight>
                  <a:srgbClr val="FFFF00"/>
                </a:highlight>
              </a:rPr>
              <a:t>Interpretazione analogica</a:t>
            </a:r>
            <a:r>
              <a:rPr lang="it-IT" b="1" dirty="0"/>
              <a:t>: in caso di lacuna del diritto (c.d. «buco legislativo»), il giudice  può applicare la disciplina prevista in casi simili o materie analoghe (art. 12, c. 2 disp. </a:t>
            </a:r>
            <a:r>
              <a:rPr lang="it-IT" b="1" dirty="0" err="1"/>
              <a:t>prel</a:t>
            </a:r>
            <a:r>
              <a:rPr lang="it-IT" b="1" dirty="0"/>
              <a:t>.) (</a:t>
            </a:r>
            <a:r>
              <a:rPr lang="it-IT" b="1" dirty="0">
                <a:highlight>
                  <a:srgbClr val="FFFF00"/>
                </a:highlight>
              </a:rPr>
              <a:t>analogia legis</a:t>
            </a:r>
            <a:r>
              <a:rPr lang="it-IT" b="1" dirty="0"/>
              <a:t>)</a:t>
            </a:r>
          </a:p>
          <a:p>
            <a:pPr algn="just"/>
            <a:r>
              <a:rPr lang="it-IT" b="1" dirty="0"/>
              <a:t>Se non esiste nemmeno una norma relativa a casi analoghi, decide «secondo i principi dell’ordinamento giuridico dello Stato» (</a:t>
            </a:r>
            <a:r>
              <a:rPr lang="it-IT" b="1" dirty="0">
                <a:highlight>
                  <a:srgbClr val="FFFF00"/>
                </a:highlight>
              </a:rPr>
              <a:t>analogia iuris</a:t>
            </a:r>
            <a:r>
              <a:rPr lang="it-IT" b="1" dirty="0"/>
              <a:t>)</a:t>
            </a:r>
          </a:p>
        </p:txBody>
      </p:sp>
    </p:spTree>
    <p:extLst>
      <p:ext uri="{BB962C8B-B14F-4D97-AF65-F5344CB8AC3E}">
        <p14:creationId xmlns:p14="http://schemas.microsoft.com/office/powerpoint/2010/main" val="16527458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D63096-6EC6-4CFE-8CD1-1549EED3030D}"/>
              </a:ext>
            </a:extLst>
          </p:cNvPr>
          <p:cNvSpPr>
            <a:spLocks noGrp="1"/>
          </p:cNvSpPr>
          <p:nvPr>
            <p:ph type="title"/>
          </p:nvPr>
        </p:nvSpPr>
        <p:spPr/>
        <p:txBody>
          <a:bodyPr/>
          <a:lstStyle/>
          <a:p>
            <a:r>
              <a:rPr lang="it-IT" b="1" dirty="0">
                <a:highlight>
                  <a:srgbClr val="00FFFF"/>
                </a:highlight>
              </a:rPr>
              <a:t>Divieto di analogia</a:t>
            </a:r>
          </a:p>
        </p:txBody>
      </p:sp>
      <p:sp>
        <p:nvSpPr>
          <p:cNvPr id="3" name="Segnaposto contenuto 2">
            <a:extLst>
              <a:ext uri="{FF2B5EF4-FFF2-40B4-BE49-F238E27FC236}">
                <a16:creationId xmlns:a16="http://schemas.microsoft.com/office/drawing/2014/main" id="{076506C4-5A0E-4C52-9713-4EEDB4586806}"/>
              </a:ext>
            </a:extLst>
          </p:cNvPr>
          <p:cNvSpPr>
            <a:spLocks noGrp="1"/>
          </p:cNvSpPr>
          <p:nvPr>
            <p:ph idx="1"/>
          </p:nvPr>
        </p:nvSpPr>
        <p:spPr/>
        <p:txBody>
          <a:bodyPr/>
          <a:lstStyle/>
          <a:p>
            <a:endParaRPr lang="it-IT" b="1" dirty="0">
              <a:highlight>
                <a:srgbClr val="FFFF00"/>
              </a:highlight>
            </a:endParaRPr>
          </a:p>
          <a:p>
            <a:r>
              <a:rPr lang="it-IT" b="1" dirty="0">
                <a:highlight>
                  <a:srgbClr val="FFFF00"/>
                </a:highlight>
              </a:rPr>
              <a:t>Norme penali</a:t>
            </a:r>
          </a:p>
          <a:p>
            <a:pPr marL="0" indent="0">
              <a:buNone/>
            </a:pPr>
            <a:endParaRPr lang="it-IT" b="1" dirty="0">
              <a:highlight>
                <a:srgbClr val="FFFF00"/>
              </a:highlight>
            </a:endParaRPr>
          </a:p>
          <a:p>
            <a:endParaRPr lang="it-IT" b="1" dirty="0">
              <a:highlight>
                <a:srgbClr val="FFFF00"/>
              </a:highlight>
            </a:endParaRPr>
          </a:p>
          <a:p>
            <a:r>
              <a:rPr lang="it-IT" b="1" dirty="0">
                <a:highlight>
                  <a:srgbClr val="FFFF00"/>
                </a:highlight>
              </a:rPr>
              <a:t>Norme eccezionali</a:t>
            </a:r>
          </a:p>
        </p:txBody>
      </p:sp>
    </p:spTree>
    <p:extLst>
      <p:ext uri="{BB962C8B-B14F-4D97-AF65-F5344CB8AC3E}">
        <p14:creationId xmlns:p14="http://schemas.microsoft.com/office/powerpoint/2010/main" val="25278578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1547CF-2D5F-484C-8295-CFBCE86E02AA}"/>
              </a:ext>
            </a:extLst>
          </p:cNvPr>
          <p:cNvSpPr>
            <a:spLocks noGrp="1"/>
          </p:cNvSpPr>
          <p:nvPr>
            <p:ph type="title"/>
          </p:nvPr>
        </p:nvSpPr>
        <p:spPr/>
        <p:txBody>
          <a:bodyPr/>
          <a:lstStyle/>
          <a:p>
            <a:r>
              <a:rPr lang="it-IT" b="1" dirty="0">
                <a:highlight>
                  <a:srgbClr val="00FF00"/>
                </a:highlight>
              </a:rPr>
              <a:t>Obbligatorietà nel tempo</a:t>
            </a:r>
          </a:p>
        </p:txBody>
      </p:sp>
      <p:sp>
        <p:nvSpPr>
          <p:cNvPr id="3" name="Segnaposto contenuto 2">
            <a:extLst>
              <a:ext uri="{FF2B5EF4-FFF2-40B4-BE49-F238E27FC236}">
                <a16:creationId xmlns:a16="http://schemas.microsoft.com/office/drawing/2014/main" id="{AF0A2429-308E-4493-8725-15E6D285582C}"/>
              </a:ext>
            </a:extLst>
          </p:cNvPr>
          <p:cNvSpPr>
            <a:spLocks noGrp="1"/>
          </p:cNvSpPr>
          <p:nvPr>
            <p:ph idx="1"/>
          </p:nvPr>
        </p:nvSpPr>
        <p:spPr/>
        <p:txBody>
          <a:bodyPr>
            <a:normAutofit fontScale="85000" lnSpcReduction="20000"/>
          </a:bodyPr>
          <a:lstStyle/>
          <a:p>
            <a:pPr algn="just"/>
            <a:r>
              <a:rPr lang="it-IT" b="1" dirty="0"/>
              <a:t>Norme in vigore </a:t>
            </a:r>
            <a:r>
              <a:rPr lang="it-IT" dirty="0"/>
              <a:t>(di solito dopo 15 giorni dall’approvazione (</a:t>
            </a:r>
            <a:r>
              <a:rPr lang="it-IT" dirty="0" err="1"/>
              <a:t>vacatio</a:t>
            </a:r>
            <a:r>
              <a:rPr lang="it-IT" dirty="0"/>
              <a:t> legis, art. 73 Cost.).</a:t>
            </a:r>
          </a:p>
          <a:p>
            <a:pPr algn="just"/>
            <a:r>
              <a:rPr lang="it-IT" b="1" dirty="0">
                <a:highlight>
                  <a:srgbClr val="FFFF00"/>
                </a:highlight>
              </a:rPr>
              <a:t>IGNORANTIA LEGIS NON EXCUSAT</a:t>
            </a:r>
            <a:r>
              <a:rPr lang="it-IT" dirty="0"/>
              <a:t>: una volta entrata in vigore, a tutti è fatto obbligo di osservare la legge, indipendentemente dalla conoscenza che se ne abbia (a meno che non sia comprovata l’ignoranza scusabile). </a:t>
            </a:r>
          </a:p>
          <a:p>
            <a:pPr algn="just"/>
            <a:r>
              <a:rPr lang="it-IT" b="1" dirty="0"/>
              <a:t>Abrogazione per volontà del legislatore: </a:t>
            </a:r>
            <a:r>
              <a:rPr lang="it-IT" b="1" dirty="0">
                <a:highlight>
                  <a:srgbClr val="FFFF00"/>
                </a:highlight>
              </a:rPr>
              <a:t>tacita o espressa</a:t>
            </a:r>
          </a:p>
          <a:p>
            <a:pPr algn="just"/>
            <a:r>
              <a:rPr lang="it-IT" b="1" dirty="0"/>
              <a:t>Abrogazione per effetto di un </a:t>
            </a:r>
            <a:r>
              <a:rPr lang="it-IT" b="1" dirty="0">
                <a:highlight>
                  <a:srgbClr val="FFFF00"/>
                </a:highlight>
              </a:rPr>
              <a:t>referendum</a:t>
            </a:r>
            <a:r>
              <a:rPr lang="it-IT" b="1" dirty="0"/>
              <a:t> (art. 75 Cost.)</a:t>
            </a:r>
          </a:p>
          <a:p>
            <a:pPr algn="just"/>
            <a:r>
              <a:rPr lang="it-IT" b="1" dirty="0"/>
              <a:t> Abrogazione per </a:t>
            </a:r>
            <a:r>
              <a:rPr lang="it-IT" b="1" dirty="0">
                <a:highlight>
                  <a:srgbClr val="FFFF00"/>
                </a:highlight>
              </a:rPr>
              <a:t>illegittimità</a:t>
            </a:r>
            <a:r>
              <a:rPr lang="it-IT" b="1" dirty="0"/>
              <a:t> dichiarata dalla Corte Costituzionale.</a:t>
            </a:r>
          </a:p>
        </p:txBody>
      </p:sp>
    </p:spTree>
    <p:extLst>
      <p:ext uri="{BB962C8B-B14F-4D97-AF65-F5344CB8AC3E}">
        <p14:creationId xmlns:p14="http://schemas.microsoft.com/office/powerpoint/2010/main" val="12049307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466B3-3C51-41A7-8637-4F876B463BAF}"/>
              </a:ext>
            </a:extLst>
          </p:cNvPr>
          <p:cNvSpPr>
            <a:spLocks noGrp="1"/>
          </p:cNvSpPr>
          <p:nvPr>
            <p:ph type="title"/>
          </p:nvPr>
        </p:nvSpPr>
        <p:spPr/>
        <p:txBody>
          <a:bodyPr/>
          <a:lstStyle/>
          <a:p>
            <a:r>
              <a:rPr lang="it-IT" b="1" dirty="0">
                <a:highlight>
                  <a:srgbClr val="00FF00"/>
                </a:highlight>
              </a:rPr>
              <a:t>Pubblicazione</a:t>
            </a:r>
          </a:p>
        </p:txBody>
      </p:sp>
      <p:sp>
        <p:nvSpPr>
          <p:cNvPr id="3" name="Segnaposto contenuto 2">
            <a:extLst>
              <a:ext uri="{FF2B5EF4-FFF2-40B4-BE49-F238E27FC236}">
                <a16:creationId xmlns:a16="http://schemas.microsoft.com/office/drawing/2014/main" id="{46809F41-4458-4126-87DD-C2DD656A750E}"/>
              </a:ext>
            </a:extLst>
          </p:cNvPr>
          <p:cNvSpPr>
            <a:spLocks noGrp="1"/>
          </p:cNvSpPr>
          <p:nvPr>
            <p:ph idx="1"/>
          </p:nvPr>
        </p:nvSpPr>
        <p:spPr/>
        <p:txBody>
          <a:bodyPr>
            <a:normAutofit fontScale="92500" lnSpcReduction="10000"/>
          </a:bodyPr>
          <a:lstStyle/>
          <a:p>
            <a:pPr marL="0" indent="0" algn="just">
              <a:buNone/>
            </a:pPr>
            <a:r>
              <a:rPr lang="it-IT" b="1" dirty="0"/>
              <a:t>Le leggi costituzionali ed ordinarie, gli atti aventi forza di legge e i regolamenti statali sono pubblicati sulla </a:t>
            </a:r>
            <a:r>
              <a:rPr lang="it-IT" b="1" dirty="0">
                <a:highlight>
                  <a:srgbClr val="FFFF00"/>
                </a:highlight>
              </a:rPr>
              <a:t>Gazzetta Ufficiale della Repubblica Italiana (G.U.). </a:t>
            </a:r>
          </a:p>
          <a:p>
            <a:pPr marL="0" indent="0" algn="just">
              <a:buNone/>
            </a:pPr>
            <a:r>
              <a:rPr lang="it-IT" b="1" dirty="0"/>
              <a:t>Le leggi e i regolamenti regionali sono pubblicati sui </a:t>
            </a:r>
            <a:r>
              <a:rPr lang="it-IT" b="1" dirty="0">
                <a:highlight>
                  <a:srgbClr val="FFFF00"/>
                </a:highlight>
              </a:rPr>
              <a:t>Bollettini Ufficiali Regionali (ogni Regione ne ha uno: B.U.R.).</a:t>
            </a:r>
          </a:p>
          <a:p>
            <a:pPr marL="0" indent="0" algn="just">
              <a:buNone/>
            </a:pPr>
            <a:r>
              <a:rPr lang="it-IT" b="1" dirty="0"/>
              <a:t>Le norme comunitarie (direttive e regolamenti) sono pubblicate sulla </a:t>
            </a:r>
            <a:r>
              <a:rPr lang="it-IT" b="1" dirty="0">
                <a:highlight>
                  <a:srgbClr val="FFFF00"/>
                </a:highlight>
              </a:rPr>
              <a:t>Gazzetta Ufficiale della Comunità Europea (G.U.C.E.).</a:t>
            </a:r>
          </a:p>
          <a:p>
            <a:endParaRPr lang="it-IT" dirty="0"/>
          </a:p>
        </p:txBody>
      </p:sp>
    </p:spTree>
    <p:extLst>
      <p:ext uri="{BB962C8B-B14F-4D97-AF65-F5344CB8AC3E}">
        <p14:creationId xmlns:p14="http://schemas.microsoft.com/office/powerpoint/2010/main" val="39339652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B9BD6D-4A33-430D-91C2-25D8FDD1226D}"/>
              </a:ext>
            </a:extLst>
          </p:cNvPr>
          <p:cNvSpPr>
            <a:spLocks noGrp="1"/>
          </p:cNvSpPr>
          <p:nvPr>
            <p:ph type="title"/>
          </p:nvPr>
        </p:nvSpPr>
        <p:spPr/>
        <p:txBody>
          <a:bodyPr/>
          <a:lstStyle/>
          <a:p>
            <a:r>
              <a:rPr lang="it-IT" b="1" dirty="0">
                <a:highlight>
                  <a:srgbClr val="00FF00"/>
                </a:highlight>
              </a:rPr>
              <a:t>Irretroattività</a:t>
            </a:r>
          </a:p>
        </p:txBody>
      </p:sp>
      <p:sp>
        <p:nvSpPr>
          <p:cNvPr id="3" name="Segnaposto contenuto 2">
            <a:extLst>
              <a:ext uri="{FF2B5EF4-FFF2-40B4-BE49-F238E27FC236}">
                <a16:creationId xmlns:a16="http://schemas.microsoft.com/office/drawing/2014/main" id="{043204ED-5831-4DCA-9724-A0C0E5870AC7}"/>
              </a:ext>
            </a:extLst>
          </p:cNvPr>
          <p:cNvSpPr>
            <a:spLocks noGrp="1"/>
          </p:cNvSpPr>
          <p:nvPr>
            <p:ph idx="1"/>
          </p:nvPr>
        </p:nvSpPr>
        <p:spPr/>
        <p:txBody>
          <a:bodyPr/>
          <a:lstStyle/>
          <a:p>
            <a:pPr algn="just"/>
            <a:r>
              <a:rPr lang="it-IT" b="1" dirty="0"/>
              <a:t>Le norme, di solito, non hanno effetto retroattivo: </a:t>
            </a:r>
            <a:r>
              <a:rPr lang="it-IT" b="1" dirty="0">
                <a:highlight>
                  <a:srgbClr val="FFFF00"/>
                </a:highlight>
              </a:rPr>
              <a:t>dispongono per il futuro</a:t>
            </a:r>
            <a:r>
              <a:rPr lang="it-IT" b="1" dirty="0"/>
              <a:t>.</a:t>
            </a:r>
          </a:p>
          <a:p>
            <a:pPr algn="just"/>
            <a:r>
              <a:rPr lang="it-IT" b="1" dirty="0"/>
              <a:t>Ma non si tratta di un principio generale costituzionalizzato.</a:t>
            </a:r>
          </a:p>
          <a:p>
            <a:pPr algn="just"/>
            <a:r>
              <a:rPr lang="it-IT" b="1" dirty="0"/>
              <a:t>Nella Costituzione, all’art. 25, c. 2, si prevede obbligatoriamente </a:t>
            </a:r>
            <a:r>
              <a:rPr lang="it-IT" b="1" dirty="0">
                <a:highlight>
                  <a:srgbClr val="FFFF00"/>
                </a:highlight>
              </a:rPr>
              <a:t>l’irretroattività solo della legge penale</a:t>
            </a:r>
            <a:r>
              <a:rPr lang="it-IT" b="1" dirty="0"/>
              <a:t>.</a:t>
            </a:r>
          </a:p>
        </p:txBody>
      </p:sp>
    </p:spTree>
    <p:extLst>
      <p:ext uri="{BB962C8B-B14F-4D97-AF65-F5344CB8AC3E}">
        <p14:creationId xmlns:p14="http://schemas.microsoft.com/office/powerpoint/2010/main" val="15790647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3447EC-910C-4754-8089-BE0A18D8B818}"/>
              </a:ext>
            </a:extLst>
          </p:cNvPr>
          <p:cNvSpPr>
            <a:spLocks noGrp="1"/>
          </p:cNvSpPr>
          <p:nvPr>
            <p:ph type="title"/>
          </p:nvPr>
        </p:nvSpPr>
        <p:spPr>
          <a:xfrm>
            <a:off x="457200" y="274638"/>
            <a:ext cx="8229600" cy="1570186"/>
          </a:xfrm>
        </p:spPr>
        <p:txBody>
          <a:bodyPr>
            <a:normAutofit/>
          </a:bodyPr>
          <a:lstStyle/>
          <a:p>
            <a:r>
              <a:rPr lang="it-IT" b="1" dirty="0">
                <a:solidFill>
                  <a:srgbClr val="002060"/>
                </a:solidFill>
                <a:highlight>
                  <a:srgbClr val="00FF00"/>
                </a:highlight>
              </a:rPr>
              <a:t>Obbligatorietà nello spazio </a:t>
            </a:r>
            <a:br>
              <a:rPr lang="it-IT" b="1" dirty="0">
                <a:solidFill>
                  <a:srgbClr val="002060"/>
                </a:solidFill>
                <a:highlight>
                  <a:srgbClr val="00FF00"/>
                </a:highlight>
              </a:rPr>
            </a:br>
            <a:r>
              <a:rPr lang="it-IT" b="1" dirty="0">
                <a:solidFill>
                  <a:srgbClr val="002060"/>
                </a:solidFill>
                <a:highlight>
                  <a:srgbClr val="00FF00"/>
                </a:highlight>
              </a:rPr>
              <a:t>(principio di territorialità)</a:t>
            </a:r>
          </a:p>
        </p:txBody>
      </p:sp>
      <p:sp>
        <p:nvSpPr>
          <p:cNvPr id="3" name="Segnaposto contenuto 2">
            <a:extLst>
              <a:ext uri="{FF2B5EF4-FFF2-40B4-BE49-F238E27FC236}">
                <a16:creationId xmlns:a16="http://schemas.microsoft.com/office/drawing/2014/main" id="{46905CAA-8BF1-4146-AA7D-D7905720E02A}"/>
              </a:ext>
            </a:extLst>
          </p:cNvPr>
          <p:cNvSpPr>
            <a:spLocks noGrp="1"/>
          </p:cNvSpPr>
          <p:nvPr>
            <p:ph idx="1"/>
          </p:nvPr>
        </p:nvSpPr>
        <p:spPr>
          <a:xfrm>
            <a:off x="457200" y="2132855"/>
            <a:ext cx="8229600" cy="3744417"/>
          </a:xfrm>
        </p:spPr>
        <p:txBody>
          <a:bodyPr/>
          <a:lstStyle/>
          <a:p>
            <a:pPr algn="just"/>
            <a:r>
              <a:rPr lang="it-IT" b="1" dirty="0"/>
              <a:t>Le norme del sistema giuridico italiano sono valide </a:t>
            </a:r>
            <a:r>
              <a:rPr lang="it-IT" b="1" dirty="0">
                <a:highlight>
                  <a:srgbClr val="FFFF00"/>
                </a:highlight>
              </a:rPr>
              <a:t>all’interno dei confini </a:t>
            </a:r>
            <a:r>
              <a:rPr lang="it-IT" b="1" dirty="0"/>
              <a:t>del territorio nazionale. Si applicano a chiunque vi si trovi, anche se </a:t>
            </a:r>
            <a:r>
              <a:rPr lang="it-IT" b="1" dirty="0">
                <a:highlight>
                  <a:srgbClr val="FFFF00"/>
                </a:highlight>
              </a:rPr>
              <a:t>di passaggio</a:t>
            </a:r>
            <a:r>
              <a:rPr lang="it-IT" b="1" dirty="0"/>
              <a:t>. Alcune norme (es. quelle fiscali) si applicano anche agli italiani all’estero.</a:t>
            </a:r>
          </a:p>
        </p:txBody>
      </p:sp>
    </p:spTree>
    <p:extLst>
      <p:ext uri="{BB962C8B-B14F-4D97-AF65-F5344CB8AC3E}">
        <p14:creationId xmlns:p14="http://schemas.microsoft.com/office/powerpoint/2010/main" val="192155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DE1AC2-347A-4A40-A1A0-7890F36F6BED}"/>
              </a:ext>
            </a:extLst>
          </p:cNvPr>
          <p:cNvSpPr>
            <a:spLocks noGrp="1"/>
          </p:cNvSpPr>
          <p:nvPr>
            <p:ph type="title"/>
          </p:nvPr>
        </p:nvSpPr>
        <p:spPr/>
        <p:txBody>
          <a:bodyPr>
            <a:normAutofit/>
          </a:bodyPr>
          <a:lstStyle/>
          <a:p>
            <a:r>
              <a:rPr lang="it-IT" b="1" dirty="0">
                <a:highlight>
                  <a:srgbClr val="00FF00"/>
                </a:highlight>
              </a:rPr>
              <a:t>Norme sociali e norme giuridiche</a:t>
            </a:r>
          </a:p>
        </p:txBody>
      </p:sp>
      <p:sp>
        <p:nvSpPr>
          <p:cNvPr id="3" name="Segnaposto contenuto 2">
            <a:extLst>
              <a:ext uri="{FF2B5EF4-FFF2-40B4-BE49-F238E27FC236}">
                <a16:creationId xmlns:a16="http://schemas.microsoft.com/office/drawing/2014/main" id="{B0ACB9AC-1B5B-484D-9EB6-309CE1FB0F07}"/>
              </a:ext>
            </a:extLst>
          </p:cNvPr>
          <p:cNvSpPr>
            <a:spLocks noGrp="1"/>
          </p:cNvSpPr>
          <p:nvPr>
            <p:ph idx="1"/>
          </p:nvPr>
        </p:nvSpPr>
        <p:spPr/>
        <p:txBody>
          <a:bodyPr/>
          <a:lstStyle/>
          <a:p>
            <a:pPr algn="just"/>
            <a:r>
              <a:rPr lang="it-IT" b="1" dirty="0">
                <a:highlight>
                  <a:srgbClr val="FFFF00"/>
                </a:highlight>
              </a:rPr>
              <a:t>Norme sociali</a:t>
            </a:r>
            <a:r>
              <a:rPr lang="it-IT" b="1" dirty="0"/>
              <a:t>: regole di comportamento più o meno consuetudinarie utili per mantenere rapporti civili e corretti. Non sono </a:t>
            </a:r>
            <a:r>
              <a:rPr lang="it-IT" b="1" dirty="0">
                <a:solidFill>
                  <a:srgbClr val="FF0000"/>
                </a:solidFill>
              </a:rPr>
              <a:t>né obbligatorie né punibili </a:t>
            </a:r>
            <a:r>
              <a:rPr lang="it-IT" b="1" dirty="0"/>
              <a:t>(«buone maniere»). </a:t>
            </a:r>
          </a:p>
          <a:p>
            <a:pPr algn="just"/>
            <a:r>
              <a:rPr lang="it-IT" b="1" dirty="0">
                <a:highlight>
                  <a:srgbClr val="FFFF00"/>
                </a:highlight>
              </a:rPr>
              <a:t>Norme giuridiche</a:t>
            </a:r>
            <a:r>
              <a:rPr lang="it-IT" b="1" dirty="0"/>
              <a:t>: regole di comportamento dettate  da una autorità superiore. Implicano </a:t>
            </a:r>
            <a:r>
              <a:rPr lang="it-IT" b="1" dirty="0">
                <a:solidFill>
                  <a:srgbClr val="FF0000"/>
                </a:solidFill>
              </a:rPr>
              <a:t>obbligatorietà e punibilità </a:t>
            </a:r>
            <a:r>
              <a:rPr lang="it-IT" b="1" dirty="0"/>
              <a:t>mediate una </a:t>
            </a:r>
            <a:r>
              <a:rPr lang="it-IT" b="1" dirty="0">
                <a:highlight>
                  <a:srgbClr val="FF0000"/>
                </a:highlight>
              </a:rPr>
              <a:t>sanzione</a:t>
            </a:r>
            <a:r>
              <a:rPr lang="it-IT" dirty="0"/>
              <a:t>.</a:t>
            </a:r>
          </a:p>
        </p:txBody>
      </p:sp>
    </p:spTree>
    <p:extLst>
      <p:ext uri="{BB962C8B-B14F-4D97-AF65-F5344CB8AC3E}">
        <p14:creationId xmlns:p14="http://schemas.microsoft.com/office/powerpoint/2010/main" val="7235253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5D06DE-D062-433E-B3B1-89DFC270D2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942CDDC9-E346-42A0-AF72-D65596B69D55}"/>
              </a:ext>
            </a:extLst>
          </p:cNvPr>
          <p:cNvSpPr>
            <a:spLocks noGrp="1"/>
          </p:cNvSpPr>
          <p:nvPr>
            <p:ph idx="1"/>
          </p:nvPr>
        </p:nvSpPr>
        <p:spPr/>
        <p:txBody>
          <a:bodyPr>
            <a:normAutofit/>
          </a:bodyPr>
          <a:lstStyle/>
          <a:p>
            <a:pPr marL="0" indent="0" algn="ctr">
              <a:buNone/>
            </a:pPr>
            <a:endParaRPr lang="it-IT" sz="5400" b="1" dirty="0">
              <a:highlight>
                <a:srgbClr val="FFFF00"/>
              </a:highlight>
            </a:endParaRPr>
          </a:p>
          <a:p>
            <a:pPr marL="0" indent="0" algn="ctr">
              <a:buNone/>
            </a:pPr>
            <a:r>
              <a:rPr lang="it-IT" sz="5400" b="1" dirty="0">
                <a:highlight>
                  <a:srgbClr val="FFFF00"/>
                </a:highlight>
              </a:rPr>
              <a:t>I PRINCIPI FONDAMENTALI</a:t>
            </a:r>
          </a:p>
        </p:txBody>
      </p:sp>
    </p:spTree>
    <p:extLst>
      <p:ext uri="{BB962C8B-B14F-4D97-AF65-F5344CB8AC3E}">
        <p14:creationId xmlns:p14="http://schemas.microsoft.com/office/powerpoint/2010/main" val="12792899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47E385-25DE-4E0C-93BF-47D8D46C5DD7}"/>
              </a:ext>
            </a:extLst>
          </p:cNvPr>
          <p:cNvSpPr>
            <a:spLocks noGrp="1"/>
          </p:cNvSpPr>
          <p:nvPr>
            <p:ph type="title"/>
          </p:nvPr>
        </p:nvSpPr>
        <p:spPr/>
        <p:txBody>
          <a:bodyPr/>
          <a:lstStyle/>
          <a:p>
            <a:r>
              <a:rPr lang="it-IT" b="1" dirty="0">
                <a:solidFill>
                  <a:srgbClr val="FF0000"/>
                </a:solidFill>
              </a:rPr>
              <a:t>I diritti soggettivi pubblici</a:t>
            </a:r>
          </a:p>
        </p:txBody>
      </p:sp>
      <p:sp>
        <p:nvSpPr>
          <p:cNvPr id="3" name="Segnaposto contenuto 2">
            <a:extLst>
              <a:ext uri="{FF2B5EF4-FFF2-40B4-BE49-F238E27FC236}">
                <a16:creationId xmlns:a16="http://schemas.microsoft.com/office/drawing/2014/main" id="{84406C1B-C942-40F2-8412-F8537E4C9F6B}"/>
              </a:ext>
            </a:extLst>
          </p:cNvPr>
          <p:cNvSpPr>
            <a:spLocks noGrp="1"/>
          </p:cNvSpPr>
          <p:nvPr>
            <p:ph idx="1"/>
          </p:nvPr>
        </p:nvSpPr>
        <p:spPr/>
        <p:txBody>
          <a:bodyPr/>
          <a:lstStyle/>
          <a:p>
            <a:r>
              <a:rPr lang="it-IT" b="1" u="sng" dirty="0">
                <a:effectLst>
                  <a:outerShdw blurRad="38100" dist="38100" dir="2700000" algn="tl">
                    <a:srgbClr val="000000">
                      <a:alpha val="43137"/>
                    </a:srgbClr>
                  </a:outerShdw>
                </a:effectLst>
              </a:rPr>
              <a:t>Posizioni giuridiche soggettive attive</a:t>
            </a:r>
          </a:p>
          <a:p>
            <a:endParaRPr lang="it-IT" b="1" u="sng" dirty="0">
              <a:effectLst>
                <a:outerShdw blurRad="38100" dist="38100" dir="2700000" algn="tl">
                  <a:srgbClr val="000000">
                    <a:alpha val="43137"/>
                  </a:srgbClr>
                </a:outerShdw>
              </a:effectLst>
            </a:endParaRPr>
          </a:p>
          <a:p>
            <a:r>
              <a:rPr lang="it-IT" b="1" u="sng" dirty="0">
                <a:effectLst>
                  <a:outerShdw blurRad="38100" dist="38100" dir="2700000" algn="tl">
                    <a:srgbClr val="000000">
                      <a:alpha val="43137"/>
                    </a:srgbClr>
                  </a:outerShdw>
                </a:effectLst>
              </a:rPr>
              <a:t>Posizioni giuridiche soggettive passive</a:t>
            </a:r>
          </a:p>
        </p:txBody>
      </p:sp>
    </p:spTree>
    <p:extLst>
      <p:ext uri="{BB962C8B-B14F-4D97-AF65-F5344CB8AC3E}">
        <p14:creationId xmlns:p14="http://schemas.microsoft.com/office/powerpoint/2010/main" val="25413405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3B2AD7-BDB8-444F-B215-24BC1903603A}"/>
              </a:ext>
            </a:extLst>
          </p:cNvPr>
          <p:cNvSpPr>
            <a:spLocks noGrp="1"/>
          </p:cNvSpPr>
          <p:nvPr>
            <p:ph type="title"/>
          </p:nvPr>
        </p:nvSpPr>
        <p:spPr/>
        <p:txBody>
          <a:bodyPr/>
          <a:lstStyle/>
          <a:p>
            <a:r>
              <a:rPr lang="it-IT" b="1" dirty="0">
                <a:solidFill>
                  <a:srgbClr val="FF0000"/>
                </a:solidFill>
              </a:rPr>
              <a:t>Posizioni giuridiche attive</a:t>
            </a:r>
          </a:p>
        </p:txBody>
      </p:sp>
      <p:sp>
        <p:nvSpPr>
          <p:cNvPr id="3" name="Segnaposto contenuto 2">
            <a:extLst>
              <a:ext uri="{FF2B5EF4-FFF2-40B4-BE49-F238E27FC236}">
                <a16:creationId xmlns:a16="http://schemas.microsoft.com/office/drawing/2014/main" id="{C18C6A52-A639-4F38-AA4A-15CD3DC30056}"/>
              </a:ext>
            </a:extLst>
          </p:cNvPr>
          <p:cNvSpPr>
            <a:spLocks noGrp="1"/>
          </p:cNvSpPr>
          <p:nvPr>
            <p:ph idx="1"/>
          </p:nvPr>
        </p:nvSpPr>
        <p:spPr/>
        <p:txBody>
          <a:bodyPr/>
          <a:lstStyle/>
          <a:p>
            <a:r>
              <a:rPr lang="it-IT" sz="3600" b="1" dirty="0">
                <a:solidFill>
                  <a:schemeClr val="accent1">
                    <a:lumMod val="50000"/>
                  </a:schemeClr>
                </a:solidFill>
              </a:rPr>
              <a:t>Diritti soggettivi pubblici</a:t>
            </a:r>
            <a:r>
              <a:rPr lang="it-IT" sz="3600" dirty="0">
                <a:solidFill>
                  <a:schemeClr val="accent1">
                    <a:lumMod val="50000"/>
                  </a:schemeClr>
                </a:solidFill>
              </a:rPr>
              <a:t> </a:t>
            </a:r>
            <a:r>
              <a:rPr lang="it-IT" sz="3600" dirty="0"/>
              <a:t>(nei confronti dello Stato)</a:t>
            </a:r>
          </a:p>
          <a:p>
            <a:pPr marL="0" indent="0">
              <a:buNone/>
            </a:pPr>
            <a:endParaRPr lang="it-IT" sz="3600" dirty="0"/>
          </a:p>
          <a:p>
            <a:r>
              <a:rPr lang="it-IT" sz="3600" b="1" dirty="0">
                <a:solidFill>
                  <a:schemeClr val="accent1">
                    <a:lumMod val="50000"/>
                  </a:schemeClr>
                </a:solidFill>
              </a:rPr>
              <a:t>Diritti soggettivi privati</a:t>
            </a:r>
            <a:r>
              <a:rPr lang="it-IT" sz="3600" b="1" dirty="0"/>
              <a:t> </a:t>
            </a:r>
            <a:r>
              <a:rPr lang="it-IT" sz="3600" dirty="0"/>
              <a:t>(nei confronti di altri cittadini: lo Stato ne è garante)</a:t>
            </a:r>
          </a:p>
          <a:p>
            <a:pPr marL="0" indent="0">
              <a:buNone/>
            </a:pPr>
            <a:endParaRPr lang="it-IT" sz="3600" dirty="0"/>
          </a:p>
          <a:p>
            <a:r>
              <a:rPr lang="it-IT" sz="3600" b="1" dirty="0">
                <a:solidFill>
                  <a:schemeClr val="accent1">
                    <a:lumMod val="50000"/>
                  </a:schemeClr>
                </a:solidFill>
              </a:rPr>
              <a:t>Interessi legittimi</a:t>
            </a:r>
            <a:endParaRPr lang="it-IT" sz="3600" b="1" dirty="0"/>
          </a:p>
          <a:p>
            <a:endParaRPr lang="it-IT" dirty="0"/>
          </a:p>
        </p:txBody>
      </p:sp>
    </p:spTree>
    <p:extLst>
      <p:ext uri="{BB962C8B-B14F-4D97-AF65-F5344CB8AC3E}">
        <p14:creationId xmlns:p14="http://schemas.microsoft.com/office/powerpoint/2010/main" val="14813316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CA8284-FBB3-48C0-8779-E30D59705D89}"/>
              </a:ext>
            </a:extLst>
          </p:cNvPr>
          <p:cNvSpPr>
            <a:spLocks noGrp="1"/>
          </p:cNvSpPr>
          <p:nvPr>
            <p:ph type="title"/>
          </p:nvPr>
        </p:nvSpPr>
        <p:spPr/>
        <p:txBody>
          <a:bodyPr/>
          <a:lstStyle/>
          <a:p>
            <a:r>
              <a:rPr lang="it-IT" b="1" dirty="0">
                <a:solidFill>
                  <a:srgbClr val="FF0000"/>
                </a:solidFill>
              </a:rPr>
              <a:t>Diritti soggettivi pubblici</a:t>
            </a:r>
          </a:p>
        </p:txBody>
      </p:sp>
      <p:sp>
        <p:nvSpPr>
          <p:cNvPr id="3" name="Segnaposto contenuto 2">
            <a:extLst>
              <a:ext uri="{FF2B5EF4-FFF2-40B4-BE49-F238E27FC236}">
                <a16:creationId xmlns:a16="http://schemas.microsoft.com/office/drawing/2014/main" id="{6053EA34-E573-4015-AD0C-A966A130DC90}"/>
              </a:ext>
            </a:extLst>
          </p:cNvPr>
          <p:cNvSpPr>
            <a:spLocks noGrp="1"/>
          </p:cNvSpPr>
          <p:nvPr>
            <p:ph idx="1"/>
          </p:nvPr>
        </p:nvSpPr>
        <p:spPr/>
        <p:txBody>
          <a:bodyPr/>
          <a:lstStyle/>
          <a:p>
            <a:r>
              <a:rPr lang="it-IT" b="1" dirty="0"/>
              <a:t>Diritti di libertà</a:t>
            </a:r>
          </a:p>
          <a:p>
            <a:r>
              <a:rPr lang="it-IT" b="1" dirty="0"/>
              <a:t>Diritti sociali</a:t>
            </a:r>
          </a:p>
          <a:p>
            <a:r>
              <a:rPr lang="it-IT" b="1" dirty="0"/>
              <a:t>Diritti della personalità</a:t>
            </a:r>
          </a:p>
          <a:p>
            <a:endParaRPr lang="it-IT" b="1" dirty="0"/>
          </a:p>
          <a:p>
            <a:pPr marL="0" indent="0" algn="just">
              <a:buNone/>
            </a:pPr>
            <a:r>
              <a:rPr lang="it-IT" b="1" u="sng" dirty="0">
                <a:solidFill>
                  <a:srgbClr val="FF0000"/>
                </a:solidFill>
              </a:rPr>
              <a:t>I </a:t>
            </a:r>
            <a:r>
              <a:rPr lang="it-IT" b="1" u="sng" dirty="0">
                <a:solidFill>
                  <a:srgbClr val="FF0000"/>
                </a:solidFill>
                <a:highlight>
                  <a:srgbClr val="FFFF00"/>
                </a:highlight>
              </a:rPr>
              <a:t>diritti di libertà e della personalità </a:t>
            </a:r>
            <a:r>
              <a:rPr lang="it-IT" b="1" u="sng" dirty="0">
                <a:solidFill>
                  <a:srgbClr val="FF0000"/>
                </a:solidFill>
              </a:rPr>
              <a:t>sono </a:t>
            </a:r>
            <a:r>
              <a:rPr lang="it-IT" b="1" u="sng" dirty="0">
                <a:solidFill>
                  <a:srgbClr val="FF0000"/>
                </a:solidFill>
                <a:highlight>
                  <a:srgbClr val="FFFF00"/>
                </a:highlight>
              </a:rPr>
              <a:t>inviolabili </a:t>
            </a:r>
            <a:r>
              <a:rPr lang="it-IT" b="1" u="sng" dirty="0">
                <a:solidFill>
                  <a:srgbClr val="FF0000"/>
                </a:solidFill>
              </a:rPr>
              <a:t>in quanto diritti assoluti e in quanto non oggetto di revisione costituzionale</a:t>
            </a:r>
          </a:p>
        </p:txBody>
      </p:sp>
    </p:spTree>
    <p:extLst>
      <p:ext uri="{BB962C8B-B14F-4D97-AF65-F5344CB8AC3E}">
        <p14:creationId xmlns:p14="http://schemas.microsoft.com/office/powerpoint/2010/main" val="42316797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57052F-D1CC-41AC-9307-47E105A23570}"/>
              </a:ext>
            </a:extLst>
          </p:cNvPr>
          <p:cNvSpPr>
            <a:spLocks noGrp="1"/>
          </p:cNvSpPr>
          <p:nvPr>
            <p:ph type="title"/>
          </p:nvPr>
        </p:nvSpPr>
        <p:spPr/>
        <p:txBody>
          <a:bodyPr/>
          <a:lstStyle/>
          <a:p>
            <a:r>
              <a:rPr lang="it-IT" b="1" dirty="0"/>
              <a:t>Principi costituzionali inderogabili</a:t>
            </a:r>
          </a:p>
        </p:txBody>
      </p:sp>
      <p:sp>
        <p:nvSpPr>
          <p:cNvPr id="3" name="Segnaposto contenuto 2">
            <a:extLst>
              <a:ext uri="{FF2B5EF4-FFF2-40B4-BE49-F238E27FC236}">
                <a16:creationId xmlns:a16="http://schemas.microsoft.com/office/drawing/2014/main" id="{4F2B2A8B-5FC0-4C53-9BF1-34EF25B86528}"/>
              </a:ext>
            </a:extLst>
          </p:cNvPr>
          <p:cNvSpPr>
            <a:spLocks noGrp="1"/>
          </p:cNvSpPr>
          <p:nvPr>
            <p:ph idx="1"/>
          </p:nvPr>
        </p:nvSpPr>
        <p:spPr>
          <a:xfrm>
            <a:off x="457200" y="2132856"/>
            <a:ext cx="8229600" cy="3993307"/>
          </a:xfrm>
        </p:spPr>
        <p:txBody>
          <a:bodyPr/>
          <a:lstStyle/>
          <a:p>
            <a:pPr algn="just"/>
            <a:r>
              <a:rPr lang="it-IT" b="1" dirty="0">
                <a:solidFill>
                  <a:srgbClr val="FF0000"/>
                </a:solidFill>
              </a:rPr>
              <a:t>Principio democratico (art. 1)</a:t>
            </a:r>
          </a:p>
          <a:p>
            <a:pPr algn="just"/>
            <a:r>
              <a:rPr lang="it-IT" b="1" dirty="0"/>
              <a:t>Principio di inviolabilità dei diritti (art. 2)</a:t>
            </a:r>
          </a:p>
          <a:p>
            <a:pPr algn="just"/>
            <a:r>
              <a:rPr lang="it-IT" b="1" dirty="0">
                <a:solidFill>
                  <a:srgbClr val="FF0000"/>
                </a:solidFill>
              </a:rPr>
              <a:t>Principio di uguaglianza formale (art. 3 c. 1)</a:t>
            </a:r>
          </a:p>
          <a:p>
            <a:pPr algn="just"/>
            <a:r>
              <a:rPr lang="it-IT" b="1" dirty="0"/>
              <a:t>Principio di uguaglianza sostanziale (art. 3 c. 2)</a:t>
            </a:r>
          </a:p>
        </p:txBody>
      </p:sp>
    </p:spTree>
    <p:extLst>
      <p:ext uri="{BB962C8B-B14F-4D97-AF65-F5344CB8AC3E}">
        <p14:creationId xmlns:p14="http://schemas.microsoft.com/office/powerpoint/2010/main" val="20869057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E881A7-51A4-442F-B0D7-02BCE32D0E8F}"/>
              </a:ext>
            </a:extLst>
          </p:cNvPr>
          <p:cNvSpPr>
            <a:spLocks noGrp="1"/>
          </p:cNvSpPr>
          <p:nvPr>
            <p:ph type="title"/>
          </p:nvPr>
        </p:nvSpPr>
        <p:spPr>
          <a:xfrm>
            <a:off x="457200" y="274638"/>
            <a:ext cx="8229600" cy="1426170"/>
          </a:xfrm>
        </p:spPr>
        <p:txBody>
          <a:bodyPr>
            <a:normAutofit fontScale="90000"/>
          </a:bodyPr>
          <a:lstStyle/>
          <a:p>
            <a:r>
              <a:rPr lang="it-IT" b="1" dirty="0">
                <a:highlight>
                  <a:srgbClr val="FFFF00"/>
                </a:highlight>
              </a:rPr>
              <a:t>L’art. 1</a:t>
            </a:r>
            <a:br>
              <a:rPr lang="it-IT" b="1" dirty="0">
                <a:highlight>
                  <a:srgbClr val="FFFF00"/>
                </a:highlight>
              </a:rPr>
            </a:br>
            <a:r>
              <a:rPr lang="it-IT" b="1" dirty="0">
                <a:highlight>
                  <a:srgbClr val="FFFF00"/>
                </a:highlight>
              </a:rPr>
              <a:t> La Repubblica democratica</a:t>
            </a:r>
          </a:p>
        </p:txBody>
      </p:sp>
      <p:sp>
        <p:nvSpPr>
          <p:cNvPr id="3" name="Segnaposto contenuto 2">
            <a:extLst>
              <a:ext uri="{FF2B5EF4-FFF2-40B4-BE49-F238E27FC236}">
                <a16:creationId xmlns:a16="http://schemas.microsoft.com/office/drawing/2014/main" id="{DA0EC79D-712D-4265-951D-05F49DD6A51D}"/>
              </a:ext>
            </a:extLst>
          </p:cNvPr>
          <p:cNvSpPr>
            <a:spLocks noGrp="1"/>
          </p:cNvSpPr>
          <p:nvPr>
            <p:ph idx="1"/>
          </p:nvPr>
        </p:nvSpPr>
        <p:spPr/>
        <p:txBody>
          <a:bodyPr>
            <a:normAutofit/>
          </a:bodyPr>
          <a:lstStyle/>
          <a:p>
            <a:endParaRPr lang="it-IT" sz="4000" b="1" dirty="0"/>
          </a:p>
          <a:p>
            <a:r>
              <a:rPr lang="it-IT" sz="4000" b="1" dirty="0"/>
              <a:t>Repubblica</a:t>
            </a:r>
          </a:p>
          <a:p>
            <a:r>
              <a:rPr lang="it-IT" sz="4000" b="1" dirty="0"/>
              <a:t>Democrazia e sovranità</a:t>
            </a:r>
          </a:p>
          <a:p>
            <a:r>
              <a:rPr lang="it-IT" sz="4000" b="1" dirty="0"/>
              <a:t>Fondata sul lavoro </a:t>
            </a:r>
          </a:p>
          <a:p>
            <a:r>
              <a:rPr lang="it-IT" sz="4000" b="1" dirty="0"/>
              <a:t>Costituzionale</a:t>
            </a:r>
          </a:p>
        </p:txBody>
      </p:sp>
    </p:spTree>
    <p:extLst>
      <p:ext uri="{BB962C8B-B14F-4D97-AF65-F5344CB8AC3E}">
        <p14:creationId xmlns:p14="http://schemas.microsoft.com/office/powerpoint/2010/main" val="19384210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B1A7BC-19BD-4ABC-99DD-43387F11ED8E}"/>
              </a:ext>
            </a:extLst>
          </p:cNvPr>
          <p:cNvSpPr>
            <a:spLocks noGrp="1"/>
          </p:cNvSpPr>
          <p:nvPr>
            <p:ph type="title"/>
          </p:nvPr>
        </p:nvSpPr>
        <p:spPr>
          <a:xfrm>
            <a:off x="539552" y="274638"/>
            <a:ext cx="8147248" cy="2434282"/>
          </a:xfrm>
        </p:spPr>
        <p:txBody>
          <a:bodyPr>
            <a:normAutofit fontScale="90000"/>
          </a:bodyPr>
          <a:lstStyle/>
          <a:p>
            <a:r>
              <a:rPr lang="it-IT" b="1" dirty="0">
                <a:highlight>
                  <a:srgbClr val="FFFF00"/>
                </a:highlight>
              </a:rPr>
              <a:t>L’art.2</a:t>
            </a:r>
            <a:br>
              <a:rPr lang="it-IT" b="1" dirty="0">
                <a:highlight>
                  <a:srgbClr val="FFFF00"/>
                </a:highlight>
              </a:rPr>
            </a:br>
            <a:r>
              <a:rPr lang="it-IT" b="1" dirty="0">
                <a:highlight>
                  <a:srgbClr val="FFFF00"/>
                </a:highlight>
              </a:rPr>
              <a:t>La centralità della persona e delle formazioni sociali</a:t>
            </a:r>
            <a:br>
              <a:rPr lang="it-IT" b="1" dirty="0">
                <a:highlight>
                  <a:srgbClr val="FFFF00"/>
                </a:highlight>
              </a:rPr>
            </a:br>
            <a:endParaRPr lang="it-IT" b="1" dirty="0">
              <a:highlight>
                <a:srgbClr val="FFFF00"/>
              </a:highlight>
            </a:endParaRPr>
          </a:p>
        </p:txBody>
      </p:sp>
      <p:sp>
        <p:nvSpPr>
          <p:cNvPr id="3" name="Segnaposto contenuto 2">
            <a:extLst>
              <a:ext uri="{FF2B5EF4-FFF2-40B4-BE49-F238E27FC236}">
                <a16:creationId xmlns:a16="http://schemas.microsoft.com/office/drawing/2014/main" id="{FBD3F396-EF73-4358-A1C4-BC1CA773C053}"/>
              </a:ext>
            </a:extLst>
          </p:cNvPr>
          <p:cNvSpPr>
            <a:spLocks noGrp="1"/>
          </p:cNvSpPr>
          <p:nvPr>
            <p:ph idx="1"/>
          </p:nvPr>
        </p:nvSpPr>
        <p:spPr>
          <a:xfrm>
            <a:off x="457200" y="1844824"/>
            <a:ext cx="8229600" cy="4281339"/>
          </a:xfrm>
        </p:spPr>
        <p:txBody>
          <a:bodyPr>
            <a:normAutofit lnSpcReduction="10000"/>
          </a:bodyPr>
          <a:lstStyle/>
          <a:p>
            <a:endParaRPr lang="it-IT" b="1" dirty="0"/>
          </a:p>
          <a:p>
            <a:endParaRPr lang="it-IT" b="1" dirty="0"/>
          </a:p>
          <a:p>
            <a:r>
              <a:rPr lang="it-IT" b="1" dirty="0"/>
              <a:t>Individuo singolo o associato</a:t>
            </a:r>
          </a:p>
          <a:p>
            <a:r>
              <a:rPr lang="it-IT" b="1" dirty="0"/>
              <a:t>Persona come struttura mutevole </a:t>
            </a:r>
          </a:p>
          <a:p>
            <a:r>
              <a:rPr lang="it-IT" b="1" dirty="0"/>
              <a:t>Persona come ideale da perseguire</a:t>
            </a:r>
          </a:p>
          <a:p>
            <a:r>
              <a:rPr lang="it-IT" b="1" dirty="0"/>
              <a:t>La dignità umana tra cura per sé stessi e disponibilità verso gli altri</a:t>
            </a:r>
          </a:p>
          <a:p>
            <a:r>
              <a:rPr lang="it-IT" b="1" dirty="0"/>
              <a:t>Libertà di coscienza</a:t>
            </a:r>
          </a:p>
          <a:p>
            <a:pPr marL="0" indent="0">
              <a:buNone/>
            </a:pPr>
            <a:endParaRPr lang="it-IT" dirty="0"/>
          </a:p>
        </p:txBody>
      </p:sp>
    </p:spTree>
    <p:extLst>
      <p:ext uri="{BB962C8B-B14F-4D97-AF65-F5344CB8AC3E}">
        <p14:creationId xmlns:p14="http://schemas.microsoft.com/office/powerpoint/2010/main" val="12094465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37B130-29A6-4AB0-9862-06614B92CDB5}"/>
              </a:ext>
            </a:extLst>
          </p:cNvPr>
          <p:cNvSpPr>
            <a:spLocks noGrp="1"/>
          </p:cNvSpPr>
          <p:nvPr>
            <p:ph type="title"/>
          </p:nvPr>
        </p:nvSpPr>
        <p:spPr>
          <a:xfrm>
            <a:off x="457200" y="274638"/>
            <a:ext cx="8229600" cy="778098"/>
          </a:xfrm>
        </p:spPr>
        <p:txBody>
          <a:bodyPr>
            <a:noAutofit/>
          </a:bodyPr>
          <a:lstStyle/>
          <a:p>
            <a:r>
              <a:rPr lang="it-IT" sz="3200" b="1" dirty="0">
                <a:solidFill>
                  <a:schemeClr val="accent6">
                    <a:lumMod val="75000"/>
                  </a:schemeClr>
                </a:solidFill>
                <a:highlight>
                  <a:srgbClr val="FFFF00"/>
                </a:highlight>
              </a:rPr>
              <a:t>L’art. 2:  Che cosa sono le formazioni sociali </a:t>
            </a:r>
          </a:p>
        </p:txBody>
      </p:sp>
      <p:sp>
        <p:nvSpPr>
          <p:cNvPr id="3" name="Segnaposto contenuto 2">
            <a:extLst>
              <a:ext uri="{FF2B5EF4-FFF2-40B4-BE49-F238E27FC236}">
                <a16:creationId xmlns:a16="http://schemas.microsoft.com/office/drawing/2014/main" id="{C942E45B-D3DC-4F05-9833-9669A78D45D2}"/>
              </a:ext>
            </a:extLst>
          </p:cNvPr>
          <p:cNvSpPr>
            <a:spLocks noGrp="1"/>
          </p:cNvSpPr>
          <p:nvPr>
            <p:ph idx="1"/>
          </p:nvPr>
        </p:nvSpPr>
        <p:spPr>
          <a:xfrm>
            <a:off x="457200" y="1196752"/>
            <a:ext cx="8229600" cy="5184576"/>
          </a:xfrm>
        </p:spPr>
        <p:txBody>
          <a:bodyPr>
            <a:noAutofit/>
          </a:bodyPr>
          <a:lstStyle/>
          <a:p>
            <a:pPr algn="just"/>
            <a:r>
              <a:rPr lang="it-IT" sz="2800" b="1" dirty="0"/>
              <a:t>Sono </a:t>
            </a:r>
            <a:r>
              <a:rPr lang="it-IT" sz="2800" b="1" dirty="0">
                <a:highlight>
                  <a:srgbClr val="FFFF00"/>
                </a:highlight>
              </a:rPr>
              <a:t>formazioni sociali</a:t>
            </a:r>
            <a:r>
              <a:rPr lang="it-IT" sz="2800" b="1" dirty="0"/>
              <a:t>, tra le altre: </a:t>
            </a:r>
          </a:p>
          <a:p>
            <a:pPr algn="just">
              <a:buFontTx/>
              <a:buChar char="-"/>
            </a:pPr>
            <a:r>
              <a:rPr lang="it-IT" sz="2800" b="1" u="sng" dirty="0"/>
              <a:t>minoranze linguistiche </a:t>
            </a:r>
            <a:r>
              <a:rPr lang="it-IT" sz="2800" b="1" dirty="0"/>
              <a:t>(art. 6); </a:t>
            </a:r>
          </a:p>
          <a:p>
            <a:pPr algn="just">
              <a:buFontTx/>
              <a:buChar char="-"/>
            </a:pPr>
            <a:r>
              <a:rPr lang="it-IT" sz="2800" b="1" u="sng" dirty="0"/>
              <a:t>confessioni religiose </a:t>
            </a:r>
            <a:r>
              <a:rPr lang="it-IT" sz="2800" b="1" dirty="0"/>
              <a:t>(artt. 8, 19, 20);</a:t>
            </a:r>
          </a:p>
          <a:p>
            <a:pPr algn="just">
              <a:buFontTx/>
              <a:buChar char="-"/>
            </a:pPr>
            <a:r>
              <a:rPr lang="it-IT" sz="2800" b="1" dirty="0"/>
              <a:t> </a:t>
            </a:r>
            <a:r>
              <a:rPr lang="it-IT" sz="2800" b="1" u="sng" dirty="0"/>
              <a:t>associazioni </a:t>
            </a:r>
            <a:r>
              <a:rPr lang="it-IT" sz="2800" b="1" dirty="0"/>
              <a:t>(art. 18);</a:t>
            </a:r>
          </a:p>
          <a:p>
            <a:pPr algn="just">
              <a:buFontTx/>
              <a:buChar char="-"/>
            </a:pPr>
            <a:r>
              <a:rPr lang="it-IT" sz="2800" b="1" dirty="0"/>
              <a:t> </a:t>
            </a:r>
            <a:r>
              <a:rPr lang="it-IT" sz="2800" b="1" u="sng" dirty="0"/>
              <a:t> famiglia </a:t>
            </a:r>
            <a:r>
              <a:rPr lang="it-IT" sz="2800" b="1" dirty="0"/>
              <a:t>(artt. 29-31);</a:t>
            </a:r>
          </a:p>
          <a:p>
            <a:pPr algn="just">
              <a:buFontTx/>
              <a:buChar char="-"/>
            </a:pPr>
            <a:r>
              <a:rPr lang="it-IT" sz="2800" b="1" dirty="0"/>
              <a:t> </a:t>
            </a:r>
            <a:r>
              <a:rPr lang="it-IT" sz="2800" b="1" u="sng" dirty="0"/>
              <a:t>scuola</a:t>
            </a:r>
            <a:r>
              <a:rPr lang="it-IT" sz="2800" b="1" dirty="0"/>
              <a:t> (artt. 33-34);</a:t>
            </a:r>
          </a:p>
          <a:p>
            <a:pPr algn="just">
              <a:buFontTx/>
              <a:buChar char="-"/>
            </a:pPr>
            <a:r>
              <a:rPr lang="it-IT" sz="2800" b="1" dirty="0"/>
              <a:t> </a:t>
            </a:r>
            <a:r>
              <a:rPr lang="it-IT" sz="2800" b="1" u="sng" dirty="0"/>
              <a:t>sindacati</a:t>
            </a:r>
            <a:r>
              <a:rPr lang="it-IT" sz="2800" b="1" dirty="0"/>
              <a:t> (art. 39);</a:t>
            </a:r>
          </a:p>
          <a:p>
            <a:pPr algn="just">
              <a:buFontTx/>
              <a:buChar char="-"/>
            </a:pPr>
            <a:r>
              <a:rPr lang="it-IT" sz="2800" b="1" dirty="0"/>
              <a:t> </a:t>
            </a:r>
            <a:r>
              <a:rPr lang="it-IT" sz="2800" b="1" u="sng" dirty="0"/>
              <a:t>comunità di lavoratori e utenti </a:t>
            </a:r>
            <a:r>
              <a:rPr lang="it-IT" sz="2800" b="1" dirty="0"/>
              <a:t>(art. 43);</a:t>
            </a:r>
          </a:p>
          <a:p>
            <a:pPr algn="just">
              <a:buFontTx/>
              <a:buChar char="-"/>
            </a:pPr>
            <a:r>
              <a:rPr lang="it-IT" sz="2800" b="1" dirty="0"/>
              <a:t> </a:t>
            </a:r>
            <a:r>
              <a:rPr lang="it-IT" sz="2800" b="1" u="sng" dirty="0"/>
              <a:t>cooperative</a:t>
            </a:r>
            <a:r>
              <a:rPr lang="it-IT" sz="2800" b="1" dirty="0"/>
              <a:t> (art. 45);</a:t>
            </a:r>
          </a:p>
          <a:p>
            <a:pPr algn="just">
              <a:buFontTx/>
              <a:buChar char="-"/>
            </a:pPr>
            <a:r>
              <a:rPr lang="it-IT" sz="2800" b="1" dirty="0"/>
              <a:t> </a:t>
            </a:r>
            <a:r>
              <a:rPr lang="it-IT" sz="2800" b="1" u="sng" dirty="0"/>
              <a:t>partiti politici </a:t>
            </a:r>
            <a:r>
              <a:rPr lang="it-IT" sz="2800" b="1" dirty="0"/>
              <a:t>(art. 49).</a:t>
            </a:r>
          </a:p>
        </p:txBody>
      </p:sp>
    </p:spTree>
    <p:extLst>
      <p:ext uri="{BB962C8B-B14F-4D97-AF65-F5344CB8AC3E}">
        <p14:creationId xmlns:p14="http://schemas.microsoft.com/office/powerpoint/2010/main" val="27557904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71ED9D-1AD7-49E4-8225-CA8A4ECB20D1}"/>
              </a:ext>
            </a:extLst>
          </p:cNvPr>
          <p:cNvSpPr>
            <a:spLocks noGrp="1"/>
          </p:cNvSpPr>
          <p:nvPr>
            <p:ph type="title"/>
          </p:nvPr>
        </p:nvSpPr>
        <p:spPr/>
        <p:txBody>
          <a:bodyPr/>
          <a:lstStyle/>
          <a:p>
            <a:r>
              <a:rPr lang="it-IT" b="1" dirty="0">
                <a:highlight>
                  <a:srgbClr val="FFFF00"/>
                </a:highlight>
              </a:rPr>
              <a:t>L’art. 3</a:t>
            </a:r>
          </a:p>
        </p:txBody>
      </p:sp>
      <p:sp>
        <p:nvSpPr>
          <p:cNvPr id="3" name="Segnaposto contenuto 2">
            <a:extLst>
              <a:ext uri="{FF2B5EF4-FFF2-40B4-BE49-F238E27FC236}">
                <a16:creationId xmlns:a16="http://schemas.microsoft.com/office/drawing/2014/main" id="{BB32C406-980E-48A0-B0D5-2501869E7569}"/>
              </a:ext>
            </a:extLst>
          </p:cNvPr>
          <p:cNvSpPr>
            <a:spLocks noGrp="1"/>
          </p:cNvSpPr>
          <p:nvPr>
            <p:ph idx="1"/>
          </p:nvPr>
        </p:nvSpPr>
        <p:spPr/>
        <p:txBody>
          <a:bodyPr>
            <a:normAutofit/>
          </a:bodyPr>
          <a:lstStyle/>
          <a:p>
            <a:r>
              <a:rPr lang="it-IT" sz="4000" b="1" dirty="0"/>
              <a:t>Uguaglianza formale (comma 1)</a:t>
            </a:r>
          </a:p>
          <a:p>
            <a:r>
              <a:rPr lang="it-IT" sz="4000" b="1" dirty="0"/>
              <a:t>Uguaglianza sostanziale (comma 2)</a:t>
            </a:r>
          </a:p>
          <a:p>
            <a:r>
              <a:rPr lang="it-IT" sz="4000" b="1" dirty="0"/>
              <a:t>Imparzialità della legge</a:t>
            </a:r>
          </a:p>
          <a:p>
            <a:r>
              <a:rPr lang="it-IT" sz="4000" b="1" dirty="0"/>
              <a:t>Divieto di discriminazione</a:t>
            </a:r>
          </a:p>
          <a:p>
            <a:r>
              <a:rPr lang="it-IT" sz="4000" b="1" dirty="0"/>
              <a:t>Principio di ragionevolezza</a:t>
            </a:r>
          </a:p>
          <a:p>
            <a:r>
              <a:rPr lang="it-IT" sz="4000" b="1" dirty="0"/>
              <a:t>Rimozione degli ostacoli</a:t>
            </a:r>
          </a:p>
        </p:txBody>
      </p:sp>
    </p:spTree>
    <p:extLst>
      <p:ext uri="{BB962C8B-B14F-4D97-AF65-F5344CB8AC3E}">
        <p14:creationId xmlns:p14="http://schemas.microsoft.com/office/powerpoint/2010/main" val="32936287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2C0709-D5C1-4B94-947A-553DCC909C04}"/>
              </a:ext>
            </a:extLst>
          </p:cNvPr>
          <p:cNvSpPr>
            <a:spLocks noGrp="1"/>
          </p:cNvSpPr>
          <p:nvPr>
            <p:ph type="title"/>
          </p:nvPr>
        </p:nvSpPr>
        <p:spPr/>
        <p:txBody>
          <a:bodyPr/>
          <a:lstStyle/>
          <a:p>
            <a:r>
              <a:rPr lang="it-IT" b="1" dirty="0">
                <a:highlight>
                  <a:srgbClr val="FFFF00"/>
                </a:highlight>
              </a:rPr>
              <a:t>L’art. 3 nella vita quotidiana</a:t>
            </a:r>
          </a:p>
        </p:txBody>
      </p:sp>
      <p:sp>
        <p:nvSpPr>
          <p:cNvPr id="3" name="Segnaposto contenuto 2">
            <a:extLst>
              <a:ext uri="{FF2B5EF4-FFF2-40B4-BE49-F238E27FC236}">
                <a16:creationId xmlns:a16="http://schemas.microsoft.com/office/drawing/2014/main" id="{27BBA05E-F9F1-40F6-99CE-232393E963D3}"/>
              </a:ext>
            </a:extLst>
          </p:cNvPr>
          <p:cNvSpPr>
            <a:spLocks noGrp="1"/>
          </p:cNvSpPr>
          <p:nvPr>
            <p:ph idx="1"/>
          </p:nvPr>
        </p:nvSpPr>
        <p:spPr/>
        <p:txBody>
          <a:bodyPr>
            <a:normAutofit lnSpcReduction="10000"/>
          </a:bodyPr>
          <a:lstStyle/>
          <a:p>
            <a:pPr algn="just"/>
            <a:r>
              <a:rPr lang="it-IT" b="1" u="sng" dirty="0"/>
              <a:t>L. 68/99</a:t>
            </a:r>
            <a:r>
              <a:rPr lang="it-IT" b="1" dirty="0"/>
              <a:t>: i datori di lavoro – sia pubblici che privati – con più di 15 dipendenti sono tenuti ad avere alle proprie dipendenze lavoratori «svantaggiati» (disabili, non vedenti, invalidi) iscritti all’Agenzia del lavoro provinciale.</a:t>
            </a:r>
          </a:p>
          <a:p>
            <a:pPr algn="just"/>
            <a:r>
              <a:rPr lang="it-IT" b="1" u="sng" dirty="0"/>
              <a:t>L. 170/2010</a:t>
            </a:r>
            <a:r>
              <a:rPr lang="it-IT" b="1" dirty="0"/>
              <a:t>: gli studenti dislessici, disgrafici, </a:t>
            </a:r>
            <a:r>
              <a:rPr lang="it-IT" b="1" dirty="0" err="1"/>
              <a:t>discalculici</a:t>
            </a:r>
            <a:r>
              <a:rPr lang="it-IT" b="1" dirty="0"/>
              <a:t>, </a:t>
            </a:r>
            <a:r>
              <a:rPr lang="it-IT" b="1" dirty="0" err="1"/>
              <a:t>disprassici</a:t>
            </a:r>
            <a:r>
              <a:rPr lang="it-IT" b="1" dirty="0"/>
              <a:t>, BES, ecc.. hanno diritto, nel loro percorso scolastico, a strumenti compensativi o dispensativi.</a:t>
            </a:r>
          </a:p>
        </p:txBody>
      </p:sp>
    </p:spTree>
    <p:extLst>
      <p:ext uri="{BB962C8B-B14F-4D97-AF65-F5344CB8AC3E}">
        <p14:creationId xmlns:p14="http://schemas.microsoft.com/office/powerpoint/2010/main" val="1794146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D601C2-0A16-4530-A917-E7A95EA00A24}"/>
              </a:ext>
            </a:extLst>
          </p:cNvPr>
          <p:cNvSpPr>
            <a:spLocks noGrp="1"/>
          </p:cNvSpPr>
          <p:nvPr>
            <p:ph type="title"/>
          </p:nvPr>
        </p:nvSpPr>
        <p:spPr/>
        <p:txBody>
          <a:bodyPr/>
          <a:lstStyle/>
          <a:p>
            <a:r>
              <a:rPr lang="it-IT" b="1" dirty="0">
                <a:highlight>
                  <a:srgbClr val="FF00FF"/>
                </a:highlight>
              </a:rPr>
              <a:t>Norme giuridiche</a:t>
            </a:r>
          </a:p>
        </p:txBody>
      </p:sp>
      <p:sp>
        <p:nvSpPr>
          <p:cNvPr id="3" name="Segnaposto contenuto 2">
            <a:extLst>
              <a:ext uri="{FF2B5EF4-FFF2-40B4-BE49-F238E27FC236}">
                <a16:creationId xmlns:a16="http://schemas.microsoft.com/office/drawing/2014/main" id="{DE1D72D6-CCE2-4F05-8CE4-1DB49323D386}"/>
              </a:ext>
            </a:extLst>
          </p:cNvPr>
          <p:cNvSpPr>
            <a:spLocks noGrp="1"/>
          </p:cNvSpPr>
          <p:nvPr>
            <p:ph idx="1"/>
          </p:nvPr>
        </p:nvSpPr>
        <p:spPr/>
        <p:txBody>
          <a:bodyPr/>
          <a:lstStyle/>
          <a:p>
            <a:pPr algn="just"/>
            <a:r>
              <a:rPr lang="it-IT" b="1" dirty="0"/>
              <a:t>Regole predisposte da </a:t>
            </a:r>
            <a:r>
              <a:rPr lang="it-IT" b="1" dirty="0">
                <a:highlight>
                  <a:srgbClr val="FFFF00"/>
                </a:highlight>
              </a:rPr>
              <a:t>un’autorità riconosciuta </a:t>
            </a:r>
            <a:r>
              <a:rPr lang="it-IT" b="1" dirty="0"/>
              <a:t>e dotata dei mezzi per farle rispettare.</a:t>
            </a:r>
          </a:p>
          <a:p>
            <a:pPr algn="just"/>
            <a:endParaRPr lang="it-IT" b="1" dirty="0"/>
          </a:p>
          <a:p>
            <a:r>
              <a:rPr lang="it-IT" b="1" dirty="0"/>
              <a:t>Discendono da una legge</a:t>
            </a:r>
          </a:p>
          <a:p>
            <a:endParaRPr lang="it-IT" b="1" dirty="0"/>
          </a:p>
          <a:p>
            <a:r>
              <a:rPr lang="it-IT" b="1" dirty="0"/>
              <a:t>L’insieme delle norme giuridiche costituisce il </a:t>
            </a:r>
            <a:r>
              <a:rPr lang="it-IT" b="1" dirty="0">
                <a:highlight>
                  <a:srgbClr val="FFFF00"/>
                </a:highlight>
              </a:rPr>
              <a:t>diritto</a:t>
            </a:r>
            <a:r>
              <a:rPr lang="it-IT" b="1" dirty="0"/>
              <a:t>.</a:t>
            </a:r>
          </a:p>
        </p:txBody>
      </p:sp>
    </p:spTree>
    <p:extLst>
      <p:ext uri="{BB962C8B-B14F-4D97-AF65-F5344CB8AC3E}">
        <p14:creationId xmlns:p14="http://schemas.microsoft.com/office/powerpoint/2010/main" val="2275751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BEEF1A-3D6F-478D-951F-044666AF66E9}"/>
              </a:ext>
            </a:extLst>
          </p:cNvPr>
          <p:cNvSpPr>
            <a:spLocks noGrp="1"/>
          </p:cNvSpPr>
          <p:nvPr>
            <p:ph type="title"/>
          </p:nvPr>
        </p:nvSpPr>
        <p:spPr>
          <a:xfrm>
            <a:off x="457200" y="274638"/>
            <a:ext cx="8229600" cy="850106"/>
          </a:xfrm>
        </p:spPr>
        <p:txBody>
          <a:bodyPr>
            <a:normAutofit/>
          </a:bodyPr>
          <a:lstStyle/>
          <a:p>
            <a:r>
              <a:rPr lang="it-IT" sz="3600" b="1" dirty="0">
                <a:highlight>
                  <a:srgbClr val="FFFF00"/>
                </a:highlight>
              </a:rPr>
              <a:t>L’art. 3 nella vita quotidiana</a:t>
            </a:r>
            <a:endParaRPr lang="it-IT" sz="3600" dirty="0"/>
          </a:p>
        </p:txBody>
      </p:sp>
      <p:sp>
        <p:nvSpPr>
          <p:cNvPr id="3" name="Segnaposto contenuto 2">
            <a:extLst>
              <a:ext uri="{FF2B5EF4-FFF2-40B4-BE49-F238E27FC236}">
                <a16:creationId xmlns:a16="http://schemas.microsoft.com/office/drawing/2014/main" id="{FE620BDA-1B69-40FF-9225-62A36D30EA09}"/>
              </a:ext>
            </a:extLst>
          </p:cNvPr>
          <p:cNvSpPr>
            <a:spLocks noGrp="1"/>
          </p:cNvSpPr>
          <p:nvPr>
            <p:ph idx="1"/>
          </p:nvPr>
        </p:nvSpPr>
        <p:spPr>
          <a:xfrm>
            <a:off x="457200" y="980728"/>
            <a:ext cx="8229600" cy="5688632"/>
          </a:xfrm>
        </p:spPr>
        <p:txBody>
          <a:bodyPr>
            <a:noAutofit/>
          </a:bodyPr>
          <a:lstStyle/>
          <a:p>
            <a:pPr marL="0" indent="0" algn="ctr">
              <a:buNone/>
            </a:pPr>
            <a:r>
              <a:rPr lang="it-IT" sz="2800" b="1" dirty="0">
                <a:solidFill>
                  <a:schemeClr val="bg1"/>
                </a:solidFill>
                <a:highlight>
                  <a:srgbClr val="000080"/>
                </a:highlight>
              </a:rPr>
              <a:t>La parità di genere:</a:t>
            </a:r>
          </a:p>
          <a:p>
            <a:pPr>
              <a:buFontTx/>
              <a:buChar char="-"/>
            </a:pPr>
            <a:r>
              <a:rPr lang="it-IT" sz="2400" b="1" dirty="0"/>
              <a:t>Solo nel 1963 (L. 66/63) le donne entrano in </a:t>
            </a:r>
            <a:r>
              <a:rPr lang="it-IT" sz="2400" b="1" dirty="0">
                <a:highlight>
                  <a:srgbClr val="00FF00"/>
                </a:highlight>
              </a:rPr>
              <a:t>magistratura</a:t>
            </a:r>
            <a:r>
              <a:rPr lang="it-IT" sz="2400" b="1" dirty="0"/>
              <a:t>.</a:t>
            </a:r>
          </a:p>
          <a:p>
            <a:pPr algn="just">
              <a:buFontTx/>
              <a:buChar char="-"/>
            </a:pPr>
            <a:r>
              <a:rPr lang="it-IT" sz="2400" b="1" dirty="0"/>
              <a:t>Fino al 1968 viene punito penalmente solo </a:t>
            </a:r>
            <a:r>
              <a:rPr lang="it-IT" sz="2400" b="1" dirty="0">
                <a:highlight>
                  <a:srgbClr val="00FF00"/>
                </a:highlight>
              </a:rPr>
              <a:t>l’adulterio</a:t>
            </a:r>
            <a:r>
              <a:rPr lang="it-IT" sz="2400" b="1" dirty="0"/>
              <a:t> della moglie.</a:t>
            </a:r>
          </a:p>
          <a:p>
            <a:pPr algn="just">
              <a:buFontTx/>
              <a:buChar char="-"/>
            </a:pPr>
            <a:r>
              <a:rPr lang="it-IT" sz="2400" b="1" dirty="0"/>
              <a:t>Fino al 1975 (L. 151/75), in famiglia,  il marito è </a:t>
            </a:r>
            <a:r>
              <a:rPr lang="it-IT" sz="2400" b="1" dirty="0">
                <a:highlight>
                  <a:srgbClr val="00FF00"/>
                </a:highlight>
              </a:rPr>
              <a:t>superiore</a:t>
            </a:r>
            <a:r>
              <a:rPr lang="it-IT" sz="2400" b="1" dirty="0"/>
              <a:t> alla moglie ed ha la </a:t>
            </a:r>
            <a:r>
              <a:rPr lang="it-IT" sz="2400" b="1" dirty="0">
                <a:highlight>
                  <a:srgbClr val="FFFF00"/>
                </a:highlight>
              </a:rPr>
              <a:t>patria potestà </a:t>
            </a:r>
            <a:r>
              <a:rPr lang="it-IT" sz="2400" b="1" dirty="0"/>
              <a:t>sui figli.</a:t>
            </a:r>
          </a:p>
          <a:p>
            <a:pPr algn="just">
              <a:buFontTx/>
              <a:buChar char="-"/>
            </a:pPr>
            <a:r>
              <a:rPr lang="it-IT" sz="2400" b="1" dirty="0"/>
              <a:t>Più recenti le norme sulla parità di trattamento in materia di accesso al lavoro, formazione, promozione professionale e condizioni di lavoro.</a:t>
            </a:r>
          </a:p>
          <a:p>
            <a:pPr algn="just">
              <a:buFontTx/>
              <a:buChar char="-"/>
            </a:pPr>
            <a:r>
              <a:rPr lang="it-IT" sz="2400" b="1" dirty="0"/>
              <a:t>E’ del 2005 (D. Lgs 145/2005) </a:t>
            </a:r>
            <a:r>
              <a:rPr lang="it-IT" sz="2400" b="1" dirty="0">
                <a:highlight>
                  <a:srgbClr val="00FF00"/>
                </a:highlight>
              </a:rPr>
              <a:t>la tutela </a:t>
            </a:r>
            <a:r>
              <a:rPr lang="it-IT" sz="2400" b="1" dirty="0"/>
              <a:t>dei lavoratori e delle lavoratrici contro la discriminazione di genere sul posto di lavoro</a:t>
            </a:r>
          </a:p>
          <a:p>
            <a:pPr>
              <a:buFontTx/>
              <a:buChar char="-"/>
            </a:pPr>
            <a:r>
              <a:rPr lang="it-IT" sz="2400" b="1" dirty="0"/>
              <a:t>E’ del 2006 (D. Lgs. 198/2006) il </a:t>
            </a:r>
            <a:r>
              <a:rPr lang="it-IT" sz="2400" b="1" dirty="0">
                <a:highlight>
                  <a:srgbClr val="00FF00"/>
                </a:highlight>
              </a:rPr>
              <a:t>Codice delle pari opportunità </a:t>
            </a:r>
            <a:r>
              <a:rPr lang="it-IT" sz="2400" b="1" dirty="0"/>
              <a:t>contro le discriminazioni.</a:t>
            </a:r>
          </a:p>
        </p:txBody>
      </p:sp>
    </p:spTree>
    <p:extLst>
      <p:ext uri="{BB962C8B-B14F-4D97-AF65-F5344CB8AC3E}">
        <p14:creationId xmlns:p14="http://schemas.microsoft.com/office/powerpoint/2010/main" val="4716558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3856B5-C6D2-40E3-A72C-1B23823E7E0E}"/>
              </a:ext>
            </a:extLst>
          </p:cNvPr>
          <p:cNvSpPr>
            <a:spLocks noGrp="1"/>
          </p:cNvSpPr>
          <p:nvPr>
            <p:ph type="title"/>
          </p:nvPr>
        </p:nvSpPr>
        <p:spPr/>
        <p:txBody>
          <a:bodyPr>
            <a:normAutofit fontScale="90000"/>
          </a:bodyPr>
          <a:lstStyle/>
          <a:p>
            <a:r>
              <a:rPr lang="it-IT" b="1" dirty="0">
                <a:highlight>
                  <a:srgbClr val="FFFF00"/>
                </a:highlight>
              </a:rPr>
              <a:t>L’art. 4</a:t>
            </a:r>
            <a:br>
              <a:rPr lang="it-IT" b="1" dirty="0">
                <a:highlight>
                  <a:srgbClr val="FFFF00"/>
                </a:highlight>
              </a:rPr>
            </a:br>
            <a:r>
              <a:rPr lang="it-IT" b="1" dirty="0">
                <a:highlight>
                  <a:srgbClr val="FFFF00"/>
                </a:highlight>
              </a:rPr>
              <a:t>La centralità del lavoro</a:t>
            </a:r>
          </a:p>
        </p:txBody>
      </p:sp>
      <p:sp>
        <p:nvSpPr>
          <p:cNvPr id="3" name="Segnaposto contenuto 2">
            <a:extLst>
              <a:ext uri="{FF2B5EF4-FFF2-40B4-BE49-F238E27FC236}">
                <a16:creationId xmlns:a16="http://schemas.microsoft.com/office/drawing/2014/main" id="{9E36EF51-707E-45F8-80C3-13CE0BD63B72}"/>
              </a:ext>
            </a:extLst>
          </p:cNvPr>
          <p:cNvSpPr>
            <a:spLocks noGrp="1"/>
          </p:cNvSpPr>
          <p:nvPr>
            <p:ph idx="1"/>
          </p:nvPr>
        </p:nvSpPr>
        <p:spPr>
          <a:xfrm>
            <a:off x="457200" y="1772816"/>
            <a:ext cx="8229600" cy="4353347"/>
          </a:xfrm>
        </p:spPr>
        <p:txBody>
          <a:bodyPr>
            <a:normAutofit lnSpcReduction="10000"/>
          </a:bodyPr>
          <a:lstStyle/>
          <a:p>
            <a:r>
              <a:rPr lang="it-IT" b="1" dirty="0"/>
              <a:t>L’Italia è fondata sul lavoro</a:t>
            </a:r>
          </a:p>
          <a:p>
            <a:r>
              <a:rPr lang="it-IT" b="1" dirty="0"/>
              <a:t>Diritto al lavoro ma anche dovere di lavorare</a:t>
            </a:r>
          </a:p>
          <a:p>
            <a:r>
              <a:rPr lang="it-IT" b="1" dirty="0"/>
              <a:t>Lavoro come </a:t>
            </a:r>
            <a:r>
              <a:rPr lang="it-IT" b="1" dirty="0">
                <a:highlight>
                  <a:srgbClr val="00FF00"/>
                </a:highlight>
              </a:rPr>
              <a:t>diritto di libertà e dovere civico</a:t>
            </a:r>
          </a:p>
          <a:p>
            <a:r>
              <a:rPr lang="it-IT" b="1" dirty="0"/>
              <a:t>Dovere di solidarietà</a:t>
            </a:r>
          </a:p>
          <a:p>
            <a:r>
              <a:rPr lang="it-IT" b="1" dirty="0"/>
              <a:t>Dignità del lavoro</a:t>
            </a:r>
          </a:p>
          <a:p>
            <a:r>
              <a:rPr lang="it-IT" b="1" dirty="0"/>
              <a:t>Tutela dei lavoratori tramite </a:t>
            </a:r>
            <a:r>
              <a:rPr lang="it-IT" b="1" dirty="0">
                <a:highlight>
                  <a:srgbClr val="00FF00"/>
                </a:highlight>
              </a:rPr>
              <a:t>legislazione sociale</a:t>
            </a:r>
          </a:p>
          <a:p>
            <a:r>
              <a:rPr lang="it-IT" b="1" dirty="0"/>
              <a:t>Stato attivo nei processi economici</a:t>
            </a:r>
          </a:p>
        </p:txBody>
      </p:sp>
    </p:spTree>
    <p:extLst>
      <p:ext uri="{BB962C8B-B14F-4D97-AF65-F5344CB8AC3E}">
        <p14:creationId xmlns:p14="http://schemas.microsoft.com/office/powerpoint/2010/main" val="2009544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0631EF-0753-453D-A00D-B09222260AC7}"/>
              </a:ext>
            </a:extLst>
          </p:cNvPr>
          <p:cNvSpPr>
            <a:spLocks noGrp="1"/>
          </p:cNvSpPr>
          <p:nvPr>
            <p:ph type="title"/>
          </p:nvPr>
        </p:nvSpPr>
        <p:spPr/>
        <p:txBody>
          <a:bodyPr>
            <a:normAutofit fontScale="90000"/>
          </a:bodyPr>
          <a:lstStyle/>
          <a:p>
            <a:r>
              <a:rPr lang="it-IT" b="1" dirty="0">
                <a:highlight>
                  <a:srgbClr val="FFFF00"/>
                </a:highlight>
              </a:rPr>
              <a:t>L’art. 5</a:t>
            </a:r>
            <a:br>
              <a:rPr lang="it-IT" b="1" dirty="0">
                <a:highlight>
                  <a:srgbClr val="FFFF00"/>
                </a:highlight>
              </a:rPr>
            </a:br>
            <a:r>
              <a:rPr lang="it-IT" b="1" dirty="0">
                <a:highlight>
                  <a:srgbClr val="FFFF00"/>
                </a:highlight>
              </a:rPr>
              <a:t>il decentramento territoriale</a:t>
            </a:r>
          </a:p>
        </p:txBody>
      </p:sp>
      <p:sp>
        <p:nvSpPr>
          <p:cNvPr id="3" name="Segnaposto contenuto 2">
            <a:extLst>
              <a:ext uri="{FF2B5EF4-FFF2-40B4-BE49-F238E27FC236}">
                <a16:creationId xmlns:a16="http://schemas.microsoft.com/office/drawing/2014/main" id="{6F087DA5-02C6-46A6-80C0-B26D72FFB32A}"/>
              </a:ext>
            </a:extLst>
          </p:cNvPr>
          <p:cNvSpPr>
            <a:spLocks noGrp="1"/>
          </p:cNvSpPr>
          <p:nvPr>
            <p:ph idx="1"/>
          </p:nvPr>
        </p:nvSpPr>
        <p:spPr/>
        <p:txBody>
          <a:bodyPr/>
          <a:lstStyle/>
          <a:p>
            <a:endParaRPr lang="it-IT" b="1" dirty="0"/>
          </a:p>
          <a:p>
            <a:r>
              <a:rPr lang="it-IT" b="1" dirty="0"/>
              <a:t>Italia= Stato decentrato</a:t>
            </a:r>
          </a:p>
          <a:p>
            <a:r>
              <a:rPr lang="it-IT" b="1" dirty="0"/>
              <a:t>Pluralismo amministrativo</a:t>
            </a:r>
          </a:p>
          <a:p>
            <a:r>
              <a:rPr lang="it-IT" b="1" dirty="0"/>
              <a:t>Enti locali e principio di autogoverno</a:t>
            </a:r>
          </a:p>
          <a:p>
            <a:r>
              <a:rPr lang="it-IT" b="1" dirty="0"/>
              <a:t>Principio di sussidiarietà</a:t>
            </a:r>
          </a:p>
        </p:txBody>
      </p:sp>
    </p:spTree>
    <p:extLst>
      <p:ext uri="{BB962C8B-B14F-4D97-AF65-F5344CB8AC3E}">
        <p14:creationId xmlns:p14="http://schemas.microsoft.com/office/powerpoint/2010/main" val="9293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6AACAA-FAAB-43D3-BF48-F04045D2E86D}"/>
              </a:ext>
            </a:extLst>
          </p:cNvPr>
          <p:cNvSpPr>
            <a:spLocks noGrp="1"/>
          </p:cNvSpPr>
          <p:nvPr>
            <p:ph type="title"/>
          </p:nvPr>
        </p:nvSpPr>
        <p:spPr/>
        <p:txBody>
          <a:bodyPr>
            <a:normAutofit fontScale="90000"/>
          </a:bodyPr>
          <a:lstStyle/>
          <a:p>
            <a:r>
              <a:rPr lang="it-IT" b="1" dirty="0">
                <a:highlight>
                  <a:srgbClr val="FFFF00"/>
                </a:highlight>
              </a:rPr>
              <a:t>L’art 6: la tutela delle minoranze linguistiche</a:t>
            </a:r>
          </a:p>
        </p:txBody>
      </p:sp>
      <p:sp>
        <p:nvSpPr>
          <p:cNvPr id="3" name="Segnaposto contenuto 2">
            <a:extLst>
              <a:ext uri="{FF2B5EF4-FFF2-40B4-BE49-F238E27FC236}">
                <a16:creationId xmlns:a16="http://schemas.microsoft.com/office/drawing/2014/main" id="{02A6B68B-D57E-4542-9333-F59307868F1D}"/>
              </a:ext>
            </a:extLst>
          </p:cNvPr>
          <p:cNvSpPr>
            <a:spLocks noGrp="1"/>
          </p:cNvSpPr>
          <p:nvPr>
            <p:ph idx="1"/>
          </p:nvPr>
        </p:nvSpPr>
        <p:spPr>
          <a:xfrm>
            <a:off x="457200" y="1600200"/>
            <a:ext cx="8229600" cy="4853136"/>
          </a:xfrm>
        </p:spPr>
        <p:txBody>
          <a:bodyPr>
            <a:normAutofit fontScale="85000" lnSpcReduction="20000"/>
          </a:bodyPr>
          <a:lstStyle/>
          <a:p>
            <a:r>
              <a:rPr lang="it-IT" b="1" dirty="0"/>
              <a:t>Tutela «negativa» contro discriminazioni</a:t>
            </a:r>
          </a:p>
          <a:p>
            <a:r>
              <a:rPr lang="it-IT" b="1" dirty="0"/>
              <a:t>Tutela «positiva» per promuovere il patrimonio linguistico e culturale</a:t>
            </a:r>
          </a:p>
          <a:p>
            <a:r>
              <a:rPr lang="it-IT" b="1" dirty="0"/>
              <a:t>Minoranze:</a:t>
            </a:r>
          </a:p>
          <a:p>
            <a:pPr>
              <a:buFontTx/>
              <a:buChar char="-"/>
            </a:pPr>
            <a:r>
              <a:rPr lang="it-IT" b="1" dirty="0"/>
              <a:t>Tedesca e ladina </a:t>
            </a:r>
            <a:r>
              <a:rPr lang="it-IT" dirty="0"/>
              <a:t>in Sud-Tirolo/Alto Adige</a:t>
            </a:r>
          </a:p>
          <a:p>
            <a:pPr>
              <a:buFontTx/>
              <a:buChar char="-"/>
            </a:pPr>
            <a:r>
              <a:rPr lang="it-IT" b="1" dirty="0"/>
              <a:t>Francese e patois franco-provenzale </a:t>
            </a:r>
            <a:r>
              <a:rPr lang="it-IT" dirty="0"/>
              <a:t>in Valle d’Aosta</a:t>
            </a:r>
          </a:p>
          <a:p>
            <a:pPr>
              <a:buFontTx/>
              <a:buChar char="-"/>
            </a:pPr>
            <a:r>
              <a:rPr lang="it-IT" b="1" dirty="0"/>
              <a:t>Friulana e slovena </a:t>
            </a:r>
            <a:r>
              <a:rPr lang="it-IT" dirty="0"/>
              <a:t>in Friuli-Venezia Giulia</a:t>
            </a:r>
          </a:p>
          <a:p>
            <a:pPr>
              <a:buFontTx/>
              <a:buChar char="-"/>
            </a:pPr>
            <a:r>
              <a:rPr lang="it-IT" b="1" dirty="0"/>
              <a:t>Sarda</a:t>
            </a:r>
            <a:r>
              <a:rPr lang="it-IT" dirty="0"/>
              <a:t> in Sardegna</a:t>
            </a:r>
          </a:p>
          <a:p>
            <a:pPr>
              <a:buFontTx/>
              <a:buChar char="-"/>
            </a:pPr>
            <a:r>
              <a:rPr lang="it-IT" b="1" dirty="0"/>
              <a:t>Ladina</a:t>
            </a:r>
            <a:r>
              <a:rPr lang="it-IT" dirty="0"/>
              <a:t> nelle valli dolomitiche tra Veneto e Province di Trento e Bolzano</a:t>
            </a:r>
          </a:p>
          <a:p>
            <a:pPr>
              <a:buFontTx/>
              <a:buChar char="-"/>
            </a:pPr>
            <a:r>
              <a:rPr lang="it-IT" b="1" dirty="0"/>
              <a:t>Cimbra</a:t>
            </a:r>
            <a:r>
              <a:rPr lang="it-IT" dirty="0"/>
              <a:t> negli altipiani trentini di Luserna e Lavarone e quello veneto di Asiago</a:t>
            </a:r>
          </a:p>
        </p:txBody>
      </p:sp>
    </p:spTree>
    <p:extLst>
      <p:ext uri="{BB962C8B-B14F-4D97-AF65-F5344CB8AC3E}">
        <p14:creationId xmlns:p14="http://schemas.microsoft.com/office/powerpoint/2010/main" val="34829424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DEBD86-6BF1-4857-8C0C-9C7F19E751E2}"/>
              </a:ext>
            </a:extLst>
          </p:cNvPr>
          <p:cNvSpPr>
            <a:spLocks noGrp="1"/>
          </p:cNvSpPr>
          <p:nvPr>
            <p:ph type="title"/>
          </p:nvPr>
        </p:nvSpPr>
        <p:spPr/>
        <p:txBody>
          <a:bodyPr/>
          <a:lstStyle/>
          <a:p>
            <a:r>
              <a:rPr lang="it-IT" b="1" dirty="0">
                <a:highlight>
                  <a:srgbClr val="FFFF00"/>
                </a:highlight>
              </a:rPr>
              <a:t>Art. 7: Stato e Chiesa cattolica</a:t>
            </a:r>
          </a:p>
        </p:txBody>
      </p:sp>
      <p:sp>
        <p:nvSpPr>
          <p:cNvPr id="3" name="Segnaposto contenuto 2">
            <a:extLst>
              <a:ext uri="{FF2B5EF4-FFF2-40B4-BE49-F238E27FC236}">
                <a16:creationId xmlns:a16="http://schemas.microsoft.com/office/drawing/2014/main" id="{8349E51C-6B4C-45DB-B2B6-B6395827B241}"/>
              </a:ext>
            </a:extLst>
          </p:cNvPr>
          <p:cNvSpPr>
            <a:spLocks noGrp="1"/>
          </p:cNvSpPr>
          <p:nvPr>
            <p:ph idx="1"/>
          </p:nvPr>
        </p:nvSpPr>
        <p:spPr>
          <a:xfrm>
            <a:off x="539552" y="1916832"/>
            <a:ext cx="8147248" cy="4209331"/>
          </a:xfrm>
        </p:spPr>
        <p:txBody>
          <a:bodyPr/>
          <a:lstStyle/>
          <a:p>
            <a:r>
              <a:rPr lang="it-IT" b="1" dirty="0"/>
              <a:t>Ciascuno nel proprio ordine indipendente e sovrano</a:t>
            </a:r>
          </a:p>
          <a:p>
            <a:r>
              <a:rPr lang="it-IT" b="1" dirty="0"/>
              <a:t>Rapporti regolati dai Patti Lateranensi</a:t>
            </a:r>
          </a:p>
          <a:p>
            <a:r>
              <a:rPr lang="it-IT" b="1" dirty="0"/>
              <a:t>Le modifiche dei Patti, accettate dalle due parti, non hanno bisogno di revisione costituzionale.</a:t>
            </a:r>
          </a:p>
        </p:txBody>
      </p:sp>
    </p:spTree>
    <p:extLst>
      <p:ext uri="{BB962C8B-B14F-4D97-AF65-F5344CB8AC3E}">
        <p14:creationId xmlns:p14="http://schemas.microsoft.com/office/powerpoint/2010/main" val="24233927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71C929-8F9C-4A0A-BBD4-EA8EFA5D3CEC}"/>
              </a:ext>
            </a:extLst>
          </p:cNvPr>
          <p:cNvSpPr>
            <a:spLocks noGrp="1"/>
          </p:cNvSpPr>
          <p:nvPr>
            <p:ph type="title"/>
          </p:nvPr>
        </p:nvSpPr>
        <p:spPr/>
        <p:txBody>
          <a:bodyPr>
            <a:normAutofit/>
          </a:bodyPr>
          <a:lstStyle/>
          <a:p>
            <a:r>
              <a:rPr lang="it-IT" b="1" dirty="0">
                <a:highlight>
                  <a:srgbClr val="FFFF00"/>
                </a:highlight>
              </a:rPr>
              <a:t>Il nuovo Concordato (1984)</a:t>
            </a:r>
          </a:p>
        </p:txBody>
      </p:sp>
      <p:sp>
        <p:nvSpPr>
          <p:cNvPr id="3" name="Segnaposto contenuto 2">
            <a:extLst>
              <a:ext uri="{FF2B5EF4-FFF2-40B4-BE49-F238E27FC236}">
                <a16:creationId xmlns:a16="http://schemas.microsoft.com/office/drawing/2014/main" id="{808772ED-26F2-4F9E-A54A-700687213870}"/>
              </a:ext>
            </a:extLst>
          </p:cNvPr>
          <p:cNvSpPr>
            <a:spLocks noGrp="1"/>
          </p:cNvSpPr>
          <p:nvPr>
            <p:ph idx="1"/>
          </p:nvPr>
        </p:nvSpPr>
        <p:spPr>
          <a:xfrm>
            <a:off x="457200" y="1196752"/>
            <a:ext cx="8229600" cy="4929411"/>
          </a:xfrm>
        </p:spPr>
        <p:txBody>
          <a:bodyPr>
            <a:normAutofit fontScale="92500" lnSpcReduction="10000"/>
          </a:bodyPr>
          <a:lstStyle/>
          <a:p>
            <a:pPr algn="just"/>
            <a:r>
              <a:rPr lang="it-IT" b="1" u="sng" dirty="0"/>
              <a:t>Esenzione fiscale </a:t>
            </a:r>
            <a:r>
              <a:rPr lang="it-IT" b="1" dirty="0"/>
              <a:t>per gli enti ecclesiastici che perseguono finalità di culto, beneficenza e istruzione</a:t>
            </a:r>
          </a:p>
          <a:p>
            <a:pPr algn="just"/>
            <a:r>
              <a:rPr lang="it-IT" b="1" dirty="0"/>
              <a:t>Conferma </a:t>
            </a:r>
            <a:r>
              <a:rPr lang="it-IT" b="1" u="sng" dirty="0"/>
              <a:t>validità civile del matrimonio religioso</a:t>
            </a:r>
            <a:r>
              <a:rPr lang="it-IT" b="1" dirty="0"/>
              <a:t>; mentre le sentenze di </a:t>
            </a:r>
            <a:r>
              <a:rPr lang="it-IT" b="1" u="sng" dirty="0"/>
              <a:t>annullamento del matrimonio</a:t>
            </a:r>
            <a:r>
              <a:rPr lang="it-IT" b="1" dirty="0"/>
              <a:t> religioso pronunciate dai tribunali ecclesiastici hanno validità civile solo se verificate da un giudice italiano per valutarne il rispetto delle norme italiane</a:t>
            </a:r>
          </a:p>
          <a:p>
            <a:pPr algn="just"/>
            <a:r>
              <a:rPr lang="it-IT" b="1" dirty="0"/>
              <a:t>Insegnamento della religione cattolica </a:t>
            </a:r>
            <a:r>
              <a:rPr lang="it-IT" b="1" u="sng" dirty="0"/>
              <a:t>facoltativo</a:t>
            </a:r>
          </a:p>
          <a:p>
            <a:endParaRPr lang="it-IT" dirty="0"/>
          </a:p>
          <a:p>
            <a:endParaRPr lang="it-IT" dirty="0"/>
          </a:p>
        </p:txBody>
      </p:sp>
    </p:spTree>
    <p:extLst>
      <p:ext uri="{BB962C8B-B14F-4D97-AF65-F5344CB8AC3E}">
        <p14:creationId xmlns:p14="http://schemas.microsoft.com/office/powerpoint/2010/main" val="22010107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002705-04DA-4CEA-81CC-F9066F53C40C}"/>
              </a:ext>
            </a:extLst>
          </p:cNvPr>
          <p:cNvSpPr>
            <a:spLocks noGrp="1"/>
          </p:cNvSpPr>
          <p:nvPr>
            <p:ph type="title"/>
          </p:nvPr>
        </p:nvSpPr>
        <p:spPr/>
        <p:txBody>
          <a:bodyPr>
            <a:normAutofit fontScale="90000"/>
          </a:bodyPr>
          <a:lstStyle/>
          <a:p>
            <a:r>
              <a:rPr lang="it-IT" b="1" dirty="0">
                <a:highlight>
                  <a:srgbClr val="FFFF00"/>
                </a:highlight>
              </a:rPr>
              <a:t>L’art. 8: Stato e religioni acattoliche</a:t>
            </a:r>
          </a:p>
        </p:txBody>
      </p:sp>
      <p:sp>
        <p:nvSpPr>
          <p:cNvPr id="3" name="Segnaposto contenuto 2">
            <a:extLst>
              <a:ext uri="{FF2B5EF4-FFF2-40B4-BE49-F238E27FC236}">
                <a16:creationId xmlns:a16="http://schemas.microsoft.com/office/drawing/2014/main" id="{7E79E892-7526-4442-A40C-5BFD3AD93951}"/>
              </a:ext>
            </a:extLst>
          </p:cNvPr>
          <p:cNvSpPr>
            <a:spLocks noGrp="1"/>
          </p:cNvSpPr>
          <p:nvPr>
            <p:ph idx="1"/>
          </p:nvPr>
        </p:nvSpPr>
        <p:spPr/>
        <p:txBody>
          <a:bodyPr/>
          <a:lstStyle/>
          <a:p>
            <a:r>
              <a:rPr lang="it-IT" b="1" dirty="0"/>
              <a:t>Pari dignità per tutte le religioni</a:t>
            </a:r>
          </a:p>
          <a:p>
            <a:r>
              <a:rPr lang="it-IT" b="1" dirty="0"/>
              <a:t>Intese tra Stato e rappresentanti delle varie religioni</a:t>
            </a:r>
          </a:p>
          <a:p>
            <a:r>
              <a:rPr lang="it-IT" b="1" dirty="0"/>
              <a:t>Stato neutrale in fatto di religione</a:t>
            </a:r>
          </a:p>
          <a:p>
            <a:r>
              <a:rPr lang="it-IT" b="1" dirty="0"/>
              <a:t>Stato laico: riconosce tutte le confessioni religiose, che sono uguali davanti alla legge</a:t>
            </a:r>
          </a:p>
        </p:txBody>
      </p:sp>
    </p:spTree>
    <p:extLst>
      <p:ext uri="{BB962C8B-B14F-4D97-AF65-F5344CB8AC3E}">
        <p14:creationId xmlns:p14="http://schemas.microsoft.com/office/powerpoint/2010/main" val="233836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976978-FBDF-4EFE-891C-4781E5B0C3DC}"/>
              </a:ext>
            </a:extLst>
          </p:cNvPr>
          <p:cNvSpPr>
            <a:spLocks noGrp="1"/>
          </p:cNvSpPr>
          <p:nvPr>
            <p:ph type="title"/>
          </p:nvPr>
        </p:nvSpPr>
        <p:spPr>
          <a:xfrm>
            <a:off x="457200" y="274638"/>
            <a:ext cx="8229600" cy="706090"/>
          </a:xfrm>
        </p:spPr>
        <p:txBody>
          <a:bodyPr>
            <a:normAutofit/>
          </a:bodyPr>
          <a:lstStyle/>
          <a:p>
            <a:r>
              <a:rPr lang="it-IT" sz="3600" b="1" dirty="0">
                <a:highlight>
                  <a:srgbClr val="FFFF00"/>
                </a:highlight>
              </a:rPr>
              <a:t>L’art. 8 nella vita quotidiana</a:t>
            </a:r>
          </a:p>
        </p:txBody>
      </p:sp>
      <p:sp>
        <p:nvSpPr>
          <p:cNvPr id="3" name="Segnaposto contenuto 2">
            <a:extLst>
              <a:ext uri="{FF2B5EF4-FFF2-40B4-BE49-F238E27FC236}">
                <a16:creationId xmlns:a16="http://schemas.microsoft.com/office/drawing/2014/main" id="{2E237372-F20A-41CC-ACD5-0941493ACC76}"/>
              </a:ext>
            </a:extLst>
          </p:cNvPr>
          <p:cNvSpPr>
            <a:spLocks noGrp="1"/>
          </p:cNvSpPr>
          <p:nvPr>
            <p:ph idx="1"/>
          </p:nvPr>
        </p:nvSpPr>
        <p:spPr>
          <a:xfrm>
            <a:off x="457200" y="980728"/>
            <a:ext cx="8229600" cy="5602634"/>
          </a:xfrm>
        </p:spPr>
        <p:txBody>
          <a:bodyPr>
            <a:noAutofit/>
          </a:bodyPr>
          <a:lstStyle/>
          <a:p>
            <a:pPr marL="0" indent="0" algn="ctr">
              <a:buNone/>
            </a:pPr>
            <a:r>
              <a:rPr lang="it-IT" sz="2000" b="0" i="0" dirty="0">
                <a:solidFill>
                  <a:schemeClr val="bg1"/>
                </a:solidFill>
                <a:effectLst/>
                <a:highlight>
                  <a:srgbClr val="0000FF"/>
                </a:highlight>
                <a:latin typeface="Arial" panose="020B0604020202020204" pitchFamily="34" charset="0"/>
              </a:rPr>
              <a:t>Concorrono alla ripartizione dell’8 per mille dell’IRPER</a:t>
            </a:r>
          </a:p>
          <a:p>
            <a:pPr marL="0" indent="0" algn="ctr">
              <a:buNone/>
            </a:pPr>
            <a:endParaRPr lang="it-IT" sz="2000" b="0" i="0" dirty="0">
              <a:solidFill>
                <a:schemeClr val="bg1"/>
              </a:solidFill>
              <a:effectLst/>
              <a:highlight>
                <a:srgbClr val="0000FF"/>
              </a:highlight>
              <a:latin typeface="Arial" panose="020B0604020202020204" pitchFamily="34" charset="0"/>
            </a:endParaRPr>
          </a:p>
          <a:p>
            <a:pPr algn="l">
              <a:buFont typeface="Arial" panose="020B0604020202020204" pitchFamily="34" charset="0"/>
              <a:buChar char="•"/>
            </a:pPr>
            <a:r>
              <a:rPr lang="it-IT" sz="2000" b="1" i="0" dirty="0">
                <a:solidFill>
                  <a:srgbClr val="202122"/>
                </a:solidFill>
                <a:effectLst/>
                <a:latin typeface="Arial" panose="020B0604020202020204" pitchFamily="34" charset="0"/>
              </a:rPr>
              <a:t>la </a:t>
            </a:r>
            <a:r>
              <a:rPr lang="it-IT" sz="2000" b="1" i="0" u="none" strike="noStrike" dirty="0">
                <a:solidFill>
                  <a:srgbClr val="0645AD"/>
                </a:solidFill>
                <a:effectLst/>
                <a:latin typeface="Arial" panose="020B0604020202020204" pitchFamily="34" charset="0"/>
                <a:hlinkClick r:id="rId2"/>
              </a:rPr>
              <a:t>Chiesa cattolica</a:t>
            </a:r>
            <a:endParaRPr lang="it-IT" sz="2000" b="1" i="0" u="none" strike="noStrike" dirty="0">
              <a:solidFill>
                <a:srgbClr val="0645AD"/>
              </a:solidFill>
              <a:effectLst/>
              <a:latin typeface="Arial" panose="020B0604020202020204" pitchFamily="34" charset="0"/>
            </a:endParaRPr>
          </a:p>
          <a:p>
            <a:pPr algn="l">
              <a:buFont typeface="Arial" panose="020B0604020202020204" pitchFamily="34" charset="0"/>
              <a:buChar char="•"/>
            </a:pPr>
            <a:r>
              <a:rPr lang="it-IT" sz="2000" b="1" i="0" dirty="0">
                <a:solidFill>
                  <a:srgbClr val="202122"/>
                </a:solidFill>
                <a:effectLst/>
                <a:latin typeface="Arial" panose="020B0604020202020204" pitchFamily="34" charset="0"/>
              </a:rPr>
              <a:t>la </a:t>
            </a:r>
            <a:r>
              <a:rPr lang="it-IT" sz="2000" b="1" i="0" u="none" strike="noStrike" dirty="0">
                <a:solidFill>
                  <a:srgbClr val="0645AD"/>
                </a:solidFill>
                <a:effectLst/>
                <a:latin typeface="Arial" panose="020B0604020202020204" pitchFamily="34" charset="0"/>
                <a:hlinkClick r:id="rId3" tooltip="Chiesa evangelica valdese"/>
              </a:rPr>
              <a:t>Chiesa valdese, Unione delle Chiese metodiste e valdesi</a:t>
            </a:r>
            <a:r>
              <a:rPr lang="it-IT" sz="2000" b="1" i="0" u="none" strike="noStrike" baseline="30000" dirty="0">
                <a:solidFill>
                  <a:srgbClr val="0645AD"/>
                </a:solidFill>
                <a:effectLst/>
                <a:latin typeface="Arial" panose="020B0604020202020204" pitchFamily="34" charset="0"/>
                <a:hlinkClick r:id="rId4"/>
              </a:rPr>
              <a:t>[</a:t>
            </a:r>
            <a:endParaRPr lang="it-IT" sz="2000" b="1" i="0" dirty="0">
              <a:solidFill>
                <a:srgbClr val="202122"/>
              </a:solidFill>
              <a:effectLst/>
              <a:latin typeface="Arial" panose="020B0604020202020204" pitchFamily="34" charset="0"/>
            </a:endParaRPr>
          </a:p>
          <a:p>
            <a:pPr algn="l">
              <a:buFont typeface="Arial" panose="020B0604020202020204" pitchFamily="34" charset="0"/>
              <a:buChar char="•"/>
            </a:pPr>
            <a:r>
              <a:rPr lang="it-IT" sz="2000" b="1" i="0" dirty="0">
                <a:solidFill>
                  <a:srgbClr val="202122"/>
                </a:solidFill>
                <a:effectLst/>
                <a:latin typeface="Arial" panose="020B0604020202020204" pitchFamily="34" charset="0"/>
              </a:rPr>
              <a:t>l'</a:t>
            </a:r>
            <a:r>
              <a:rPr lang="it-IT" sz="2000" b="1" i="0" u="none" strike="noStrike" dirty="0">
                <a:solidFill>
                  <a:srgbClr val="0645AD"/>
                </a:solidFill>
                <a:effectLst/>
                <a:latin typeface="Arial" panose="020B0604020202020204" pitchFamily="34" charset="0"/>
                <a:hlinkClick r:id="rId5" tooltip="Chiesa cristiana avventista del settimo giorno"/>
              </a:rPr>
              <a:t>Unione delle chiese cristiane avventiste del settimo giorno</a:t>
            </a:r>
            <a:endParaRPr lang="it-IT" sz="2000" b="1" i="0" dirty="0">
              <a:solidFill>
                <a:srgbClr val="202122"/>
              </a:solidFill>
              <a:effectLst/>
              <a:latin typeface="Arial" panose="020B0604020202020204" pitchFamily="34" charset="0"/>
            </a:endParaRPr>
          </a:p>
          <a:p>
            <a:pPr algn="l">
              <a:buFont typeface="Arial" panose="020B0604020202020204" pitchFamily="34" charset="0"/>
              <a:buChar char="•"/>
            </a:pPr>
            <a:r>
              <a:rPr lang="it-IT" sz="2000" b="1" i="0" dirty="0">
                <a:solidFill>
                  <a:srgbClr val="202122"/>
                </a:solidFill>
                <a:effectLst/>
                <a:latin typeface="Arial" panose="020B0604020202020204" pitchFamily="34" charset="0"/>
              </a:rPr>
              <a:t>le </a:t>
            </a:r>
            <a:r>
              <a:rPr lang="it-IT" sz="2000" b="1" i="0" u="none" strike="noStrike" dirty="0">
                <a:solidFill>
                  <a:srgbClr val="0645AD"/>
                </a:solidFill>
                <a:effectLst/>
                <a:latin typeface="Arial" panose="020B0604020202020204" pitchFamily="34" charset="0"/>
                <a:hlinkClick r:id="rId6" tooltip="Assemblee di Dio in Italia"/>
              </a:rPr>
              <a:t>Assemblee di Dio in Italia</a:t>
            </a:r>
            <a:r>
              <a:rPr lang="it-IT" sz="2000" b="1" i="0" dirty="0">
                <a:solidFill>
                  <a:srgbClr val="202122"/>
                </a:solidFill>
                <a:effectLst/>
                <a:latin typeface="Arial" panose="020B0604020202020204" pitchFamily="34" charset="0"/>
              </a:rPr>
              <a:t> (Pentecostali)</a:t>
            </a:r>
            <a:endParaRPr lang="it-IT" sz="2000" b="1" i="0" u="none" strike="noStrike" baseline="30000" dirty="0">
              <a:solidFill>
                <a:srgbClr val="0645AD"/>
              </a:solidFill>
              <a:effectLst/>
              <a:latin typeface="Arial" panose="020B0604020202020204" pitchFamily="34" charset="0"/>
            </a:endParaRPr>
          </a:p>
          <a:p>
            <a:pPr algn="l">
              <a:buFont typeface="Arial" panose="020B0604020202020204" pitchFamily="34" charset="0"/>
              <a:buChar char="•"/>
            </a:pPr>
            <a:r>
              <a:rPr lang="it-IT" sz="2000" b="1" i="0" dirty="0">
                <a:solidFill>
                  <a:srgbClr val="202122"/>
                </a:solidFill>
                <a:effectLst/>
                <a:latin typeface="Arial" panose="020B0604020202020204" pitchFamily="34" charset="0"/>
              </a:rPr>
              <a:t>l'</a:t>
            </a:r>
            <a:r>
              <a:rPr lang="it-IT" sz="2000" b="1" i="0" u="none" strike="noStrike" dirty="0">
                <a:solidFill>
                  <a:srgbClr val="0645AD"/>
                </a:solidFill>
                <a:effectLst/>
                <a:latin typeface="Arial" panose="020B0604020202020204" pitchFamily="34" charset="0"/>
                <a:hlinkClick r:id="rId7" tooltip="Unione delle comunità ebraiche italiane"/>
              </a:rPr>
              <a:t>Unione delle comunità ebraiche italiane</a:t>
            </a:r>
            <a:endParaRPr lang="it-IT" sz="2000" b="1" i="0" dirty="0">
              <a:solidFill>
                <a:srgbClr val="202122"/>
              </a:solidFill>
              <a:effectLst/>
              <a:latin typeface="Arial" panose="020B0604020202020204" pitchFamily="34" charset="0"/>
            </a:endParaRPr>
          </a:p>
          <a:p>
            <a:pPr algn="l">
              <a:buFont typeface="Arial" panose="020B0604020202020204" pitchFamily="34" charset="0"/>
              <a:buChar char="•"/>
            </a:pPr>
            <a:r>
              <a:rPr lang="it-IT" sz="2000" b="1" i="0" dirty="0">
                <a:solidFill>
                  <a:srgbClr val="202122"/>
                </a:solidFill>
                <a:effectLst/>
                <a:latin typeface="Arial" panose="020B0604020202020204" pitchFamily="34" charset="0"/>
              </a:rPr>
              <a:t>la </a:t>
            </a:r>
            <a:r>
              <a:rPr lang="it-IT" sz="2000" b="1" i="0" u="none" strike="noStrike" dirty="0">
                <a:solidFill>
                  <a:srgbClr val="0645AD"/>
                </a:solidFill>
                <a:effectLst/>
                <a:latin typeface="Arial" panose="020B0604020202020204" pitchFamily="34" charset="0"/>
                <a:hlinkClick r:id="rId8" tooltip="Chiesa evangelica luterana in Italia"/>
              </a:rPr>
              <a:t>Chiesa evangelica luterana in Italia</a:t>
            </a:r>
            <a:endParaRPr lang="it-IT" sz="2000" b="1" i="0" dirty="0">
              <a:solidFill>
                <a:srgbClr val="202122"/>
              </a:solidFill>
              <a:effectLst/>
              <a:latin typeface="Arial" panose="020B0604020202020204" pitchFamily="34" charset="0"/>
            </a:endParaRPr>
          </a:p>
          <a:p>
            <a:pPr algn="l">
              <a:buFont typeface="Arial" panose="020B0604020202020204" pitchFamily="34" charset="0"/>
              <a:buChar char="•"/>
            </a:pPr>
            <a:r>
              <a:rPr lang="it-IT" sz="2000" b="1" i="0" dirty="0">
                <a:solidFill>
                  <a:srgbClr val="202122"/>
                </a:solidFill>
                <a:effectLst/>
                <a:latin typeface="Arial" panose="020B0604020202020204" pitchFamily="34" charset="0"/>
              </a:rPr>
              <a:t>l'</a:t>
            </a:r>
            <a:r>
              <a:rPr lang="it-IT" sz="2000" b="1" i="0" u="none" strike="noStrike" dirty="0">
                <a:solidFill>
                  <a:srgbClr val="0645AD"/>
                </a:solidFill>
                <a:effectLst/>
                <a:latin typeface="Arial" panose="020B0604020202020204" pitchFamily="34" charset="0"/>
                <a:hlinkClick r:id="rId9" tooltip="Unione cristiana evangelica battista d'Italia"/>
              </a:rPr>
              <a:t>Unione cristiana evangelica battista d'Italia</a:t>
            </a:r>
            <a:r>
              <a:rPr lang="it-IT" sz="2000" b="1" i="0" dirty="0">
                <a:solidFill>
                  <a:srgbClr val="202122"/>
                </a:solidFill>
                <a:effectLst/>
                <a:latin typeface="Arial" panose="020B0604020202020204" pitchFamily="34" charset="0"/>
              </a:rPr>
              <a:t>, </a:t>
            </a:r>
          </a:p>
          <a:p>
            <a:pPr algn="l">
              <a:buFont typeface="Arial" panose="020B0604020202020204" pitchFamily="34" charset="0"/>
              <a:buChar char="•"/>
            </a:pPr>
            <a:r>
              <a:rPr lang="it-IT" sz="2000" b="1" i="0" dirty="0">
                <a:solidFill>
                  <a:srgbClr val="202122"/>
                </a:solidFill>
                <a:effectLst/>
                <a:latin typeface="Arial" panose="020B0604020202020204" pitchFamily="34" charset="0"/>
              </a:rPr>
              <a:t>la </a:t>
            </a:r>
            <a:r>
              <a:rPr lang="it-IT" sz="2000" b="1" i="0" u="none" strike="noStrike" dirty="0">
                <a:solidFill>
                  <a:srgbClr val="0645AD"/>
                </a:solidFill>
                <a:effectLst/>
                <a:latin typeface="Arial" panose="020B0604020202020204" pitchFamily="34" charset="0"/>
                <a:hlinkClick r:id="rId10"/>
              </a:rPr>
              <a:t>Sacra arcidiocesi ortodossa d'Italia ed esarcato per l'Europa meridionale</a:t>
            </a:r>
            <a:endParaRPr lang="it-IT" sz="2000" b="1" i="0" u="none" strike="noStrike" dirty="0">
              <a:solidFill>
                <a:srgbClr val="0645AD"/>
              </a:solidFill>
              <a:effectLst/>
              <a:latin typeface="Arial" panose="020B0604020202020204" pitchFamily="34" charset="0"/>
            </a:endParaRPr>
          </a:p>
          <a:p>
            <a:pPr algn="l">
              <a:buFont typeface="Arial" panose="020B0604020202020204" pitchFamily="34" charset="0"/>
              <a:buChar char="•"/>
            </a:pPr>
            <a:r>
              <a:rPr lang="it-IT" sz="2000" b="1" i="0" dirty="0">
                <a:solidFill>
                  <a:srgbClr val="202122"/>
                </a:solidFill>
                <a:effectLst/>
                <a:latin typeface="Arial" panose="020B0604020202020204" pitchFamily="34" charset="0"/>
              </a:rPr>
              <a:t>la </a:t>
            </a:r>
            <a:r>
              <a:rPr lang="it-IT" sz="2000" b="1" i="0" u="none" strike="noStrike" dirty="0">
                <a:solidFill>
                  <a:srgbClr val="0645AD"/>
                </a:solidFill>
                <a:effectLst/>
                <a:latin typeface="Arial" panose="020B0604020202020204" pitchFamily="34" charset="0"/>
                <a:hlinkClick r:id="rId11" tooltip="Chiesa apostolica in Italia"/>
              </a:rPr>
              <a:t>Chiesa apostolica in Italia</a:t>
            </a:r>
            <a:r>
              <a:rPr lang="it-IT" sz="2000" b="1" i="0" dirty="0">
                <a:solidFill>
                  <a:srgbClr val="202122"/>
                </a:solidFill>
                <a:effectLst/>
                <a:latin typeface="Arial" panose="020B0604020202020204" pitchFamily="34" charset="0"/>
              </a:rPr>
              <a:t> (pentecostali</a:t>
            </a:r>
          </a:p>
          <a:p>
            <a:pPr algn="l">
              <a:buFont typeface="Arial" panose="020B0604020202020204" pitchFamily="34" charset="0"/>
              <a:buChar char="•"/>
            </a:pPr>
            <a:r>
              <a:rPr lang="it-IT" sz="2000" b="1" i="0" dirty="0">
                <a:solidFill>
                  <a:srgbClr val="202122"/>
                </a:solidFill>
                <a:effectLst/>
                <a:latin typeface="Arial" panose="020B0604020202020204" pitchFamily="34" charset="0"/>
              </a:rPr>
              <a:t>l'</a:t>
            </a:r>
            <a:r>
              <a:rPr lang="it-IT" sz="2000" b="1" i="0" u="none" strike="noStrike" dirty="0">
                <a:solidFill>
                  <a:srgbClr val="0645AD"/>
                </a:solidFill>
                <a:effectLst/>
                <a:latin typeface="Arial" panose="020B0604020202020204" pitchFamily="34" charset="0"/>
                <a:hlinkClick r:id="rId12" tooltip="Unione buddhista italiana"/>
              </a:rPr>
              <a:t>Unione buddhista italiana</a:t>
            </a:r>
            <a:endParaRPr lang="it-IT" sz="2000" b="1" i="0" u="none" strike="noStrike" dirty="0">
              <a:solidFill>
                <a:srgbClr val="0645AD"/>
              </a:solidFill>
              <a:effectLst/>
              <a:latin typeface="Arial" panose="020B0604020202020204" pitchFamily="34" charset="0"/>
            </a:endParaRPr>
          </a:p>
          <a:p>
            <a:pPr algn="l">
              <a:buFont typeface="Arial" panose="020B0604020202020204" pitchFamily="34" charset="0"/>
              <a:buChar char="•"/>
            </a:pPr>
            <a:r>
              <a:rPr lang="it-IT" sz="2000" b="1" i="0" dirty="0">
                <a:solidFill>
                  <a:srgbClr val="202122"/>
                </a:solidFill>
                <a:effectLst/>
                <a:latin typeface="Arial" panose="020B0604020202020204" pitchFamily="34" charset="0"/>
              </a:rPr>
              <a:t>l'</a:t>
            </a:r>
            <a:r>
              <a:rPr lang="it-IT" sz="2000" b="1" i="0" u="none" strike="noStrike" dirty="0">
                <a:solidFill>
                  <a:srgbClr val="0645AD"/>
                </a:solidFill>
                <a:effectLst/>
                <a:latin typeface="Arial" panose="020B0604020202020204" pitchFamily="34" charset="0"/>
                <a:hlinkClick r:id="rId13" tooltip="Unione induista italiana"/>
              </a:rPr>
              <a:t>Unione induista italiana</a:t>
            </a:r>
            <a:endParaRPr lang="it-IT" sz="2000" b="1" i="0" u="none" strike="noStrike" dirty="0">
              <a:solidFill>
                <a:srgbClr val="0645AD"/>
              </a:solidFill>
              <a:effectLst/>
              <a:latin typeface="Arial" panose="020B0604020202020204" pitchFamily="34" charset="0"/>
            </a:endParaRPr>
          </a:p>
          <a:p>
            <a:pPr algn="l">
              <a:buFont typeface="Arial" panose="020B0604020202020204" pitchFamily="34" charset="0"/>
              <a:buChar char="•"/>
            </a:pPr>
            <a:r>
              <a:rPr lang="it-IT" sz="2000" b="1" i="0" dirty="0">
                <a:solidFill>
                  <a:srgbClr val="202122"/>
                </a:solidFill>
                <a:effectLst/>
                <a:latin typeface="Arial" panose="020B0604020202020204" pitchFamily="34" charset="0"/>
              </a:rPr>
              <a:t>Istituto Buddista Italiano </a:t>
            </a:r>
            <a:r>
              <a:rPr lang="it-IT" sz="2000" b="1" i="0" u="none" strike="noStrike" dirty="0">
                <a:solidFill>
                  <a:srgbClr val="0645AD"/>
                </a:solidFill>
                <a:effectLst/>
                <a:latin typeface="Arial" panose="020B0604020202020204" pitchFamily="34" charset="0"/>
                <a:hlinkClick r:id="rId14" tooltip="Soka Gakkai"/>
              </a:rPr>
              <a:t>Soka Gakkai</a:t>
            </a:r>
            <a:endParaRPr lang="it-IT" sz="2000" b="1" dirty="0"/>
          </a:p>
        </p:txBody>
      </p:sp>
    </p:spTree>
    <p:extLst>
      <p:ext uri="{BB962C8B-B14F-4D97-AF65-F5344CB8AC3E}">
        <p14:creationId xmlns:p14="http://schemas.microsoft.com/office/powerpoint/2010/main" val="11969107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A4FF9B-10B3-4694-A6CD-746056D5E116}"/>
              </a:ext>
            </a:extLst>
          </p:cNvPr>
          <p:cNvSpPr>
            <a:spLocks noGrp="1"/>
          </p:cNvSpPr>
          <p:nvPr>
            <p:ph type="title"/>
          </p:nvPr>
        </p:nvSpPr>
        <p:spPr/>
        <p:txBody>
          <a:bodyPr>
            <a:normAutofit fontScale="90000"/>
          </a:bodyPr>
          <a:lstStyle/>
          <a:p>
            <a:r>
              <a:rPr lang="it-IT" b="1" dirty="0">
                <a:highlight>
                  <a:srgbClr val="FFFF00"/>
                </a:highlight>
              </a:rPr>
              <a:t>L’art. 9 e la tutela del patrimonio culturale e ambientale</a:t>
            </a:r>
          </a:p>
        </p:txBody>
      </p:sp>
      <p:sp>
        <p:nvSpPr>
          <p:cNvPr id="3" name="Segnaposto contenuto 2">
            <a:extLst>
              <a:ext uri="{FF2B5EF4-FFF2-40B4-BE49-F238E27FC236}">
                <a16:creationId xmlns:a16="http://schemas.microsoft.com/office/drawing/2014/main" id="{C197B44A-7D36-4F30-9F99-2A6C8FF9B8B9}"/>
              </a:ext>
            </a:extLst>
          </p:cNvPr>
          <p:cNvSpPr>
            <a:spLocks noGrp="1"/>
          </p:cNvSpPr>
          <p:nvPr>
            <p:ph idx="1"/>
          </p:nvPr>
        </p:nvSpPr>
        <p:spPr/>
        <p:txBody>
          <a:bodyPr/>
          <a:lstStyle/>
          <a:p>
            <a:pPr algn="just"/>
            <a:endParaRPr lang="it-IT" b="1" dirty="0"/>
          </a:p>
          <a:p>
            <a:pPr algn="just"/>
            <a:r>
              <a:rPr lang="it-IT" b="1" dirty="0"/>
              <a:t>Libertà della cultura e della ricerca scientifica</a:t>
            </a:r>
          </a:p>
          <a:p>
            <a:pPr algn="just"/>
            <a:r>
              <a:rPr lang="it-IT" b="1" dirty="0"/>
              <a:t>Autonomia delle strutture che si dedicano alla loro promozione</a:t>
            </a:r>
          </a:p>
          <a:p>
            <a:pPr algn="just"/>
            <a:r>
              <a:rPr lang="it-IT" b="1" dirty="0"/>
              <a:t>Tutela del paesaggio, del patrimonio artistico e storico e dell’ambiente </a:t>
            </a:r>
          </a:p>
        </p:txBody>
      </p:sp>
    </p:spTree>
    <p:extLst>
      <p:ext uri="{BB962C8B-B14F-4D97-AF65-F5344CB8AC3E}">
        <p14:creationId xmlns:p14="http://schemas.microsoft.com/office/powerpoint/2010/main" val="25833917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7D13B5-3335-4EF6-A63C-BA6B0F962B08}"/>
              </a:ext>
            </a:extLst>
          </p:cNvPr>
          <p:cNvSpPr>
            <a:spLocks noGrp="1"/>
          </p:cNvSpPr>
          <p:nvPr>
            <p:ph type="title"/>
          </p:nvPr>
        </p:nvSpPr>
        <p:spPr/>
        <p:txBody>
          <a:bodyPr/>
          <a:lstStyle/>
          <a:p>
            <a:r>
              <a:rPr lang="it-IT" b="1" dirty="0">
                <a:highlight>
                  <a:srgbClr val="FFFF00"/>
                </a:highlight>
              </a:rPr>
              <a:t>L’art. 9 nella vita quotidiana</a:t>
            </a:r>
          </a:p>
        </p:txBody>
      </p:sp>
      <p:sp>
        <p:nvSpPr>
          <p:cNvPr id="3" name="Segnaposto contenuto 2">
            <a:extLst>
              <a:ext uri="{FF2B5EF4-FFF2-40B4-BE49-F238E27FC236}">
                <a16:creationId xmlns:a16="http://schemas.microsoft.com/office/drawing/2014/main" id="{C610F5FB-B410-4830-B60C-126B883C0FFD}"/>
              </a:ext>
            </a:extLst>
          </p:cNvPr>
          <p:cNvSpPr>
            <a:spLocks noGrp="1"/>
          </p:cNvSpPr>
          <p:nvPr>
            <p:ph idx="1"/>
          </p:nvPr>
        </p:nvSpPr>
        <p:spPr/>
        <p:txBody>
          <a:bodyPr>
            <a:normAutofit fontScale="85000" lnSpcReduction="10000"/>
          </a:bodyPr>
          <a:lstStyle/>
          <a:p>
            <a:r>
              <a:rPr lang="it-IT" b="1" dirty="0"/>
              <a:t>Sistema dell’Università pubblica</a:t>
            </a:r>
          </a:p>
          <a:p>
            <a:r>
              <a:rPr lang="it-IT" b="1" dirty="0"/>
              <a:t>Musei e biblioteche pubblici</a:t>
            </a:r>
          </a:p>
          <a:p>
            <a:r>
              <a:rPr lang="it-IT" b="1" dirty="0"/>
              <a:t>CNR</a:t>
            </a:r>
          </a:p>
          <a:p>
            <a:r>
              <a:rPr lang="it-IT" b="1" dirty="0"/>
              <a:t>INFN</a:t>
            </a:r>
          </a:p>
          <a:p>
            <a:r>
              <a:rPr lang="it-IT" b="1" dirty="0"/>
              <a:t>ISTAT</a:t>
            </a:r>
          </a:p>
          <a:p>
            <a:r>
              <a:rPr lang="it-IT" b="1" dirty="0"/>
              <a:t>ISS</a:t>
            </a:r>
          </a:p>
          <a:p>
            <a:pPr algn="just"/>
            <a:r>
              <a:rPr lang="it-IT" dirty="0"/>
              <a:t>Interventi pubblici per: gestione rifiuti, tutela delle acque, gestione delle risorse idriche, difesa del suolo, tutela dell’aria, riduzione delle emissioni inquinanti, valutazione di impatto ambientale</a:t>
            </a:r>
          </a:p>
        </p:txBody>
      </p:sp>
    </p:spTree>
    <p:extLst>
      <p:ext uri="{BB962C8B-B14F-4D97-AF65-F5344CB8AC3E}">
        <p14:creationId xmlns:p14="http://schemas.microsoft.com/office/powerpoint/2010/main" val="106022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7E7120-257A-440F-8BCD-7E23AF2CE416}"/>
              </a:ext>
            </a:extLst>
          </p:cNvPr>
          <p:cNvSpPr>
            <a:spLocks noGrp="1"/>
          </p:cNvSpPr>
          <p:nvPr>
            <p:ph type="title"/>
          </p:nvPr>
        </p:nvSpPr>
        <p:spPr/>
        <p:txBody>
          <a:bodyPr/>
          <a:lstStyle/>
          <a:p>
            <a:r>
              <a:rPr lang="it-IT" b="1" dirty="0">
                <a:highlight>
                  <a:srgbClr val="FFFF00"/>
                </a:highlight>
              </a:rPr>
              <a:t>Caratteri della norma giuridica</a:t>
            </a:r>
          </a:p>
        </p:txBody>
      </p:sp>
      <p:sp>
        <p:nvSpPr>
          <p:cNvPr id="3" name="Segnaposto contenuto 2">
            <a:extLst>
              <a:ext uri="{FF2B5EF4-FFF2-40B4-BE49-F238E27FC236}">
                <a16:creationId xmlns:a16="http://schemas.microsoft.com/office/drawing/2014/main" id="{5C6B172F-0E98-4CEC-8B35-07B3F3EA01FC}"/>
              </a:ext>
            </a:extLst>
          </p:cNvPr>
          <p:cNvSpPr>
            <a:spLocks noGrp="1"/>
          </p:cNvSpPr>
          <p:nvPr>
            <p:ph idx="1"/>
          </p:nvPr>
        </p:nvSpPr>
        <p:spPr/>
        <p:txBody>
          <a:bodyPr>
            <a:normAutofit/>
          </a:bodyPr>
          <a:lstStyle/>
          <a:p>
            <a:r>
              <a:rPr lang="it-IT" b="1" dirty="0"/>
              <a:t>Generalità </a:t>
            </a:r>
            <a:r>
              <a:rPr lang="it-IT" dirty="0"/>
              <a:t>(Si rivolge a tutti e non a un singolo individuo: «Chiunque…»)</a:t>
            </a:r>
          </a:p>
          <a:p>
            <a:r>
              <a:rPr lang="it-IT" b="1" dirty="0"/>
              <a:t>Astrattezza</a:t>
            </a:r>
            <a:r>
              <a:rPr lang="it-IT" dirty="0"/>
              <a:t> (Ipotizza un caso possibile e non concreto)</a:t>
            </a:r>
          </a:p>
          <a:p>
            <a:r>
              <a:rPr lang="it-IT" b="1" dirty="0"/>
              <a:t>Obbligatorietà</a:t>
            </a:r>
            <a:r>
              <a:rPr lang="it-IT" dirty="0"/>
              <a:t> (Tutti sono tenuti a osservarla, pena la sanzione)</a:t>
            </a:r>
          </a:p>
          <a:p>
            <a:pPr algn="just"/>
            <a:r>
              <a:rPr lang="it-IT" b="1" dirty="0"/>
              <a:t>Bilateralità</a:t>
            </a:r>
            <a:r>
              <a:rPr lang="it-IT" dirty="0"/>
              <a:t> (Impone un comportamento e tutela un interesse)				</a:t>
            </a:r>
          </a:p>
        </p:txBody>
      </p:sp>
      <p:sp>
        <p:nvSpPr>
          <p:cNvPr id="4" name="Freccia a destra 3">
            <a:extLst>
              <a:ext uri="{FF2B5EF4-FFF2-40B4-BE49-F238E27FC236}">
                <a16:creationId xmlns:a16="http://schemas.microsoft.com/office/drawing/2014/main" id="{E675113E-DC16-460D-8456-992752C39601}"/>
              </a:ext>
            </a:extLst>
          </p:cNvPr>
          <p:cNvSpPr/>
          <p:nvPr/>
        </p:nvSpPr>
        <p:spPr>
          <a:xfrm>
            <a:off x="7524328" y="55172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166115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316611-B8C4-408B-99FF-E4D3A07D3969}"/>
              </a:ext>
            </a:extLst>
          </p:cNvPr>
          <p:cNvSpPr>
            <a:spLocks noGrp="1"/>
          </p:cNvSpPr>
          <p:nvPr>
            <p:ph type="title"/>
          </p:nvPr>
        </p:nvSpPr>
        <p:spPr/>
        <p:txBody>
          <a:bodyPr>
            <a:normAutofit fontScale="90000"/>
          </a:bodyPr>
          <a:lstStyle/>
          <a:p>
            <a:r>
              <a:rPr lang="it-IT" b="1" dirty="0">
                <a:highlight>
                  <a:srgbClr val="FFFF00"/>
                </a:highlight>
              </a:rPr>
              <a:t>L’art. 10: il diritto internazionale e lo status degli stranieri</a:t>
            </a:r>
          </a:p>
        </p:txBody>
      </p:sp>
      <p:sp>
        <p:nvSpPr>
          <p:cNvPr id="3" name="Segnaposto contenuto 2">
            <a:extLst>
              <a:ext uri="{FF2B5EF4-FFF2-40B4-BE49-F238E27FC236}">
                <a16:creationId xmlns:a16="http://schemas.microsoft.com/office/drawing/2014/main" id="{9DCCBD6D-F53F-4FD6-ACE1-655FC1316C71}"/>
              </a:ext>
            </a:extLst>
          </p:cNvPr>
          <p:cNvSpPr>
            <a:spLocks noGrp="1"/>
          </p:cNvSpPr>
          <p:nvPr>
            <p:ph idx="1"/>
          </p:nvPr>
        </p:nvSpPr>
        <p:spPr/>
        <p:txBody>
          <a:bodyPr/>
          <a:lstStyle/>
          <a:p>
            <a:endParaRPr lang="it-IT" b="1" dirty="0"/>
          </a:p>
          <a:p>
            <a:r>
              <a:rPr lang="it-IT" b="1" dirty="0"/>
              <a:t>L’ordinamento italiano si conforma al diritto internazionale</a:t>
            </a:r>
          </a:p>
          <a:p>
            <a:r>
              <a:rPr lang="it-IT" b="1" dirty="0"/>
              <a:t>Prevede accoglienza e diritto di asilo per gli stranieri</a:t>
            </a:r>
          </a:p>
          <a:p>
            <a:r>
              <a:rPr lang="it-IT" b="1" dirty="0"/>
              <a:t>Anche agli stranieri riservate le garanzie costituzionali</a:t>
            </a:r>
          </a:p>
        </p:txBody>
      </p:sp>
    </p:spTree>
    <p:extLst>
      <p:ext uri="{BB962C8B-B14F-4D97-AF65-F5344CB8AC3E}">
        <p14:creationId xmlns:p14="http://schemas.microsoft.com/office/powerpoint/2010/main" val="32783423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8514D9-B324-4E7D-B1FA-3DDC471111FA}"/>
              </a:ext>
            </a:extLst>
          </p:cNvPr>
          <p:cNvSpPr>
            <a:spLocks noGrp="1"/>
          </p:cNvSpPr>
          <p:nvPr>
            <p:ph type="title"/>
          </p:nvPr>
        </p:nvSpPr>
        <p:spPr/>
        <p:txBody>
          <a:bodyPr/>
          <a:lstStyle/>
          <a:p>
            <a:r>
              <a:rPr lang="it-IT" b="1" dirty="0">
                <a:highlight>
                  <a:srgbClr val="FFFF00"/>
                </a:highlight>
              </a:rPr>
              <a:t>L’art. 10 nella vita quotidiana</a:t>
            </a:r>
          </a:p>
        </p:txBody>
      </p:sp>
      <p:sp>
        <p:nvSpPr>
          <p:cNvPr id="3" name="Segnaposto contenuto 2">
            <a:extLst>
              <a:ext uri="{FF2B5EF4-FFF2-40B4-BE49-F238E27FC236}">
                <a16:creationId xmlns:a16="http://schemas.microsoft.com/office/drawing/2014/main" id="{0042E5F5-A74C-4674-9906-95C4D178294E}"/>
              </a:ext>
            </a:extLst>
          </p:cNvPr>
          <p:cNvSpPr>
            <a:spLocks noGrp="1"/>
          </p:cNvSpPr>
          <p:nvPr>
            <p:ph idx="1"/>
          </p:nvPr>
        </p:nvSpPr>
        <p:spPr>
          <a:xfrm>
            <a:off x="457200" y="1340768"/>
            <a:ext cx="8229600" cy="5112568"/>
          </a:xfrm>
        </p:spPr>
        <p:txBody>
          <a:bodyPr>
            <a:normAutofit fontScale="92500" lnSpcReduction="10000"/>
          </a:bodyPr>
          <a:lstStyle/>
          <a:p>
            <a:pPr algn="just"/>
            <a:r>
              <a:rPr lang="it-IT" b="1" dirty="0"/>
              <a:t>Adesione alla Convenzione sullo status dei rifugiati (Ginevra, 1951)</a:t>
            </a:r>
          </a:p>
          <a:p>
            <a:pPr algn="just"/>
            <a:r>
              <a:rPr lang="it-IT" b="1" dirty="0"/>
              <a:t>Sottoscrizione del Protocollo relativo allo status di rifugiati (New York, 1967)</a:t>
            </a:r>
          </a:p>
          <a:p>
            <a:r>
              <a:rPr lang="it-IT" b="1" dirty="0">
                <a:highlight>
                  <a:srgbClr val="00FF00"/>
                </a:highlight>
              </a:rPr>
              <a:t>Stranieri Ue ed extra-Ue</a:t>
            </a:r>
          </a:p>
          <a:p>
            <a:pPr algn="just"/>
            <a:r>
              <a:rPr lang="it-IT" b="1" dirty="0"/>
              <a:t>Status internazionale: </a:t>
            </a:r>
            <a:r>
              <a:rPr lang="it-IT" b="1" dirty="0">
                <a:highlight>
                  <a:srgbClr val="00FF00"/>
                </a:highlight>
              </a:rPr>
              <a:t>rifugiato politico </a:t>
            </a:r>
            <a:r>
              <a:rPr lang="it-IT" b="1" dirty="0"/>
              <a:t>(timore di persecuzioni); </a:t>
            </a:r>
            <a:r>
              <a:rPr lang="it-IT" b="1" dirty="0">
                <a:highlight>
                  <a:srgbClr val="00FF00"/>
                </a:highlight>
              </a:rPr>
              <a:t>richiedente asilo </a:t>
            </a:r>
            <a:r>
              <a:rPr lang="it-IT" b="1" dirty="0"/>
              <a:t>(richiesta protezione), </a:t>
            </a:r>
            <a:r>
              <a:rPr lang="it-IT" b="1" dirty="0">
                <a:highlight>
                  <a:srgbClr val="00FF00"/>
                </a:highlight>
              </a:rPr>
              <a:t>profugo </a:t>
            </a:r>
            <a:r>
              <a:rPr lang="it-IT" b="1" dirty="0"/>
              <a:t>(fuggitivo per motivi di guerra o persecuzione)</a:t>
            </a:r>
          </a:p>
          <a:p>
            <a:pPr algn="just"/>
            <a:r>
              <a:rPr lang="it-IT" b="1" dirty="0"/>
              <a:t>Il D.L 113/18 (convertito in L. 113/2018) ha abrogato la protezione per motivi umanitari.</a:t>
            </a:r>
          </a:p>
        </p:txBody>
      </p:sp>
    </p:spTree>
    <p:extLst>
      <p:ext uri="{BB962C8B-B14F-4D97-AF65-F5344CB8AC3E}">
        <p14:creationId xmlns:p14="http://schemas.microsoft.com/office/powerpoint/2010/main" val="25242944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3C91D0-A7BC-4405-BB1A-ABC81A0EF1CA}"/>
              </a:ext>
            </a:extLst>
          </p:cNvPr>
          <p:cNvSpPr>
            <a:spLocks noGrp="1"/>
          </p:cNvSpPr>
          <p:nvPr>
            <p:ph type="title"/>
          </p:nvPr>
        </p:nvSpPr>
        <p:spPr/>
        <p:txBody>
          <a:bodyPr>
            <a:normAutofit fontScale="90000"/>
          </a:bodyPr>
          <a:lstStyle/>
          <a:p>
            <a:r>
              <a:rPr lang="it-IT" b="1" dirty="0">
                <a:highlight>
                  <a:srgbClr val="FFFF00"/>
                </a:highlight>
              </a:rPr>
              <a:t>L’art. 11:  l’Italia e la comunità internazionale</a:t>
            </a:r>
          </a:p>
        </p:txBody>
      </p:sp>
      <p:sp>
        <p:nvSpPr>
          <p:cNvPr id="3" name="Segnaposto contenuto 2">
            <a:extLst>
              <a:ext uri="{FF2B5EF4-FFF2-40B4-BE49-F238E27FC236}">
                <a16:creationId xmlns:a16="http://schemas.microsoft.com/office/drawing/2014/main" id="{CBB9D8D1-6A51-4692-A33E-BB06A060330F}"/>
              </a:ext>
            </a:extLst>
          </p:cNvPr>
          <p:cNvSpPr>
            <a:spLocks noGrp="1"/>
          </p:cNvSpPr>
          <p:nvPr>
            <p:ph idx="1"/>
          </p:nvPr>
        </p:nvSpPr>
        <p:spPr/>
        <p:txBody>
          <a:bodyPr/>
          <a:lstStyle/>
          <a:p>
            <a:endParaRPr lang="it-IT" b="1" dirty="0"/>
          </a:p>
          <a:p>
            <a:r>
              <a:rPr lang="it-IT" b="1" dirty="0">
                <a:highlight>
                  <a:srgbClr val="00FF00"/>
                </a:highlight>
              </a:rPr>
              <a:t>Ripudio della guerra</a:t>
            </a:r>
          </a:p>
          <a:p>
            <a:r>
              <a:rPr lang="it-IT" b="1" dirty="0"/>
              <a:t>Guerra solo per motivi difensivi</a:t>
            </a:r>
          </a:p>
          <a:p>
            <a:r>
              <a:rPr lang="it-IT" b="1" dirty="0">
                <a:highlight>
                  <a:srgbClr val="00FF00"/>
                </a:highlight>
              </a:rPr>
              <a:t>Limitazioni di sovranità </a:t>
            </a:r>
            <a:r>
              <a:rPr lang="it-IT" b="1" dirty="0"/>
              <a:t>per perseguire la pace e la giustizia</a:t>
            </a:r>
          </a:p>
          <a:p>
            <a:r>
              <a:rPr lang="it-IT" b="1" dirty="0"/>
              <a:t>Grazie art. 11: </a:t>
            </a:r>
            <a:r>
              <a:rPr lang="it-IT" b="1" dirty="0">
                <a:highlight>
                  <a:srgbClr val="00FF00"/>
                </a:highlight>
              </a:rPr>
              <a:t>adesione ONU, UE, OCSE…</a:t>
            </a:r>
          </a:p>
          <a:p>
            <a:endParaRPr lang="it-IT" dirty="0"/>
          </a:p>
        </p:txBody>
      </p:sp>
    </p:spTree>
    <p:extLst>
      <p:ext uri="{BB962C8B-B14F-4D97-AF65-F5344CB8AC3E}">
        <p14:creationId xmlns:p14="http://schemas.microsoft.com/office/powerpoint/2010/main" val="1069800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302EC3-47A0-4627-9F45-CA85E5DCC16F}"/>
              </a:ext>
            </a:extLst>
          </p:cNvPr>
          <p:cNvSpPr>
            <a:spLocks noGrp="1"/>
          </p:cNvSpPr>
          <p:nvPr>
            <p:ph type="title"/>
          </p:nvPr>
        </p:nvSpPr>
        <p:spPr/>
        <p:txBody>
          <a:bodyPr/>
          <a:lstStyle/>
          <a:p>
            <a:r>
              <a:rPr lang="it-IT" b="1" dirty="0">
                <a:highlight>
                  <a:srgbClr val="FFFF00"/>
                </a:highlight>
              </a:rPr>
              <a:t>L’art. 11 e la vita quotidiana</a:t>
            </a:r>
          </a:p>
        </p:txBody>
      </p:sp>
      <p:sp>
        <p:nvSpPr>
          <p:cNvPr id="3" name="Segnaposto contenuto 2">
            <a:extLst>
              <a:ext uri="{FF2B5EF4-FFF2-40B4-BE49-F238E27FC236}">
                <a16:creationId xmlns:a16="http://schemas.microsoft.com/office/drawing/2014/main" id="{DEB2C9E1-14A2-4C86-A093-1F0E0B92AFE9}"/>
              </a:ext>
            </a:extLst>
          </p:cNvPr>
          <p:cNvSpPr>
            <a:spLocks noGrp="1"/>
          </p:cNvSpPr>
          <p:nvPr>
            <p:ph idx="1"/>
          </p:nvPr>
        </p:nvSpPr>
        <p:spPr/>
        <p:txBody>
          <a:bodyPr/>
          <a:lstStyle/>
          <a:p>
            <a:pPr marL="0" indent="0" algn="ctr">
              <a:buNone/>
            </a:pPr>
            <a:endParaRPr lang="it-IT" b="1" dirty="0"/>
          </a:p>
          <a:p>
            <a:pPr marL="0" indent="0" algn="just">
              <a:buNone/>
            </a:pPr>
            <a:r>
              <a:rPr lang="it-IT" b="1" dirty="0"/>
              <a:t>Ai sensi dell’art. 11 è stato sempre necessario il coinvolgimento del Parlamento per far sì che l’Italia potesse partecipare alle operazioni di polizia internazionale come quelle in Africa, in Medio Oriente, nei Balcani e in Asia.</a:t>
            </a:r>
          </a:p>
        </p:txBody>
      </p:sp>
    </p:spTree>
    <p:extLst>
      <p:ext uri="{BB962C8B-B14F-4D97-AF65-F5344CB8AC3E}">
        <p14:creationId xmlns:p14="http://schemas.microsoft.com/office/powerpoint/2010/main" val="42719278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60057F-AED7-4C3C-8A50-8B8F32ABCFA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0FA1D52-16EB-476B-A2CD-896B0C32B65D}"/>
              </a:ext>
            </a:extLst>
          </p:cNvPr>
          <p:cNvSpPr>
            <a:spLocks noGrp="1"/>
          </p:cNvSpPr>
          <p:nvPr>
            <p:ph idx="1"/>
          </p:nvPr>
        </p:nvSpPr>
        <p:spPr>
          <a:xfrm>
            <a:off x="457200" y="404664"/>
            <a:ext cx="8229600" cy="5721499"/>
          </a:xfrm>
        </p:spPr>
        <p:txBody>
          <a:bodyPr>
            <a:normAutofit/>
          </a:bodyPr>
          <a:lstStyle/>
          <a:p>
            <a:pPr marL="0" indent="0" algn="ctr">
              <a:buNone/>
            </a:pPr>
            <a:endParaRPr lang="it-IT" sz="4800" b="1" dirty="0">
              <a:highlight>
                <a:srgbClr val="FFFF00"/>
              </a:highlight>
            </a:endParaRPr>
          </a:p>
          <a:p>
            <a:pPr marL="0" indent="0" algn="ctr">
              <a:buNone/>
            </a:pPr>
            <a:r>
              <a:rPr lang="it-IT" sz="4800" b="1" dirty="0">
                <a:highlight>
                  <a:srgbClr val="00FF00"/>
                </a:highlight>
              </a:rPr>
              <a:t>DIRITTI DI LIBERTA’, </a:t>
            </a:r>
          </a:p>
          <a:p>
            <a:pPr marL="0" indent="0" algn="ctr">
              <a:buNone/>
            </a:pPr>
            <a:r>
              <a:rPr lang="it-IT" sz="4800" b="1" dirty="0">
                <a:highlight>
                  <a:srgbClr val="00FF00"/>
                </a:highlight>
              </a:rPr>
              <a:t>I DIRITTI DELLA PERSONALITA’,</a:t>
            </a:r>
          </a:p>
          <a:p>
            <a:pPr marL="0" indent="0" algn="ctr">
              <a:buNone/>
            </a:pPr>
            <a:r>
              <a:rPr lang="it-IT" sz="4800" b="1" dirty="0">
                <a:highlight>
                  <a:srgbClr val="00FF00"/>
                </a:highlight>
              </a:rPr>
              <a:t> I DIRITTI ECONOMICO-SOCIALI, </a:t>
            </a:r>
          </a:p>
          <a:p>
            <a:pPr marL="0" indent="0" algn="ctr">
              <a:buNone/>
            </a:pPr>
            <a:r>
              <a:rPr lang="it-IT" sz="4800" b="1" dirty="0">
                <a:highlight>
                  <a:srgbClr val="00FF00"/>
                </a:highlight>
              </a:rPr>
              <a:t>ETICO-SOCIALI E</a:t>
            </a:r>
          </a:p>
          <a:p>
            <a:pPr marL="0" indent="0" algn="ctr">
              <a:buNone/>
            </a:pPr>
            <a:r>
              <a:rPr lang="it-IT" sz="4800" b="1" dirty="0">
                <a:highlight>
                  <a:srgbClr val="00FF00"/>
                </a:highlight>
              </a:rPr>
              <a:t> POLITICI</a:t>
            </a:r>
          </a:p>
        </p:txBody>
      </p:sp>
    </p:spTree>
    <p:extLst>
      <p:ext uri="{BB962C8B-B14F-4D97-AF65-F5344CB8AC3E}">
        <p14:creationId xmlns:p14="http://schemas.microsoft.com/office/powerpoint/2010/main" val="1257731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131053-592E-4889-876C-0809D005BE3A}"/>
              </a:ext>
            </a:extLst>
          </p:cNvPr>
          <p:cNvSpPr>
            <a:spLocks noGrp="1"/>
          </p:cNvSpPr>
          <p:nvPr>
            <p:ph type="title"/>
          </p:nvPr>
        </p:nvSpPr>
        <p:spPr/>
        <p:txBody>
          <a:bodyPr/>
          <a:lstStyle/>
          <a:p>
            <a:r>
              <a:rPr lang="it-IT" b="1" dirty="0">
                <a:solidFill>
                  <a:schemeClr val="bg1"/>
                </a:solidFill>
                <a:highlight>
                  <a:srgbClr val="008000"/>
                </a:highlight>
              </a:rPr>
              <a:t>Diritti di libertà (artt. 13-28 Cost.)</a:t>
            </a:r>
          </a:p>
        </p:txBody>
      </p:sp>
      <p:sp>
        <p:nvSpPr>
          <p:cNvPr id="3" name="Segnaposto contenuto 2">
            <a:extLst>
              <a:ext uri="{FF2B5EF4-FFF2-40B4-BE49-F238E27FC236}">
                <a16:creationId xmlns:a16="http://schemas.microsoft.com/office/drawing/2014/main" id="{9FBC582C-ADAB-4AC4-A1B9-359DEA0F219C}"/>
              </a:ext>
            </a:extLst>
          </p:cNvPr>
          <p:cNvSpPr>
            <a:spLocks noGrp="1"/>
          </p:cNvSpPr>
          <p:nvPr>
            <p:ph idx="1"/>
          </p:nvPr>
        </p:nvSpPr>
        <p:spPr/>
        <p:txBody>
          <a:bodyPr/>
          <a:lstStyle/>
          <a:p>
            <a:endParaRPr lang="it-IT" dirty="0"/>
          </a:p>
          <a:p>
            <a:r>
              <a:rPr lang="it-IT" b="1" dirty="0"/>
              <a:t>Tutelano le libertà fondamentali</a:t>
            </a:r>
          </a:p>
          <a:p>
            <a:pPr marL="0" indent="0">
              <a:buNone/>
            </a:pPr>
            <a:endParaRPr lang="it-IT" dirty="0"/>
          </a:p>
          <a:p>
            <a:pPr algn="just"/>
            <a:r>
              <a:rPr lang="it-IT" b="1" dirty="0"/>
              <a:t>Garantiscono la sfera di autonomia dell’individuo nei confronti dei poteri dello Stato</a:t>
            </a:r>
          </a:p>
        </p:txBody>
      </p:sp>
    </p:spTree>
    <p:extLst>
      <p:ext uri="{BB962C8B-B14F-4D97-AF65-F5344CB8AC3E}">
        <p14:creationId xmlns:p14="http://schemas.microsoft.com/office/powerpoint/2010/main" val="30559958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8C437B-AE55-452C-A0E2-EB8712FF7E99}"/>
              </a:ext>
            </a:extLst>
          </p:cNvPr>
          <p:cNvSpPr>
            <a:spLocks noGrp="1"/>
          </p:cNvSpPr>
          <p:nvPr>
            <p:ph type="title"/>
          </p:nvPr>
        </p:nvSpPr>
        <p:spPr/>
        <p:txBody>
          <a:bodyPr/>
          <a:lstStyle/>
          <a:p>
            <a:r>
              <a:rPr lang="it-IT" b="1" dirty="0">
                <a:solidFill>
                  <a:schemeClr val="bg1"/>
                </a:solidFill>
                <a:highlight>
                  <a:srgbClr val="008000"/>
                </a:highlight>
              </a:rPr>
              <a:t>Diritti di libertà </a:t>
            </a:r>
            <a:endParaRPr lang="it-IT" dirty="0"/>
          </a:p>
        </p:txBody>
      </p:sp>
      <p:sp>
        <p:nvSpPr>
          <p:cNvPr id="3" name="Segnaposto contenuto 2">
            <a:extLst>
              <a:ext uri="{FF2B5EF4-FFF2-40B4-BE49-F238E27FC236}">
                <a16:creationId xmlns:a16="http://schemas.microsoft.com/office/drawing/2014/main" id="{8D143C20-BB2C-4449-B97E-2CD73C12E6F7}"/>
              </a:ext>
            </a:extLst>
          </p:cNvPr>
          <p:cNvSpPr>
            <a:spLocks noGrp="1"/>
          </p:cNvSpPr>
          <p:nvPr>
            <p:ph idx="1"/>
          </p:nvPr>
        </p:nvSpPr>
        <p:spPr/>
        <p:txBody>
          <a:bodyPr/>
          <a:lstStyle/>
          <a:p>
            <a:endParaRPr lang="it-IT" b="1" dirty="0">
              <a:solidFill>
                <a:schemeClr val="accent6">
                  <a:lumMod val="50000"/>
                </a:schemeClr>
              </a:solidFill>
            </a:endParaRPr>
          </a:p>
          <a:p>
            <a:r>
              <a:rPr lang="it-IT" b="1" dirty="0">
                <a:solidFill>
                  <a:schemeClr val="accent6">
                    <a:lumMod val="50000"/>
                  </a:schemeClr>
                </a:solidFill>
              </a:rPr>
              <a:t>Libertà dalle costrizioni FISICHE: circolazione, soggiorno, domicilio, detenzione</a:t>
            </a:r>
          </a:p>
          <a:p>
            <a:pPr marL="0" indent="0">
              <a:buNone/>
            </a:pPr>
            <a:endParaRPr lang="it-IT" b="1" dirty="0">
              <a:solidFill>
                <a:schemeClr val="accent6">
                  <a:lumMod val="50000"/>
                </a:schemeClr>
              </a:solidFill>
            </a:endParaRPr>
          </a:p>
          <a:p>
            <a:r>
              <a:rPr lang="it-IT" b="1" dirty="0">
                <a:solidFill>
                  <a:schemeClr val="accent6">
                    <a:lumMod val="50000"/>
                  </a:schemeClr>
                </a:solidFill>
              </a:rPr>
              <a:t>Libertà dalle costrizioni MORALI: libertà di pensiero, di opinione, di espressione, di scelta</a:t>
            </a:r>
          </a:p>
        </p:txBody>
      </p:sp>
    </p:spTree>
    <p:extLst>
      <p:ext uri="{BB962C8B-B14F-4D97-AF65-F5344CB8AC3E}">
        <p14:creationId xmlns:p14="http://schemas.microsoft.com/office/powerpoint/2010/main" val="6408012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6D9AE8-6597-4437-8FBA-5B139FBD4B7A}"/>
              </a:ext>
            </a:extLst>
          </p:cNvPr>
          <p:cNvSpPr>
            <a:spLocks noGrp="1"/>
          </p:cNvSpPr>
          <p:nvPr>
            <p:ph type="title"/>
          </p:nvPr>
        </p:nvSpPr>
        <p:spPr/>
        <p:txBody>
          <a:bodyPr>
            <a:noAutofit/>
          </a:bodyPr>
          <a:lstStyle/>
          <a:p>
            <a:r>
              <a:rPr lang="it-IT" sz="3600" b="1" dirty="0">
                <a:solidFill>
                  <a:schemeClr val="bg1"/>
                </a:solidFill>
                <a:highlight>
                  <a:srgbClr val="008000"/>
                </a:highlight>
              </a:rPr>
              <a:t>Diritti di libertà </a:t>
            </a:r>
            <a:br>
              <a:rPr lang="it-IT" sz="3600" b="1" dirty="0">
                <a:solidFill>
                  <a:schemeClr val="bg1"/>
                </a:solidFill>
                <a:highlight>
                  <a:srgbClr val="008000"/>
                </a:highlight>
              </a:rPr>
            </a:br>
            <a:r>
              <a:rPr lang="it-IT" sz="3600" b="1" dirty="0">
                <a:solidFill>
                  <a:schemeClr val="bg1"/>
                </a:solidFill>
                <a:highlight>
                  <a:srgbClr val="008000"/>
                </a:highlight>
              </a:rPr>
              <a:t>-Le riserve di legge e di giurisdizione-</a:t>
            </a:r>
          </a:p>
        </p:txBody>
      </p:sp>
      <p:sp>
        <p:nvSpPr>
          <p:cNvPr id="3" name="Segnaposto contenuto 2">
            <a:extLst>
              <a:ext uri="{FF2B5EF4-FFF2-40B4-BE49-F238E27FC236}">
                <a16:creationId xmlns:a16="http://schemas.microsoft.com/office/drawing/2014/main" id="{488EF993-8B24-49A8-BBAC-4AA81559FD03}"/>
              </a:ext>
            </a:extLst>
          </p:cNvPr>
          <p:cNvSpPr>
            <a:spLocks noGrp="1"/>
          </p:cNvSpPr>
          <p:nvPr>
            <p:ph idx="1"/>
          </p:nvPr>
        </p:nvSpPr>
        <p:spPr>
          <a:xfrm>
            <a:off x="457200" y="1417638"/>
            <a:ext cx="8229600" cy="4708525"/>
          </a:xfrm>
        </p:spPr>
        <p:txBody>
          <a:bodyPr>
            <a:normAutofit fontScale="85000" lnSpcReduction="10000"/>
          </a:bodyPr>
          <a:lstStyle/>
          <a:p>
            <a:endParaRPr lang="it-IT" sz="3500" b="1" dirty="0"/>
          </a:p>
          <a:p>
            <a:r>
              <a:rPr lang="it-IT" sz="3500" b="1" dirty="0"/>
              <a:t>Che cosa sono?</a:t>
            </a:r>
          </a:p>
          <a:p>
            <a:r>
              <a:rPr lang="it-IT" sz="3500" b="1" dirty="0"/>
              <a:t>La libertà personale (art. 13):</a:t>
            </a:r>
          </a:p>
          <a:p>
            <a:pPr marL="0" indent="0">
              <a:buNone/>
            </a:pPr>
            <a:r>
              <a:rPr lang="it-IT" sz="3500" b="1" dirty="0"/>
              <a:t>«La libertà personale è inviolabile. </a:t>
            </a:r>
          </a:p>
          <a:p>
            <a:pPr marL="0" indent="0" algn="just">
              <a:buNone/>
            </a:pPr>
            <a:r>
              <a:rPr lang="it-IT" sz="3500" b="1" dirty="0"/>
              <a:t>Non è ammessa forma alcuna di detenzione, di ispezione o perquisizione personale, né qualsiasi altra restrizione della libertà personale, </a:t>
            </a:r>
            <a:r>
              <a:rPr lang="it-IT" sz="3500" b="1" u="sng" dirty="0">
                <a:solidFill>
                  <a:srgbClr val="0070C0"/>
                </a:solidFill>
              </a:rPr>
              <a:t>se non per atto motivato dell’autorità giudiziaria e nei soli casi e modi previsti dalla legge</a:t>
            </a:r>
            <a:r>
              <a:rPr lang="it-IT" sz="3500" b="1" dirty="0">
                <a:solidFill>
                  <a:srgbClr val="0070C0"/>
                </a:solidFill>
              </a:rPr>
              <a:t>.»</a:t>
            </a:r>
          </a:p>
          <a:p>
            <a:pPr marL="0" indent="0">
              <a:buNone/>
            </a:pPr>
            <a:r>
              <a:rPr lang="it-IT" dirty="0"/>
              <a:t>  </a:t>
            </a:r>
          </a:p>
        </p:txBody>
      </p:sp>
    </p:spTree>
    <p:extLst>
      <p:ext uri="{BB962C8B-B14F-4D97-AF65-F5344CB8AC3E}">
        <p14:creationId xmlns:p14="http://schemas.microsoft.com/office/powerpoint/2010/main" val="27438745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D08F0F-28C3-4926-AE03-666BDA04429F}"/>
              </a:ext>
            </a:extLst>
          </p:cNvPr>
          <p:cNvSpPr>
            <a:spLocks noGrp="1"/>
          </p:cNvSpPr>
          <p:nvPr>
            <p:ph type="title"/>
          </p:nvPr>
        </p:nvSpPr>
        <p:spPr/>
        <p:txBody>
          <a:bodyPr/>
          <a:lstStyle/>
          <a:p>
            <a:r>
              <a:rPr lang="it-IT" b="1" dirty="0">
                <a:solidFill>
                  <a:schemeClr val="bg1"/>
                </a:solidFill>
                <a:highlight>
                  <a:srgbClr val="008000"/>
                </a:highlight>
              </a:rPr>
              <a:t>Diritti di libertà</a:t>
            </a:r>
          </a:p>
        </p:txBody>
      </p:sp>
      <p:sp>
        <p:nvSpPr>
          <p:cNvPr id="3" name="Segnaposto contenuto 2">
            <a:extLst>
              <a:ext uri="{FF2B5EF4-FFF2-40B4-BE49-F238E27FC236}">
                <a16:creationId xmlns:a16="http://schemas.microsoft.com/office/drawing/2014/main" id="{DF9DB278-63DF-49A3-864B-47CA88349B9F}"/>
              </a:ext>
            </a:extLst>
          </p:cNvPr>
          <p:cNvSpPr>
            <a:spLocks noGrp="1"/>
          </p:cNvSpPr>
          <p:nvPr>
            <p:ph idx="1"/>
          </p:nvPr>
        </p:nvSpPr>
        <p:spPr/>
        <p:txBody>
          <a:bodyPr/>
          <a:lstStyle/>
          <a:p>
            <a:pPr marL="0" indent="0" algn="ctr">
              <a:buNone/>
            </a:pPr>
            <a:r>
              <a:rPr lang="it-IT" b="1" u="sng" dirty="0">
                <a:highlight>
                  <a:srgbClr val="FFFF00"/>
                </a:highlight>
              </a:rPr>
              <a:t>Riserva assoluta di legge in materia penale</a:t>
            </a:r>
            <a:r>
              <a:rPr lang="it-IT" dirty="0">
                <a:highlight>
                  <a:srgbClr val="FFFF00"/>
                </a:highlight>
              </a:rPr>
              <a:t>:</a:t>
            </a:r>
          </a:p>
          <a:p>
            <a:pPr lvl="1"/>
            <a:r>
              <a:rPr lang="it-IT" dirty="0"/>
              <a:t> </a:t>
            </a:r>
            <a:r>
              <a:rPr lang="it-IT" b="1" dirty="0"/>
              <a:t>Art 25, c. 2: riserva di legge e  sua irretroattività </a:t>
            </a:r>
          </a:p>
          <a:p>
            <a:pPr lvl="1"/>
            <a:r>
              <a:rPr lang="it-IT" b="1" dirty="0"/>
              <a:t>Art. 27, c. 1: responsabilità personale</a:t>
            </a:r>
          </a:p>
          <a:p>
            <a:pPr lvl="1"/>
            <a:r>
              <a:rPr lang="it-IT" b="1" dirty="0"/>
              <a:t>Art. 27, c.2: non colpevolezza fino a condanna definitiva</a:t>
            </a:r>
          </a:p>
          <a:p>
            <a:pPr lvl="1" algn="just"/>
            <a:r>
              <a:rPr lang="it-IT" b="1" dirty="0"/>
              <a:t>Art. 27 , c. 3: sanzioni solo dopo condanna definitiva, non disumane e finalizzate alla rieducazione </a:t>
            </a:r>
          </a:p>
          <a:p>
            <a:pPr lvl="1"/>
            <a:r>
              <a:rPr lang="it-IT" b="1" dirty="0"/>
              <a:t>Art. 27, c. 4: No pena di morte</a:t>
            </a:r>
          </a:p>
          <a:p>
            <a:pPr marL="457200" lvl="1" indent="0">
              <a:buNone/>
            </a:pPr>
            <a:endParaRPr lang="it-IT" dirty="0"/>
          </a:p>
        </p:txBody>
      </p:sp>
    </p:spTree>
    <p:extLst>
      <p:ext uri="{BB962C8B-B14F-4D97-AF65-F5344CB8AC3E}">
        <p14:creationId xmlns:p14="http://schemas.microsoft.com/office/powerpoint/2010/main" val="7487677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3F98AD-C6C2-49C6-8C1C-7A216E68E987}"/>
              </a:ext>
            </a:extLst>
          </p:cNvPr>
          <p:cNvSpPr>
            <a:spLocks noGrp="1"/>
          </p:cNvSpPr>
          <p:nvPr>
            <p:ph type="title"/>
          </p:nvPr>
        </p:nvSpPr>
        <p:spPr/>
        <p:txBody>
          <a:bodyPr/>
          <a:lstStyle/>
          <a:p>
            <a:r>
              <a:rPr lang="it-IT" b="1" dirty="0">
                <a:solidFill>
                  <a:schemeClr val="bg1"/>
                </a:solidFill>
                <a:highlight>
                  <a:srgbClr val="008000"/>
                </a:highlight>
              </a:rPr>
              <a:t>Diritti di libertà</a:t>
            </a:r>
          </a:p>
        </p:txBody>
      </p:sp>
      <p:sp>
        <p:nvSpPr>
          <p:cNvPr id="3" name="Segnaposto contenuto 2">
            <a:extLst>
              <a:ext uri="{FF2B5EF4-FFF2-40B4-BE49-F238E27FC236}">
                <a16:creationId xmlns:a16="http://schemas.microsoft.com/office/drawing/2014/main" id="{EEE2DBC1-2723-493A-A66E-C870C044E7AC}"/>
              </a:ext>
            </a:extLst>
          </p:cNvPr>
          <p:cNvSpPr>
            <a:spLocks noGrp="1"/>
          </p:cNvSpPr>
          <p:nvPr>
            <p:ph idx="1"/>
          </p:nvPr>
        </p:nvSpPr>
        <p:spPr>
          <a:xfrm>
            <a:off x="1115616" y="1417638"/>
            <a:ext cx="7571184" cy="4881141"/>
          </a:xfrm>
        </p:spPr>
        <p:txBody>
          <a:bodyPr>
            <a:normAutofit/>
          </a:bodyPr>
          <a:lstStyle/>
          <a:p>
            <a:pPr lvl="1"/>
            <a:r>
              <a:rPr lang="it-IT" sz="3200" b="1" u="sng" dirty="0"/>
              <a:t>Riserva di giurisdizione</a:t>
            </a:r>
            <a:r>
              <a:rPr lang="it-IT" sz="3200" dirty="0"/>
              <a:t>:</a:t>
            </a:r>
          </a:p>
          <a:p>
            <a:pPr marL="0" indent="0">
              <a:buNone/>
            </a:pPr>
            <a:r>
              <a:rPr lang="it-IT" b="1" dirty="0"/>
              <a:t>Atto motivato del giudice, tranne i casi di:</a:t>
            </a:r>
          </a:p>
          <a:p>
            <a:pPr marL="0" indent="0">
              <a:buNone/>
            </a:pPr>
            <a:r>
              <a:rPr lang="it-IT" dirty="0"/>
              <a:t>- </a:t>
            </a:r>
            <a:r>
              <a:rPr lang="it-IT" b="1" dirty="0">
                <a:solidFill>
                  <a:schemeClr val="accent3">
                    <a:lumMod val="50000"/>
                  </a:schemeClr>
                </a:solidFill>
              </a:rPr>
              <a:t>arresto in flagranza</a:t>
            </a:r>
          </a:p>
          <a:p>
            <a:pPr marL="0" indent="0">
              <a:buNone/>
            </a:pPr>
            <a:r>
              <a:rPr lang="it-IT" b="1" dirty="0"/>
              <a:t>- </a:t>
            </a:r>
            <a:r>
              <a:rPr lang="it-IT" b="1" dirty="0">
                <a:solidFill>
                  <a:schemeClr val="accent3">
                    <a:lumMod val="50000"/>
                  </a:schemeClr>
                </a:solidFill>
              </a:rPr>
              <a:t>fermo</a:t>
            </a:r>
          </a:p>
          <a:p>
            <a:pPr marL="0" indent="0">
              <a:buNone/>
            </a:pPr>
            <a:r>
              <a:rPr lang="it-IT" dirty="0"/>
              <a:t>Eccezione alla pena detentiva da scontare dopo la condanna definitiva:</a:t>
            </a:r>
          </a:p>
          <a:p>
            <a:pPr marL="0" indent="0">
              <a:buNone/>
            </a:pPr>
            <a:r>
              <a:rPr lang="it-IT" dirty="0"/>
              <a:t>- </a:t>
            </a:r>
            <a:r>
              <a:rPr lang="it-IT" b="1" dirty="0">
                <a:solidFill>
                  <a:schemeClr val="accent3">
                    <a:lumMod val="50000"/>
                  </a:schemeClr>
                </a:solidFill>
              </a:rPr>
              <a:t>custodia cautelare </a:t>
            </a:r>
            <a:r>
              <a:rPr lang="it-IT" dirty="0"/>
              <a:t>(art. 13, c.5 Cost. e cpp) </a:t>
            </a:r>
          </a:p>
        </p:txBody>
      </p:sp>
    </p:spTree>
    <p:extLst>
      <p:ext uri="{BB962C8B-B14F-4D97-AF65-F5344CB8AC3E}">
        <p14:creationId xmlns:p14="http://schemas.microsoft.com/office/powerpoint/2010/main" val="68916952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3335</TotalTime>
  <Words>13577</Words>
  <Application>Microsoft Office PowerPoint</Application>
  <PresentationFormat>Presentazione su schermo (4:3)</PresentationFormat>
  <Paragraphs>1303</Paragraphs>
  <Slides>239</Slides>
  <Notes>1</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239</vt:i4>
      </vt:variant>
    </vt:vector>
  </HeadingPairs>
  <TitlesOfParts>
    <vt:vector size="250" baseType="lpstr">
      <vt:lpstr>Algerian</vt:lpstr>
      <vt:lpstr>Arial</vt:lpstr>
      <vt:lpstr>Arial</vt:lpstr>
      <vt:lpstr>Arial Black</vt:lpstr>
      <vt:lpstr>Calibri</vt:lpstr>
      <vt:lpstr>Lucida Grande</vt:lpstr>
      <vt:lpstr>Modern Love Grunge</vt:lpstr>
      <vt:lpstr>Times New Roman</vt:lpstr>
      <vt:lpstr>Titillium Web</vt:lpstr>
      <vt:lpstr>Verdana</vt:lpstr>
      <vt:lpstr>Tema di Office</vt:lpstr>
      <vt:lpstr>Presentazione standard di PowerPoint</vt:lpstr>
      <vt:lpstr>LA BASE DELLA CONVIVENZA, L’ESIGENZA DI LEGALITA’</vt:lpstr>
      <vt:lpstr>Il cittadino e la cittadinanza</vt:lpstr>
      <vt:lpstr>Le regole di comportamento</vt:lpstr>
      <vt:lpstr>Diritti e doveri</vt:lpstr>
      <vt:lpstr>Presentazione standard di PowerPoint</vt:lpstr>
      <vt:lpstr>Norme sociali e norme giuridiche</vt:lpstr>
      <vt:lpstr>Norme giuridiche</vt:lpstr>
      <vt:lpstr>Caratteri della norma giuridica</vt:lpstr>
      <vt:lpstr>Caratteri della norma giuridica</vt:lpstr>
      <vt:lpstr>La sanzione</vt:lpstr>
      <vt:lpstr>Funzioni della sanzione</vt:lpstr>
      <vt:lpstr>Presentazione standard di PowerPoint</vt:lpstr>
      <vt:lpstr>L’ORDINAMENTO GIURIDICO</vt:lpstr>
      <vt:lpstr>L’ORDINAMENTO GIURIDICO</vt:lpstr>
      <vt:lpstr>Gli Ordinamenti secondari</vt:lpstr>
      <vt:lpstr>Lo Stato</vt:lpstr>
      <vt:lpstr>Il popolo e la cittadinanza</vt:lpstr>
      <vt:lpstr>Aspetti e criteri generali della cittadinanza</vt:lpstr>
      <vt:lpstr>Criteri per l’acquisto della cittadinanza (L. 91/1992 come mod. L. 94/2009</vt:lpstr>
      <vt:lpstr>Perdita della cittadinanza</vt:lpstr>
      <vt:lpstr>Perdita della cittadinanza</vt:lpstr>
      <vt:lpstr>Cittadinanza europea</vt:lpstr>
      <vt:lpstr>Territorio</vt:lpstr>
      <vt:lpstr>Sovranità</vt:lpstr>
      <vt:lpstr>Lo Stato</vt:lpstr>
      <vt:lpstr>Forme di Stato</vt:lpstr>
      <vt:lpstr>Forme di Stato in base al rapporto sovranità-territorio</vt:lpstr>
      <vt:lpstr>Forme di governo</vt:lpstr>
      <vt:lpstr>Presentazione standard di PowerPoint</vt:lpstr>
      <vt:lpstr>Briciole di Storia italiana</vt:lpstr>
      <vt:lpstr>Briciole di storia italiana</vt:lpstr>
      <vt:lpstr>Prima di andare oltre:  Cos’è una Costituzione?  Cos’è uno Statuto?</vt:lpstr>
      <vt:lpstr>La Repubblica italiana e la Costituzione</vt:lpstr>
      <vt:lpstr>L’Assemblea Costituente</vt:lpstr>
      <vt:lpstr>La Commissione dei 75</vt:lpstr>
      <vt:lpstr>I Lavori delle Commissioni</vt:lpstr>
      <vt:lpstr>In Assemblea</vt:lpstr>
      <vt:lpstr>L’approvazione</vt:lpstr>
      <vt:lpstr>Promulgazione, pubblicazione,   entrata in vigore</vt:lpstr>
      <vt:lpstr>Cos’è l’Italia?</vt:lpstr>
      <vt:lpstr>Presentazione standard di PowerPoint</vt:lpstr>
      <vt:lpstr>Gerarchia delle fonti</vt:lpstr>
      <vt:lpstr>Com’è la nostra Costituzione?</vt:lpstr>
      <vt:lpstr>Com’è fatta?</vt:lpstr>
      <vt:lpstr>Gerarchia delle fonti/1</vt:lpstr>
      <vt:lpstr>Gerarchia delle fonti/1-bis</vt:lpstr>
      <vt:lpstr>Gerarchia delle fonti/1-bis</vt:lpstr>
      <vt:lpstr>Gerarchia delle fonti/2</vt:lpstr>
      <vt:lpstr>Gerarchia delle fonti/3</vt:lpstr>
      <vt:lpstr>Gerarchia delle fonti/3</vt:lpstr>
      <vt:lpstr>Gerarchia delle fonti/4</vt:lpstr>
      <vt:lpstr>Gerarchia delle fonti/5</vt:lpstr>
      <vt:lpstr>Gerarchia delle fonti/6</vt:lpstr>
      <vt:lpstr>Gerarchia delle fonti /7</vt:lpstr>
      <vt:lpstr>Gerarchia delle fonti /8</vt:lpstr>
      <vt:lpstr>Presentazione standard di PowerPoint</vt:lpstr>
      <vt:lpstr>Lavorare con il diritto</vt:lpstr>
      <vt:lpstr>Interpretazione</vt:lpstr>
      <vt:lpstr>Interpretazione</vt:lpstr>
      <vt:lpstr>Regola dell’interpretazione</vt:lpstr>
      <vt:lpstr>Le modalità di interpretazione</vt:lpstr>
      <vt:lpstr>Le modalità di interpretazione</vt:lpstr>
      <vt:lpstr>Le modalità di interpretazione</vt:lpstr>
      <vt:lpstr>Divieto di analogia</vt:lpstr>
      <vt:lpstr>Obbligatorietà nel tempo</vt:lpstr>
      <vt:lpstr>Pubblicazione</vt:lpstr>
      <vt:lpstr>Irretroattività</vt:lpstr>
      <vt:lpstr>Obbligatorietà nello spazio  (principio di territorialità)</vt:lpstr>
      <vt:lpstr>Presentazione standard di PowerPoint</vt:lpstr>
      <vt:lpstr>I diritti soggettivi pubblici</vt:lpstr>
      <vt:lpstr>Posizioni giuridiche attive</vt:lpstr>
      <vt:lpstr>Diritti soggettivi pubblici</vt:lpstr>
      <vt:lpstr>Principi costituzionali inderogabili</vt:lpstr>
      <vt:lpstr>L’art. 1  La Repubblica democratica</vt:lpstr>
      <vt:lpstr>L’art.2 La centralità della persona e delle formazioni sociali </vt:lpstr>
      <vt:lpstr>L’art. 2:  Che cosa sono le formazioni sociali </vt:lpstr>
      <vt:lpstr>L’art. 3</vt:lpstr>
      <vt:lpstr>L’art. 3 nella vita quotidiana</vt:lpstr>
      <vt:lpstr>L’art. 3 nella vita quotidiana</vt:lpstr>
      <vt:lpstr>L’art. 4 La centralità del lavoro</vt:lpstr>
      <vt:lpstr>L’art. 5 il decentramento territoriale</vt:lpstr>
      <vt:lpstr>L’art 6: la tutela delle minoranze linguistiche</vt:lpstr>
      <vt:lpstr>Art. 7: Stato e Chiesa cattolica</vt:lpstr>
      <vt:lpstr>Il nuovo Concordato (1984)</vt:lpstr>
      <vt:lpstr>L’art. 8: Stato e religioni acattoliche</vt:lpstr>
      <vt:lpstr>L’art. 8 nella vita quotidiana</vt:lpstr>
      <vt:lpstr>L’art. 9 e la tutela del patrimonio culturale e ambientale</vt:lpstr>
      <vt:lpstr>L’art. 9 nella vita quotidiana</vt:lpstr>
      <vt:lpstr>L’art. 10: il diritto internazionale e lo status degli stranieri</vt:lpstr>
      <vt:lpstr>L’art. 10 nella vita quotidiana</vt:lpstr>
      <vt:lpstr>L’art. 11:  l’Italia e la comunità internazionale</vt:lpstr>
      <vt:lpstr>L’art. 11 e la vita quotidiana</vt:lpstr>
      <vt:lpstr>Presentazione standard di PowerPoint</vt:lpstr>
      <vt:lpstr>Diritti di libertà (artt. 13-28 Cost.)</vt:lpstr>
      <vt:lpstr>Diritti di libertà </vt:lpstr>
      <vt:lpstr>Diritti di libertà  -Le riserve di legge e di giurisdizione-</vt:lpstr>
      <vt:lpstr>Diritti di libertà</vt:lpstr>
      <vt:lpstr>Diritti di libertà</vt:lpstr>
      <vt:lpstr>Diritti di libertà</vt:lpstr>
      <vt:lpstr>Diritti di libertà</vt:lpstr>
      <vt:lpstr>Diritti di libertà</vt:lpstr>
      <vt:lpstr>Diritti della personalità</vt:lpstr>
      <vt:lpstr>Diritti economico-sociali</vt:lpstr>
      <vt:lpstr>Focus: il lavoro</vt:lpstr>
      <vt:lpstr>La retribuzione</vt:lpstr>
      <vt:lpstr>Orario di lavoro, risposi festivi e ferie</vt:lpstr>
      <vt:lpstr>Diritto di sciopero (art. 40 Cost.)</vt:lpstr>
      <vt:lpstr>Regolamentazione del diritto di sciopero (art. 1 L. 146/1990)</vt:lpstr>
      <vt:lpstr>Regolamentazione del diritto di sciopero (art. 1 L. 146/1990)</vt:lpstr>
      <vt:lpstr>Procedura art. 2 L. 146/90)</vt:lpstr>
      <vt:lpstr>Diritti etico-sociali</vt:lpstr>
      <vt:lpstr>La famiglia (art. 29 Cost.)</vt:lpstr>
      <vt:lpstr>L’art. 29 Cost. e la Riforma del 1975</vt:lpstr>
      <vt:lpstr>Riforma diritto di famiglia</vt:lpstr>
      <vt:lpstr>Figli </vt:lpstr>
      <vt:lpstr>Diritto a un ambiente  salubre: cos’è?</vt:lpstr>
      <vt:lpstr>Diritto alla salute</vt:lpstr>
      <vt:lpstr>Cosa prevede il SSN?</vt:lpstr>
      <vt:lpstr>Focus: istruzione e cultura</vt:lpstr>
      <vt:lpstr>Focus: istruzione e cultura</vt:lpstr>
      <vt:lpstr>Focus: la scuola</vt:lpstr>
      <vt:lpstr>Diritti politici</vt:lpstr>
      <vt:lpstr>Presentazione standard di PowerPoint</vt:lpstr>
      <vt:lpstr>Doveri dei cittadini</vt:lpstr>
      <vt:lpstr>Focus:  i tributi</vt:lpstr>
      <vt:lpstr>Focus: le imposte</vt:lpstr>
      <vt:lpstr>Doveri dei cittadini</vt:lpstr>
      <vt:lpstr>Presentazione standard di PowerPoint</vt:lpstr>
      <vt:lpstr>Il Parlamento</vt:lpstr>
      <vt:lpstr>Il Parlamento</vt:lpstr>
      <vt:lpstr>Il Parlamento</vt:lpstr>
      <vt:lpstr>I parlamentari</vt:lpstr>
      <vt:lpstr>I sistemi elettorali</vt:lpstr>
      <vt:lpstr>Funzioni del Parlamento</vt:lpstr>
      <vt:lpstr>Focus: i partiti politici</vt:lpstr>
      <vt:lpstr>Gli istituti di democrazia diretta</vt:lpstr>
      <vt:lpstr>Gli istituti di democrazia diretta</vt:lpstr>
      <vt:lpstr>Gli istituti di democrazia diretta</vt:lpstr>
      <vt:lpstr>Gli istituti di democrazia diretta</vt:lpstr>
      <vt:lpstr>Gli istituti di democrazia diretta</vt:lpstr>
      <vt:lpstr>Gli istituti di democrazia diretta</vt:lpstr>
      <vt:lpstr>Gli istituti di democrazia diretta</vt:lpstr>
      <vt:lpstr>Governo</vt:lpstr>
      <vt:lpstr>Il Consiglio dei Ministri</vt:lpstr>
      <vt:lpstr>L’ordinamento amministrativo</vt:lpstr>
      <vt:lpstr>La PA</vt:lpstr>
      <vt:lpstr>La PA</vt:lpstr>
      <vt:lpstr>Organizzazione della PA</vt:lpstr>
      <vt:lpstr>Organi ausiliari del Governo</vt:lpstr>
      <vt:lpstr>La magistratura</vt:lpstr>
      <vt:lpstr>La magistratura</vt:lpstr>
      <vt:lpstr>Organizzazione del potere giudiziario</vt:lpstr>
      <vt:lpstr>Suddivisione territoriale</vt:lpstr>
      <vt:lpstr>Uffici del PM</vt:lpstr>
      <vt:lpstr>I GIUDICI ORDINARI: I GRADI DI GIURISDIZIONE (COMPETENZA IN MATERIA CIVILE) </vt:lpstr>
      <vt:lpstr>Materia civile</vt:lpstr>
      <vt:lpstr>Materia penale    </vt:lpstr>
      <vt:lpstr>Presentazione standard di PowerPoint</vt:lpstr>
      <vt:lpstr>Magistratura amministrativa</vt:lpstr>
      <vt:lpstr>CSM</vt:lpstr>
      <vt:lpstr>Presentazione standard di PowerPoint</vt:lpstr>
      <vt:lpstr>Presentazione standard di PowerPoint</vt:lpstr>
      <vt:lpstr>Presentazione standard di PowerPoint</vt:lpstr>
      <vt:lpstr>Presentazione standard di PowerPoint</vt:lpstr>
      <vt:lpstr>Ruolo della polizia giudiziaria Art. 109 Cost    «L’Autorità giudiziaria dispone direttamente della polizia giudiziaria»</vt:lpstr>
      <vt:lpstr>Organi di garanzia: Presidente della Repubblica</vt:lpstr>
      <vt:lpstr>Presidente della Repubblica</vt:lpstr>
      <vt:lpstr>Presidente della Repubblica</vt:lpstr>
      <vt:lpstr>Presidente della Repubblica</vt:lpstr>
      <vt:lpstr>Presidente della Repubblica</vt:lpstr>
      <vt:lpstr>Presidente della Repubblica</vt:lpstr>
      <vt:lpstr>Presidente della Repubblica</vt:lpstr>
      <vt:lpstr>Corte Costituzionale</vt:lpstr>
      <vt:lpstr>Corte Costituzionale</vt:lpstr>
      <vt:lpstr>Corte Costituzionale</vt:lpstr>
      <vt:lpstr>Corte Costituzionale</vt:lpstr>
      <vt:lpstr>Corte Costituzionale</vt:lpstr>
      <vt:lpstr>Corte Costituzionale</vt:lpstr>
      <vt:lpstr>Corte Costituzionale</vt:lpstr>
      <vt:lpstr>Le decisioni manipolative</vt:lpstr>
      <vt:lpstr>Gli enti pubblici territoriali</vt:lpstr>
      <vt:lpstr>Gli enti pubblici territoriali</vt:lpstr>
      <vt:lpstr>Gli enti pubblici territoriali: Il Comune</vt:lpstr>
      <vt:lpstr> Il Comune</vt:lpstr>
      <vt:lpstr>Gli organi del Comune</vt:lpstr>
      <vt:lpstr>Il Sindaco</vt:lpstr>
      <vt:lpstr>La Giunta</vt:lpstr>
      <vt:lpstr>Il Consiglio comunale</vt:lpstr>
      <vt:lpstr>La Provincia</vt:lpstr>
      <vt:lpstr>Organi della Provincia</vt:lpstr>
      <vt:lpstr>Città metropolitana</vt:lpstr>
      <vt:lpstr>Regioni</vt:lpstr>
      <vt:lpstr>Regioni a Statuto speciale</vt:lpstr>
      <vt:lpstr>Regioni a Statuto ordinario</vt:lpstr>
      <vt:lpstr>Le competenze delle Regioni</vt:lpstr>
      <vt:lpstr>L’art. 117 Cost.</vt:lpstr>
      <vt:lpstr>Competenza amministrativa (art. 118)</vt:lpstr>
      <vt:lpstr>Potere sostitutivo dello Stato</vt:lpstr>
      <vt:lpstr>Potere sostitutivo dello Stato</vt:lpstr>
      <vt:lpstr>Presentazione standard di PowerPoint</vt:lpstr>
      <vt:lpstr>L’Unione Europea: i primi 30 anni</vt:lpstr>
      <vt:lpstr>L’Unione Europea: meno frontiere  (1980-2001)</vt:lpstr>
      <vt:lpstr>L’Unione Europea: la moneta unica  (2002-2019)</vt:lpstr>
      <vt:lpstr>Le istituzioni europee</vt:lpstr>
      <vt:lpstr>Le istituzioni europee</vt:lpstr>
      <vt:lpstr>Le istituzioni europee</vt:lpstr>
      <vt:lpstr>Gli atti dell’UE </vt:lpstr>
      <vt:lpstr>Gli atti dell’UE </vt:lpstr>
      <vt:lpstr>La Banca Centrale Europea (BCE) </vt:lpstr>
      <vt:lpstr>Gli organi della BCE </vt:lpstr>
      <vt:lpstr>Competenze del SEBC </vt:lpstr>
      <vt:lpstr>Presentazione standard di PowerPoint</vt:lpstr>
      <vt:lpstr>Il sistema delle organizzazioni internazionali</vt:lpstr>
      <vt:lpstr>ONU</vt:lpstr>
      <vt:lpstr>Organi dell’ONU</vt:lpstr>
      <vt:lpstr>Organi dell’ONU</vt:lpstr>
      <vt:lpstr> Misure coercitive attuabili dal Consiglio di sicurezza (artt. 39-51 Stat.)</vt:lpstr>
      <vt:lpstr>Il sistema ONU</vt:lpstr>
      <vt:lpstr>Il sistema ONU</vt:lpstr>
      <vt:lpstr>Le altre organizzazioni internazionali</vt:lpstr>
      <vt:lpstr>Le altre organizzazioni internazionali</vt:lpstr>
      <vt:lpstr>Le altre organizzazioni internazionali</vt:lpstr>
      <vt:lpstr>Le altre organizzazioni internazionali</vt:lpstr>
      <vt:lpstr>Le ONG</vt:lpstr>
      <vt:lpstr>Presentazione standard di PowerPoint</vt:lpstr>
      <vt:lpstr>La Costituzione e il retaggio storico</vt:lpstr>
      <vt:lpstr>La Costituzione e il retaggio storico</vt:lpstr>
      <vt:lpstr>La Costituzione: la lingua e il senso </vt:lpstr>
      <vt:lpstr>I simboli: il tricolore (art. 12)</vt:lpstr>
      <vt:lpstr>Presentazione standard di PowerPoint</vt:lpstr>
      <vt:lpstr>Corretto modo di esposizione</vt:lpstr>
      <vt:lpstr>I simboli: la Stella Repubblicana</vt:lpstr>
      <vt:lpstr>I simboli: il Canto degli Italiani</vt:lpstr>
      <vt:lpstr>I simboli: il Canto degli Italiani</vt:lpstr>
      <vt:lpstr>I simboli: il Canto degli Italiani</vt:lpstr>
      <vt:lpstr>I simboli: il Canto degli Italiani</vt:lpstr>
      <vt:lpstr>I simboli: il Canto degli Italiani</vt:lpstr>
      <vt:lpstr> Grazie a tutti!  Arrivederci e… in bocca al lupo per  l’Esame di Stato!!!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Giuseppe Tramontana</cp:lastModifiedBy>
  <cp:revision>143</cp:revision>
  <dcterms:created xsi:type="dcterms:W3CDTF">2019-02-27T12:20:43Z</dcterms:created>
  <dcterms:modified xsi:type="dcterms:W3CDTF">2021-11-13T17:01:33Z</dcterms:modified>
</cp:coreProperties>
</file>