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9" r:id="rId2"/>
    <p:sldId id="257" r:id="rId3"/>
    <p:sldId id="286" r:id="rId4"/>
    <p:sldId id="337" r:id="rId5"/>
    <p:sldId id="294" r:id="rId6"/>
    <p:sldId id="258" r:id="rId7"/>
    <p:sldId id="259" r:id="rId8"/>
    <p:sldId id="265" r:id="rId9"/>
    <p:sldId id="281" r:id="rId10"/>
    <p:sldId id="283" r:id="rId11"/>
    <p:sldId id="284" r:id="rId12"/>
    <p:sldId id="285" r:id="rId13"/>
    <p:sldId id="296" r:id="rId14"/>
    <p:sldId id="330" r:id="rId15"/>
    <p:sldId id="266" r:id="rId16"/>
    <p:sldId id="279" r:id="rId17"/>
    <p:sldId id="295" r:id="rId18"/>
    <p:sldId id="338" r:id="rId19"/>
    <p:sldId id="339" r:id="rId20"/>
    <p:sldId id="340" r:id="rId21"/>
    <p:sldId id="341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33E63-FED4-4CEE-99D4-D23F031264A7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51238-B86E-4FA6-A9F3-BC5EA34372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72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20/03/2017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20882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600" dirty="0" smtClean="0"/>
              <a:t>1.L’acido acetico possiede una </a:t>
            </a:r>
            <a:r>
              <a:rPr lang="it-IT" sz="2600" dirty="0"/>
              <a:t>Ka = </a:t>
            </a:r>
            <a:r>
              <a:rPr lang="it-IT" sz="2600" dirty="0" smtClean="0"/>
              <a:t>1,8 </a:t>
            </a:r>
            <a:r>
              <a:rPr lang="it-IT" sz="2600" dirty="0"/>
              <a:t>·</a:t>
            </a:r>
            <a:r>
              <a:rPr lang="it-IT" sz="2600" dirty="0" smtClean="0"/>
              <a:t>10</a:t>
            </a:r>
            <a:r>
              <a:rPr lang="it-IT" sz="2600" baseline="30000" dirty="0" smtClean="0"/>
              <a:t>–5</a:t>
            </a:r>
            <a:r>
              <a:rPr lang="it-IT" sz="2600" dirty="0" smtClean="0"/>
              <a:t>. </a:t>
            </a:r>
            <a:r>
              <a:rPr lang="it-IT" sz="2600" dirty="0"/>
              <a:t>Calcolare il rapporto [HA]/[A</a:t>
            </a:r>
            <a:r>
              <a:rPr lang="it-IT" sz="2600" baseline="30000" dirty="0" smtClean="0"/>
              <a:t>–</a:t>
            </a:r>
            <a:r>
              <a:rPr lang="it-IT" sz="2600" dirty="0" smtClean="0"/>
              <a:t>]  se esso viene immerso in una soluzione di HCl con pH=3.</a:t>
            </a:r>
            <a:endParaRPr lang="it-IT" sz="26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323528" y="3978524"/>
                <a:ext cx="8064896" cy="2094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/>
                  <a:t>L’acido acetico è un acido </a:t>
                </a:r>
                <a:r>
                  <a:rPr lang="it-IT" sz="2400" dirty="0"/>
                  <a:t>debole, quindi: </a:t>
                </a:r>
              </a:p>
              <a:p>
                <a:r>
                  <a:rPr lang="it-IT" sz="2400" dirty="0"/>
                  <a:t>[H</a:t>
                </a:r>
                <a:r>
                  <a:rPr lang="it-IT" sz="2400" baseline="30000" dirty="0"/>
                  <a:t>+</a:t>
                </a:r>
                <a:r>
                  <a:rPr lang="it-IT" sz="2400" dirty="0"/>
                  <a:t>] = √Ka · [HA]   pH = -log [H</a:t>
                </a:r>
                <a:r>
                  <a:rPr lang="it-IT" sz="2400" baseline="30000" dirty="0"/>
                  <a:t>+</a:t>
                </a:r>
                <a:r>
                  <a:rPr lang="it-IT" sz="2400" dirty="0"/>
                  <a:t>] = </a:t>
                </a:r>
                <a:r>
                  <a:rPr lang="it-IT" sz="2400" dirty="0" smtClean="0"/>
                  <a:t>3 </a:t>
                </a:r>
                <a:r>
                  <a:rPr lang="it-IT" sz="2400" dirty="0"/>
                  <a:t>quindi [H</a:t>
                </a:r>
                <a:r>
                  <a:rPr lang="it-IT" sz="2400" baseline="30000" dirty="0"/>
                  <a:t>+</a:t>
                </a:r>
                <a:r>
                  <a:rPr lang="it-IT" sz="2400" dirty="0"/>
                  <a:t>] = </a:t>
                </a:r>
                <a:r>
                  <a:rPr lang="it-IT" sz="2400" dirty="0" smtClean="0"/>
                  <a:t>1·10</a:t>
                </a:r>
                <a:r>
                  <a:rPr lang="it-IT" sz="2400" baseline="30000" dirty="0" smtClean="0"/>
                  <a:t>-3</a:t>
                </a:r>
                <a:endParaRPr lang="it-IT" sz="2400" dirty="0"/>
              </a:p>
              <a:p>
                <a:r>
                  <a:rPr lang="it-IT" sz="2400" dirty="0" smtClean="0"/>
                  <a:t>1·10</a:t>
                </a:r>
                <a:r>
                  <a:rPr lang="it-IT" sz="2400" baseline="30000" dirty="0" smtClean="0"/>
                  <a:t>-3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chemeClr val="tx1"/>
                        </a:solidFill>
                        <a:latin typeface="Cambria Math"/>
                      </a:rPr>
                      <m:t>√</m:t>
                    </m:r>
                    <m:r>
                      <a:rPr lang="it-IT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1,8</m:t>
                    </m:r>
                    <m:r>
                      <a:rPr lang="it-IT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it-IT" sz="2400" dirty="0">
                    <a:solidFill>
                      <a:schemeClr val="tx1"/>
                    </a:solidFill>
                  </a:rPr>
                  <a:t>·</a:t>
                </a:r>
                <a14:m>
                  <m:oMath xmlns:m="http://schemas.openxmlformats.org/officeDocument/2006/math">
                    <m:r>
                      <a:rPr lang="it-IT" sz="2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it-IT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it-IT" sz="2400" dirty="0"/>
                  <a:t>· [HA]     [HA] = </a:t>
                </a:r>
                <a:r>
                  <a:rPr lang="it-IT" sz="2400" dirty="0" smtClean="0"/>
                  <a:t>2,35 · 10</a:t>
                </a:r>
                <a:r>
                  <a:rPr lang="it-IT" sz="2400" baseline="30000" dirty="0" smtClean="0"/>
                  <a:t>-4</a:t>
                </a:r>
                <a:r>
                  <a:rPr lang="it-IT" sz="2400" dirty="0" smtClean="0"/>
                  <a:t>  n/L</a:t>
                </a:r>
                <a:endParaRPr lang="it-IT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it-IT" sz="2400" i="1">
                            <a:latin typeface="Cambria Math"/>
                          </a:rPr>
                          <m:t>[</m:t>
                        </m:r>
                        <m:r>
                          <a:rPr lang="it-IT" sz="2400" i="1">
                            <a:latin typeface="Cambria Math"/>
                          </a:rPr>
                          <m:t>𝐻𝐴</m:t>
                        </m:r>
                        <m:r>
                          <a:rPr lang="it-IT" sz="2400" i="1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it-IT" sz="2400" i="1">
                            <a:latin typeface="Cambria Math"/>
                          </a:rPr>
                          <m:t>[</m:t>
                        </m:r>
                        <m:sSup>
                          <m:sSupPr>
                            <m:ctrlPr>
                              <a:rPr lang="it-IT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it-IT" sz="2400" i="1">
                                <a:latin typeface="Cambria Math"/>
                              </a:rPr>
                              <m:t>−</m:t>
                            </m:r>
                          </m:sup>
                        </m:sSup>
                        <m:r>
                          <a:rPr lang="it-IT" sz="2400" i="1">
                            <a:latin typeface="Cambria Math"/>
                          </a:rPr>
                          <m:t>]</m:t>
                        </m:r>
                      </m:den>
                    </m:f>
                  </m:oMath>
                </a14:m>
                <a:r>
                  <a:rPr lang="it-IT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it-IT" sz="2400" i="1">
                            <a:latin typeface="Cambria Math"/>
                          </a:rPr>
                          <m:t>𝐻𝐴</m:t>
                        </m:r>
                      </m:num>
                      <m:den>
                        <m:sSup>
                          <m:sSupPr>
                            <m:ctrlPr>
                              <a:rPr lang="it-IT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latin typeface="Cambria Math"/>
                              </a:rPr>
                              <m:t>[</m:t>
                            </m:r>
                            <m:r>
                              <a:rPr lang="it-IT" sz="2400" i="1">
                                <a:latin typeface="Cambria Math"/>
                              </a:rPr>
                              <m:t>𝐻</m:t>
                            </m:r>
                          </m:e>
                          <m:sup>
                            <m:r>
                              <a:rPr lang="it-IT" sz="2400" i="1">
                                <a:latin typeface="Cambria Math"/>
                              </a:rPr>
                              <m:t>+</m:t>
                            </m:r>
                          </m:sup>
                        </m:sSup>
                        <m:r>
                          <a:rPr lang="it-IT" sz="2400" i="1">
                            <a:latin typeface="Cambria Math"/>
                          </a:rPr>
                          <m:t>]</m:t>
                        </m:r>
                      </m:den>
                    </m:f>
                  </m:oMath>
                </a14:m>
                <a:r>
                  <a:rPr lang="it-IT" sz="2400" dirty="0"/>
                  <a:t> = 2,35 · 10</a:t>
                </a:r>
                <a:r>
                  <a:rPr lang="it-IT" sz="2400" baseline="30000" dirty="0"/>
                  <a:t>-4</a:t>
                </a:r>
                <a:r>
                  <a:rPr lang="it-IT" sz="2400" dirty="0" smtClean="0"/>
                  <a:t> /1·10</a:t>
                </a:r>
                <a:r>
                  <a:rPr lang="it-IT" sz="2400" baseline="30000" dirty="0" smtClean="0"/>
                  <a:t>-3</a:t>
                </a:r>
                <a:r>
                  <a:rPr lang="it-IT" sz="2400" dirty="0" smtClean="0"/>
                  <a:t>  =0,25 </a:t>
                </a:r>
                <a:endParaRPr lang="it-IT" sz="2400" dirty="0"/>
              </a:p>
              <a:p>
                <a:r>
                  <a:rPr lang="it-IT" dirty="0" smtClean="0"/>
                  <a:t> </a:t>
                </a:r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78524"/>
                <a:ext cx="8064896" cy="2094291"/>
              </a:xfrm>
              <a:prstGeom prst="rect">
                <a:avLst/>
              </a:prstGeom>
              <a:blipFill rotWithShape="1">
                <a:blip r:embed="rId2"/>
                <a:stretch>
                  <a:fillRect l="-1134" t="-233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2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10.Partendo da 100 g di una soluzione di KF al 45% (p/p) quanta acqua devo aggiungere per arrivare ad una soluzione al 20%?</a:t>
            </a:r>
          </a:p>
          <a:p>
            <a:pPr marL="0" indent="0">
              <a:buNone/>
            </a:pPr>
            <a:endParaRPr lang="it-IT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611560" y="3068960"/>
                <a:ext cx="7848872" cy="2845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/>
                  <a:t>Inizialmente  ho 45 </a:t>
                </a:r>
                <a:r>
                  <a:rPr lang="it-IT" sz="2400" dirty="0"/>
                  <a:t>g </a:t>
                </a:r>
                <a:r>
                  <a:rPr lang="it-IT" sz="2400" dirty="0" smtClean="0"/>
                  <a:t>KF </a:t>
                </a:r>
                <a:r>
                  <a:rPr lang="it-IT" sz="2400" dirty="0"/>
                  <a:t>e </a:t>
                </a:r>
                <a:r>
                  <a:rPr lang="it-IT" sz="2400" dirty="0" smtClean="0"/>
                  <a:t>65 </a:t>
                </a:r>
                <a:r>
                  <a:rPr lang="it-IT" sz="2400" dirty="0"/>
                  <a:t>g H</a:t>
                </a:r>
                <a:r>
                  <a:rPr lang="it-IT" sz="2400" baseline="-25000" dirty="0"/>
                  <a:t>2</a:t>
                </a:r>
                <a:r>
                  <a:rPr lang="it-IT" sz="2400" dirty="0"/>
                  <a:t>O.</a:t>
                </a:r>
              </a:p>
              <a:p>
                <a:endParaRPr lang="it-IT" sz="2400" dirty="0" smtClean="0">
                  <a:solidFill>
                    <a:schemeClr val="tx1"/>
                  </a:solidFill>
                </a:endParaRPr>
              </a:p>
              <a:p>
                <a:r>
                  <a:rPr lang="it-IT" sz="2400" dirty="0" smtClean="0">
                    <a:solidFill>
                      <a:schemeClr val="tx1"/>
                    </a:solidFill>
                  </a:rPr>
                  <a:t>Sapendo che  </a:t>
                </a:r>
                <a:r>
                  <a:rPr lang="it-IT" sz="2400" dirty="0">
                    <a:solidFill>
                      <a:schemeClr val="tx1"/>
                    </a:solidFill>
                  </a:rPr>
                  <a:t>che %p/p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𝑠𝑡</m:t>
                        </m:r>
                      </m:num>
                      <m:den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𝑠𝑜𝑙𝑢𝑧</m:t>
                        </m:r>
                      </m:den>
                    </m:f>
                  </m:oMath>
                </a14:m>
                <a:r>
                  <a:rPr lang="it-IT" sz="2400" dirty="0">
                    <a:solidFill>
                      <a:schemeClr val="tx1"/>
                    </a:solidFill>
                  </a:rPr>
                  <a:t> x 100 allora ho che </a:t>
                </a:r>
              </a:p>
              <a:p>
                <a:r>
                  <a:rPr lang="it-IT" sz="2400" dirty="0" smtClean="0"/>
                  <a:t>20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it-IT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it-IT" sz="2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it-IT" sz="2400" dirty="0">
                    <a:solidFill>
                      <a:schemeClr val="tx1"/>
                    </a:solidFill>
                  </a:rPr>
                  <a:t>  ·100 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it-IT" sz="24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2400" dirty="0">
                    <a:solidFill>
                      <a:schemeClr val="tx1"/>
                    </a:solidFill>
                  </a:rPr>
                  <a:t>= </a:t>
                </a:r>
                <a:r>
                  <a:rPr lang="it-IT" sz="2400" dirty="0" smtClean="0"/>
                  <a:t>225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2400" dirty="0">
                    <a:solidFill>
                      <a:schemeClr val="tx1"/>
                    </a:solidFill>
                  </a:rPr>
                  <a:t>g di soluzione</a:t>
                </a:r>
              </a:p>
              <a:p>
                <a:r>
                  <a:rPr lang="it-IT" sz="2400" dirty="0">
                    <a:solidFill>
                      <a:schemeClr val="tx1"/>
                    </a:solidFill>
                  </a:rPr>
                  <a:t>Sottraggo i </a:t>
                </a:r>
                <a:r>
                  <a:rPr lang="it-IT" sz="2400" dirty="0" smtClean="0"/>
                  <a:t>65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2400" dirty="0">
                    <a:solidFill>
                      <a:schemeClr val="tx1"/>
                    </a:solidFill>
                  </a:rPr>
                  <a:t>g iniziali 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di H</a:t>
                </a:r>
                <a:r>
                  <a:rPr lang="it-IT" sz="24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O ed </a:t>
                </a:r>
                <a:r>
                  <a:rPr lang="it-IT" sz="2400" dirty="0">
                    <a:solidFill>
                      <a:schemeClr val="tx1"/>
                    </a:solidFill>
                  </a:rPr>
                  <a:t>ho : </a:t>
                </a:r>
                <a:r>
                  <a:rPr lang="it-IT" sz="2400" dirty="0" smtClean="0"/>
                  <a:t>225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2400" dirty="0">
                    <a:solidFill>
                      <a:schemeClr val="tx1"/>
                    </a:solidFill>
                  </a:rPr>
                  <a:t>– </a:t>
                </a:r>
                <a:r>
                  <a:rPr lang="it-IT" sz="2400" dirty="0" smtClean="0"/>
                  <a:t>65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sz="2400" dirty="0">
                    <a:solidFill>
                      <a:schemeClr val="tx1"/>
                    </a:solidFill>
                  </a:rPr>
                  <a:t>= 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160 g H</a:t>
                </a:r>
                <a:r>
                  <a:rPr lang="it-IT" sz="24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O </a:t>
                </a:r>
                <a:endParaRPr lang="it-IT" sz="2400" dirty="0">
                  <a:solidFill>
                    <a:schemeClr val="tx1"/>
                  </a:solidFill>
                </a:endParaRPr>
              </a:p>
              <a:p>
                <a:endParaRPr lang="it-IT" i="1" dirty="0">
                  <a:solidFill>
                    <a:schemeClr val="tx1"/>
                  </a:solidFill>
                </a:endParaRP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068960"/>
                <a:ext cx="7848872" cy="2845844"/>
              </a:xfrm>
              <a:prstGeom prst="rect">
                <a:avLst/>
              </a:prstGeom>
              <a:blipFill rotWithShape="1">
                <a:blip r:embed="rId2"/>
                <a:stretch>
                  <a:fillRect l="-1165" t="-171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44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692696"/>
            <a:ext cx="849694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11.La </a:t>
            </a:r>
            <a:r>
              <a:rPr lang="it-IT" sz="2400" dirty="0"/>
              <a:t>percentuale volumetrica dell’argon (</a:t>
            </a:r>
            <a:r>
              <a:rPr lang="it-IT" sz="2400" dirty="0" err="1" smtClean="0"/>
              <a:t>Ar</a:t>
            </a:r>
            <a:r>
              <a:rPr lang="it-IT" sz="2400" dirty="0" smtClean="0"/>
              <a:t>) nell’aria </a:t>
            </a:r>
            <a:r>
              <a:rPr lang="it-IT" sz="2400" dirty="0"/>
              <a:t>è 0,93% (uguale anche alla % in moli</a:t>
            </a:r>
            <a:r>
              <a:rPr lang="it-IT" sz="2400" dirty="0" smtClean="0"/>
              <a:t>). Calcolare </a:t>
            </a:r>
            <a:r>
              <a:rPr lang="it-IT" sz="2400" dirty="0"/>
              <a:t>la massa di </a:t>
            </a:r>
            <a:r>
              <a:rPr lang="it-IT" sz="2400" dirty="0" err="1"/>
              <a:t>Ar</a:t>
            </a:r>
            <a:r>
              <a:rPr lang="it-IT" sz="2400" dirty="0"/>
              <a:t> in 2 m</a:t>
            </a:r>
            <a:r>
              <a:rPr lang="it-IT" sz="2400" baseline="30000" dirty="0"/>
              <a:t>3</a:t>
            </a:r>
            <a:r>
              <a:rPr lang="it-IT" sz="2400" dirty="0"/>
              <a:t> di aria </a:t>
            </a:r>
            <a:r>
              <a:rPr lang="it-IT" sz="2400" dirty="0" smtClean="0"/>
              <a:t>alle vecchie </a:t>
            </a:r>
            <a:r>
              <a:rPr lang="it-IT" sz="2400" dirty="0"/>
              <a:t>condizioni normali (273,15 K, 1,013 ·</a:t>
            </a:r>
            <a:r>
              <a:rPr lang="it-IT" sz="2400" dirty="0" smtClean="0"/>
              <a:t>10</a:t>
            </a:r>
            <a:r>
              <a:rPr lang="it-IT" sz="2400" baseline="30000" dirty="0" smtClean="0"/>
              <a:t>5</a:t>
            </a:r>
            <a:r>
              <a:rPr lang="it-IT" sz="2400" dirty="0" smtClean="0"/>
              <a:t> </a:t>
            </a:r>
            <a:r>
              <a:rPr lang="it-IT" sz="2400" dirty="0" err="1" smtClean="0"/>
              <a:t>Pa</a:t>
            </a:r>
            <a:r>
              <a:rPr lang="it-IT" sz="2400" dirty="0" smtClean="0"/>
              <a:t>)</a:t>
            </a:r>
            <a:endParaRPr lang="it-IT" sz="2400" dirty="0"/>
          </a:p>
          <a:p>
            <a:pPr marL="0" indent="0">
              <a:buNone/>
            </a:pPr>
            <a:endParaRPr lang="it-IT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755576" y="2852936"/>
                <a:ext cx="7128792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/>
                  <a:t>1mole </a:t>
                </a:r>
                <a:r>
                  <a:rPr lang="it-IT" sz="2400" dirty="0"/>
                  <a:t>di qualunque gas a TPS occupa un volume di 22,414 l </a:t>
                </a:r>
              </a:p>
              <a:p>
                <a:r>
                  <a:rPr lang="it-IT" sz="2400" dirty="0"/>
                  <a:t>quindi  </a:t>
                </a:r>
                <a:r>
                  <a:rPr lang="it-IT" sz="2400" dirty="0" smtClean="0"/>
                  <a:t>2000 </a:t>
                </a:r>
                <a:r>
                  <a:rPr lang="it-IT" sz="2400" dirty="0"/>
                  <a:t>l/ 22,414 l = </a:t>
                </a:r>
                <a:r>
                  <a:rPr lang="it-IT" sz="2400" dirty="0" smtClean="0"/>
                  <a:t>89,22 </a:t>
                </a:r>
                <a:r>
                  <a:rPr lang="it-IT" sz="2400" dirty="0"/>
                  <a:t>moli </a:t>
                </a:r>
                <a:r>
                  <a:rPr lang="it-IT" sz="2400" dirty="0" err="1"/>
                  <a:t>Ar</a:t>
                </a:r>
                <a:r>
                  <a:rPr lang="it-IT" sz="2400" dirty="0"/>
                  <a:t>           </a:t>
                </a:r>
              </a:p>
              <a:p>
                <a:r>
                  <a:rPr lang="it-IT" sz="2400" dirty="0"/>
                  <a:t>Faccio lo 0.93% di </a:t>
                </a:r>
                <a:r>
                  <a:rPr lang="it-IT" sz="2400" dirty="0" smtClean="0"/>
                  <a:t>89,22 </a:t>
                </a:r>
                <a:r>
                  <a:rPr lang="it-IT" sz="2400" dirty="0"/>
                  <a:t>moli: 0,93 : 100 = X : </a:t>
                </a:r>
                <a:r>
                  <a:rPr lang="it-IT" sz="2400" dirty="0" smtClean="0"/>
                  <a:t>89,22   </a:t>
                </a:r>
                <a:endParaRPr lang="it-IT" sz="2400" dirty="0"/>
              </a:p>
              <a:p>
                <a14:m>
                  <m:oMath xmlns:m="http://schemas.openxmlformats.org/officeDocument/2006/math">
                    <m:r>
                      <a:rPr lang="it-IT" sz="24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= </a:t>
                </a:r>
                <a:r>
                  <a:rPr lang="it-IT" sz="2400" dirty="0" smtClean="0"/>
                  <a:t>0,83 </a:t>
                </a:r>
                <a:r>
                  <a:rPr lang="it-IT" sz="2400" dirty="0"/>
                  <a:t>moli di </a:t>
                </a:r>
                <a:r>
                  <a:rPr lang="it-IT" sz="2400" dirty="0" err="1"/>
                  <a:t>Ar</a:t>
                </a:r>
                <a:r>
                  <a:rPr lang="it-IT" sz="2400" dirty="0"/>
                  <a:t> </a:t>
                </a:r>
                <a:r>
                  <a:rPr lang="it-IT" sz="2400" dirty="0" smtClean="0"/>
                  <a:t>  </a:t>
                </a:r>
                <a:endParaRPr lang="it-IT" sz="2400" dirty="0"/>
              </a:p>
              <a:p>
                <a:r>
                  <a:rPr lang="it-IT" sz="2400" dirty="0" err="1" smtClean="0"/>
                  <a:t>PM</a:t>
                </a:r>
                <a:r>
                  <a:rPr lang="it-IT" sz="2400" baseline="-25000" dirty="0" err="1" smtClean="0"/>
                  <a:t>Ar</a:t>
                </a:r>
                <a:r>
                  <a:rPr lang="it-IT" sz="2400" dirty="0" smtClean="0"/>
                  <a:t> </a:t>
                </a:r>
                <a:r>
                  <a:rPr lang="it-IT" sz="2400" dirty="0"/>
                  <a:t>= 39,95 </a:t>
                </a:r>
              </a:p>
              <a:p>
                <a:r>
                  <a:rPr lang="it-IT" sz="2400" dirty="0"/>
                  <a:t>Massa </a:t>
                </a:r>
                <a:r>
                  <a:rPr lang="it-IT" sz="2400" dirty="0" err="1"/>
                  <a:t>Ar</a:t>
                </a:r>
                <a:r>
                  <a:rPr lang="it-IT" sz="2400" dirty="0"/>
                  <a:t> = </a:t>
                </a:r>
                <a:r>
                  <a:rPr lang="it-IT" sz="2400" dirty="0" smtClean="0"/>
                  <a:t>0,83  </a:t>
                </a:r>
                <a:r>
                  <a:rPr lang="it-IT" sz="2400" dirty="0"/>
                  <a:t>· 39,95 =33,14 </a:t>
                </a:r>
                <a:r>
                  <a:rPr lang="it-IT" sz="2400" dirty="0" smtClean="0"/>
                  <a:t>g</a:t>
                </a:r>
                <a:endParaRPr lang="it-IT" sz="2400" dirty="0"/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852936"/>
                <a:ext cx="7128792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369" t="-1822" b="-432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43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363272" cy="1152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12.Calcolare </a:t>
            </a:r>
            <a:r>
              <a:rPr lang="it-IT" sz="2400" dirty="0"/>
              <a:t>il pH di una soluzione satura </a:t>
            </a:r>
            <a:r>
              <a:rPr lang="it-IT" sz="2400" dirty="0" smtClean="0"/>
              <a:t>di acido acetico </a:t>
            </a:r>
          </a:p>
          <a:p>
            <a:pPr marL="0" indent="0">
              <a:buNone/>
            </a:pPr>
            <a:r>
              <a:rPr lang="it-IT" sz="2400" dirty="0" smtClean="0"/>
              <a:t>(</a:t>
            </a:r>
            <a:r>
              <a:rPr lang="it-IT" sz="2400" dirty="0"/>
              <a:t>solubilità </a:t>
            </a:r>
            <a:r>
              <a:rPr lang="it-IT" sz="2400" dirty="0" smtClean="0"/>
              <a:t>3,75 </a:t>
            </a:r>
            <a:r>
              <a:rPr lang="it-IT" sz="2400" dirty="0"/>
              <a:t>·10</a:t>
            </a:r>
            <a:r>
              <a:rPr lang="it-IT" sz="2400" baseline="30000" dirty="0"/>
              <a:t>–4</a:t>
            </a:r>
            <a:r>
              <a:rPr lang="it-IT" sz="2400" dirty="0"/>
              <a:t> M, Ka = </a:t>
            </a:r>
            <a:r>
              <a:rPr lang="it-IT" sz="2400" dirty="0" smtClean="0"/>
              <a:t>1,8 ·10</a:t>
            </a:r>
            <a:r>
              <a:rPr lang="it-IT" sz="2400" baseline="30000" dirty="0" smtClean="0"/>
              <a:t>–5</a:t>
            </a:r>
            <a:r>
              <a:rPr lang="it-IT" sz="2400" dirty="0" smtClean="0"/>
              <a:t>)</a:t>
            </a:r>
            <a:endParaRPr lang="it-IT" sz="2400" dirty="0"/>
          </a:p>
          <a:p>
            <a:pPr marL="0" indent="0">
              <a:buNone/>
            </a:pPr>
            <a:endParaRPr lang="it-I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467544" y="3068960"/>
                <a:ext cx="8064896" cy="3032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>
                    <a:solidFill>
                      <a:schemeClr val="tx1"/>
                    </a:solidFill>
                  </a:rPr>
                  <a:t>Se la Ka </a:t>
                </a:r>
                <a:r>
                  <a:rPr lang="it-IT" sz="2400" dirty="0">
                    <a:solidFill>
                      <a:schemeClr val="tx1"/>
                    </a:solidFill>
                  </a:rPr>
                  <a:t>dell’acido molto piccola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, </a:t>
                </a:r>
                <a:r>
                  <a:rPr lang="it-IT" sz="2400" dirty="0">
                    <a:solidFill>
                      <a:schemeClr val="tx1"/>
                    </a:solidFill>
                  </a:rPr>
                  <a:t>l’acido è debole.</a:t>
                </a:r>
              </a:p>
              <a:p>
                <a:r>
                  <a:rPr lang="it-IT" sz="2400" dirty="0">
                    <a:solidFill>
                      <a:schemeClr val="tx1"/>
                    </a:solidFill>
                  </a:rPr>
                  <a:t>S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e </a:t>
                </a:r>
                <a:r>
                  <a:rPr lang="it-IT" sz="2400" dirty="0">
                    <a:solidFill>
                      <a:schemeClr val="tx1"/>
                    </a:solidFill>
                  </a:rPr>
                  <a:t>la soluzione è 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satura, </a:t>
                </a:r>
                <a:r>
                  <a:rPr lang="it-IT" sz="2400" dirty="0">
                    <a:solidFill>
                      <a:schemeClr val="tx1"/>
                    </a:solidFill>
                  </a:rPr>
                  <a:t>la sua concentrazione corrisponde alla 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massima solubilità. </a:t>
                </a:r>
              </a:p>
              <a:p>
                <a:r>
                  <a:rPr lang="it-IT" sz="2400" dirty="0" smtClean="0">
                    <a:solidFill>
                      <a:schemeClr val="tx1"/>
                    </a:solidFill>
                  </a:rPr>
                  <a:t>La </a:t>
                </a:r>
                <a:r>
                  <a:rPr lang="it-IT" sz="2400" dirty="0">
                    <a:solidFill>
                      <a:schemeClr val="tx1"/>
                    </a:solidFill>
                  </a:rPr>
                  <a:t>formula per calcolare il pH di un acido debole è:   </a:t>
                </a:r>
              </a:p>
              <a:p>
                <a:r>
                  <a:rPr lang="it-IT" sz="2400" dirty="0">
                    <a:solidFill>
                      <a:schemeClr val="tx1"/>
                    </a:solidFill>
                  </a:rPr>
                  <a:t>[H</a:t>
                </a:r>
                <a:r>
                  <a:rPr lang="it-IT" sz="2400" baseline="30000" dirty="0">
                    <a:solidFill>
                      <a:schemeClr val="tx1"/>
                    </a:solidFill>
                  </a:rPr>
                  <a:t>+</a:t>
                </a:r>
                <a:r>
                  <a:rPr lang="it-IT" sz="2400" dirty="0">
                    <a:solidFill>
                      <a:schemeClr val="tx1"/>
                    </a:solidFill>
                  </a:rPr>
                  <a:t>]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𝐾𝑎</m:t>
                        </m:r>
                        <m:r>
                          <m:rPr>
                            <m:nor/>
                          </m:rPr>
                          <a:rPr lang="it-IT" sz="2400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[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𝐴𝑐𝑖𝑑𝑜</m:t>
                        </m:r>
                        <m: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] </m:t>
                        </m:r>
                      </m:e>
                    </m:rad>
                  </m:oMath>
                </a14:m>
                <a:r>
                  <a:rPr lang="it-IT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it-IT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1,8</m:t>
                        </m:r>
                        <m:r>
                          <m:rPr>
                            <m:nor/>
                          </m:rPr>
                          <a:rPr lang="it-IT" sz="2400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sSup>
                          <m:sSupPr>
                            <m:ctrlP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−5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it-IT" sz="2400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a:rPr lang="it-IT" sz="2400" b="0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it-IT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,7</m:t>
                        </m:r>
                        <m:r>
                          <a:rPr lang="it-IT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  <m:r>
                          <a:rPr lang="it-IT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it-IT" sz="2400" dirty="0">
                                <a:solidFill>
                                  <a:schemeClr val="tx1"/>
                                </a:solidFill>
                              </a:rPr>
                              <m:t>·</m:t>
                            </m:r>
                            <m: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−4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it-IT" sz="2400">
                            <a:solidFill>
                              <a:schemeClr val="tx1"/>
                            </a:solidFill>
                            <a:latin typeface="Cambria Math"/>
                          </a:rPr>
                          <m:t>6,7</m:t>
                        </m:r>
                        <m:r>
                          <m:rPr>
                            <m:nor/>
                          </m:rPr>
                          <a:rPr lang="it-IT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it-IT" sz="2400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sSup>
                          <m:sSupPr>
                            <m:ctrlP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it-IT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−9</m:t>
                            </m:r>
                          </m:sup>
                        </m:sSup>
                        <m:r>
                          <a:rPr lang="it-IT" sz="2400" baseline="3000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it-IT" sz="2400" dirty="0">
                    <a:solidFill>
                      <a:schemeClr val="tx1"/>
                    </a:solidFill>
                  </a:rPr>
                  <a:t>= 8,2  · 10 </a:t>
                </a:r>
                <a:r>
                  <a:rPr lang="it-IT" sz="2400" baseline="30000" dirty="0">
                    <a:solidFill>
                      <a:schemeClr val="tx1"/>
                    </a:solidFill>
                  </a:rPr>
                  <a:t>-5</a:t>
                </a:r>
                <a:endParaRPr lang="it-IT" sz="2400" dirty="0">
                  <a:solidFill>
                    <a:schemeClr val="tx1"/>
                  </a:solidFill>
                </a:endParaRPr>
              </a:p>
              <a:p>
                <a:r>
                  <a:rPr lang="it-IT" sz="2400" dirty="0">
                    <a:solidFill>
                      <a:schemeClr val="tx1"/>
                    </a:solidFill>
                  </a:rPr>
                  <a:t>pH = -log 8,2  · 10 </a:t>
                </a:r>
                <a:r>
                  <a:rPr lang="it-IT" sz="2400" baseline="30000" dirty="0">
                    <a:solidFill>
                      <a:schemeClr val="tx1"/>
                    </a:solidFill>
                  </a:rPr>
                  <a:t>-5</a:t>
                </a:r>
                <a:r>
                  <a:rPr lang="it-IT" sz="2400" dirty="0">
                    <a:solidFill>
                      <a:schemeClr val="tx1"/>
                    </a:solidFill>
                  </a:rPr>
                  <a:t> = 4,08  </a:t>
                </a:r>
                <a:endParaRPr lang="it-IT" sz="2400" i="1" dirty="0">
                  <a:solidFill>
                    <a:schemeClr val="tx1"/>
                  </a:solidFill>
                </a:endParaRPr>
              </a:p>
              <a:p>
                <a:r>
                  <a:rPr lang="it-IT" dirty="0" smtClean="0"/>
                  <a:t>  </a:t>
                </a:r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068960"/>
                <a:ext cx="8064896" cy="3032561"/>
              </a:xfrm>
              <a:prstGeom prst="rect">
                <a:avLst/>
              </a:prstGeom>
              <a:blipFill rotWithShape="1">
                <a:blip r:embed="rId2"/>
                <a:stretch>
                  <a:fillRect l="-1209" t="-1606" r="-3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187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201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13.Una </a:t>
            </a:r>
            <a:r>
              <a:rPr lang="it-IT" sz="2400" dirty="0"/>
              <a:t>lega viene preparata fondendo </a:t>
            </a:r>
            <a:r>
              <a:rPr lang="it-IT" sz="2400" dirty="0" smtClean="0"/>
              <a:t>12 </a:t>
            </a:r>
            <a:r>
              <a:rPr lang="it-IT" sz="2400" dirty="0"/>
              <a:t>kg di </a:t>
            </a:r>
            <a:r>
              <a:rPr lang="it-IT" sz="2400" dirty="0" smtClean="0"/>
              <a:t>Zn, 7 </a:t>
            </a:r>
            <a:r>
              <a:rPr lang="it-IT" sz="2400" dirty="0"/>
              <a:t>kg di </a:t>
            </a:r>
            <a:r>
              <a:rPr lang="it-IT" sz="2400" dirty="0" smtClean="0"/>
              <a:t>Cu </a:t>
            </a:r>
            <a:r>
              <a:rPr lang="it-IT" sz="2400" dirty="0"/>
              <a:t>e 3,0 kg di </a:t>
            </a:r>
            <a:r>
              <a:rPr lang="it-IT" sz="2400" dirty="0" smtClean="0"/>
              <a:t>Sn. </a:t>
            </a:r>
            <a:r>
              <a:rPr lang="it-IT" sz="2400" dirty="0"/>
              <a:t>Quanti grammi di </a:t>
            </a:r>
            <a:r>
              <a:rPr lang="it-IT" sz="2400" dirty="0" smtClean="0"/>
              <a:t>Zn </a:t>
            </a:r>
            <a:r>
              <a:rPr lang="it-IT" sz="2400" dirty="0"/>
              <a:t>occorrono per preparare </a:t>
            </a:r>
            <a:r>
              <a:rPr lang="it-IT" sz="2400" dirty="0" smtClean="0"/>
              <a:t>45 </a:t>
            </a:r>
            <a:r>
              <a:rPr lang="it-IT" sz="2400" dirty="0"/>
              <a:t>g di lega?</a:t>
            </a:r>
          </a:p>
          <a:p>
            <a:pPr marL="0" indent="0">
              <a:buNone/>
            </a:pPr>
            <a:endParaRPr lang="it-IT" sz="3000" i="1" dirty="0"/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683568" y="4077072"/>
                <a:ext cx="655272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/>
                  <a:t>10 </a:t>
                </a:r>
                <a:r>
                  <a:rPr lang="it-IT" sz="2400" dirty="0"/>
                  <a:t>: </a:t>
                </a:r>
                <a:r>
                  <a:rPr lang="it-IT" sz="2400" dirty="0" smtClean="0"/>
                  <a:t>22 </a:t>
                </a:r>
                <a:r>
                  <a:rPr lang="it-IT" sz="2400" dirty="0"/>
                  <a:t>=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 : </a:t>
                </a:r>
                <a:r>
                  <a:rPr lang="it-IT" sz="2400" dirty="0" smtClean="0"/>
                  <a:t>45    </a:t>
                </a:r>
                <a:r>
                  <a:rPr lang="it-IT" sz="2400" dirty="0"/>
                  <a:t>	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 = </a:t>
                </a:r>
                <a:r>
                  <a:rPr lang="it-IT" sz="2400" dirty="0" smtClean="0"/>
                  <a:t>20gr</a:t>
                </a:r>
                <a:r>
                  <a:rPr lang="it-IT" sz="2400" i="1" dirty="0" smtClean="0"/>
                  <a:t>)</a:t>
                </a:r>
                <a:endParaRPr lang="it-IT" sz="2400" i="1" dirty="0"/>
              </a:p>
              <a:p>
                <a:r>
                  <a:rPr lang="it-IT" dirty="0" smtClean="0"/>
                  <a:t> </a:t>
                </a:r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77072"/>
                <a:ext cx="6552728" cy="738664"/>
              </a:xfrm>
              <a:prstGeom prst="rect">
                <a:avLst/>
              </a:prstGeom>
              <a:blipFill rotWithShape="1">
                <a:blip r:embed="rId2"/>
                <a:stretch>
                  <a:fillRect l="-1395" t="-661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89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1728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14.Determinare </a:t>
            </a:r>
            <a:r>
              <a:rPr lang="it-IT" sz="2400" dirty="0"/>
              <a:t>la resa percentuale della reazione: </a:t>
            </a: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2N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O</a:t>
            </a:r>
            <a:r>
              <a:rPr lang="it-IT" sz="2400" baseline="-25000" dirty="0" smtClean="0"/>
              <a:t>5</a:t>
            </a:r>
            <a:r>
              <a:rPr lang="it-IT" sz="2400" dirty="0" smtClean="0"/>
              <a:t> </a:t>
            </a:r>
            <a:r>
              <a:rPr lang="it-IT" sz="2400" dirty="0"/>
              <a:t>→ </a:t>
            </a:r>
            <a:r>
              <a:rPr lang="it-IT" sz="2400" dirty="0" smtClean="0"/>
              <a:t> 4NO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+ O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  se da 40 g di pentossido di diazoto si ottengono 6 L di ossigeno</a:t>
            </a:r>
            <a:r>
              <a:rPr lang="it-IT" sz="2400" dirty="0"/>
              <a:t>, misurato in condizioni normali (1 atm, 0 °C).</a:t>
            </a:r>
          </a:p>
          <a:p>
            <a:pPr marL="0" indent="0">
              <a:buNone/>
            </a:pPr>
            <a:endParaRPr lang="it-IT" sz="19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607063" y="3429000"/>
                <a:ext cx="7560840" cy="1846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/>
                  <a:t>1 </a:t>
                </a:r>
                <a:r>
                  <a:rPr lang="it-IT" sz="2400" dirty="0"/>
                  <a:t>: 22,414 =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: 6</a:t>
                </a:r>
                <a:r>
                  <a:rPr lang="it-IT" sz="2400" dirty="0" smtClean="0"/>
                  <a:t>   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= </a:t>
                </a:r>
                <a:r>
                  <a:rPr lang="it-IT" sz="2400" dirty="0" smtClean="0"/>
                  <a:t>0,26 </a:t>
                </a:r>
                <a:r>
                  <a:rPr lang="it-IT" sz="2400" dirty="0"/>
                  <a:t>n </a:t>
                </a:r>
                <a:r>
                  <a:rPr lang="it-IT" sz="2400" dirty="0" smtClean="0"/>
                  <a:t>O</a:t>
                </a:r>
                <a:r>
                  <a:rPr lang="it-IT" sz="2400" baseline="-25000" dirty="0" smtClean="0"/>
                  <a:t>2</a:t>
                </a:r>
                <a:r>
                  <a:rPr lang="it-IT" sz="2400" dirty="0" smtClean="0"/>
                  <a:t>    </a:t>
                </a:r>
                <a:endParaRPr lang="it-IT" sz="2400" dirty="0"/>
              </a:p>
              <a:p>
                <a:r>
                  <a:rPr lang="it-IT" sz="2400" dirty="0" smtClean="0"/>
                  <a:t>nN</a:t>
                </a:r>
                <a:r>
                  <a:rPr lang="it-IT" sz="2400" baseline="-25000" dirty="0" smtClean="0"/>
                  <a:t>2</a:t>
                </a:r>
                <a:r>
                  <a:rPr lang="it-IT" sz="2400" dirty="0" smtClean="0"/>
                  <a:t>O</a:t>
                </a:r>
                <a:r>
                  <a:rPr lang="it-IT" sz="2400" baseline="-25000" dirty="0" smtClean="0"/>
                  <a:t>5</a:t>
                </a:r>
                <a:r>
                  <a:rPr lang="it-IT" sz="2400" dirty="0" smtClean="0"/>
                  <a:t>= 40 </a:t>
                </a:r>
                <a:r>
                  <a:rPr lang="it-IT" sz="2400" dirty="0"/>
                  <a:t>/ </a:t>
                </a:r>
                <a:r>
                  <a:rPr lang="it-IT" sz="2400" dirty="0" smtClean="0"/>
                  <a:t>108 </a:t>
                </a:r>
                <a:r>
                  <a:rPr lang="it-IT" sz="2400" dirty="0"/>
                  <a:t>= </a:t>
                </a:r>
                <a:r>
                  <a:rPr lang="it-IT" sz="2400" dirty="0" smtClean="0"/>
                  <a:t>0,37 n </a:t>
                </a:r>
                <a:r>
                  <a:rPr lang="it-IT" sz="2400" dirty="0"/>
                  <a:t>N</a:t>
                </a:r>
                <a:r>
                  <a:rPr lang="it-IT" sz="2400" baseline="-25000" dirty="0"/>
                  <a:t>2</a:t>
                </a:r>
                <a:r>
                  <a:rPr lang="it-IT" sz="2400" dirty="0"/>
                  <a:t>O</a:t>
                </a:r>
                <a:r>
                  <a:rPr lang="it-IT" sz="2400" baseline="-25000" dirty="0"/>
                  <a:t>5</a:t>
                </a:r>
                <a:endParaRPr lang="it-IT" sz="2400" dirty="0"/>
              </a:p>
              <a:p>
                <a:r>
                  <a:rPr lang="it-IT" sz="2400" dirty="0" smtClean="0"/>
                  <a:t>0,37 </a:t>
                </a:r>
                <a:r>
                  <a:rPr lang="it-IT" sz="2400" dirty="0"/>
                  <a:t>: </a:t>
                </a:r>
                <a:r>
                  <a:rPr lang="it-IT" sz="2400" dirty="0" smtClean="0"/>
                  <a:t>0,26 </a:t>
                </a:r>
                <a:r>
                  <a:rPr lang="it-IT" sz="2400" dirty="0"/>
                  <a:t>= 100 </a:t>
                </a:r>
                <a:r>
                  <a:rPr lang="it-IT" sz="2400" dirty="0" smtClean="0"/>
                  <a:t>: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endParaRPr lang="it-IT" sz="2400" i="1" dirty="0" smtClean="0"/>
              </a:p>
              <a:p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= </a:t>
                </a:r>
                <a:r>
                  <a:rPr lang="it-IT" sz="2400" dirty="0" smtClean="0"/>
                  <a:t>70%    </a:t>
                </a:r>
                <a:endParaRPr lang="it-IT" sz="2400" dirty="0"/>
              </a:p>
              <a:p>
                <a:r>
                  <a:rPr lang="it-IT" dirty="0" smtClean="0"/>
                  <a:t> </a:t>
                </a:r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63" y="3429000"/>
                <a:ext cx="7560840" cy="1846659"/>
              </a:xfrm>
              <a:prstGeom prst="rect">
                <a:avLst/>
              </a:prstGeom>
              <a:blipFill rotWithShape="1">
                <a:blip r:embed="rId2"/>
                <a:stretch>
                  <a:fillRect l="-1290" t="-26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599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2016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15.Indicare </a:t>
            </a:r>
            <a:r>
              <a:rPr lang="it-IT" sz="2800" dirty="0"/>
              <a:t>la molalità di una soluzione </a:t>
            </a:r>
            <a:r>
              <a:rPr lang="it-IT" sz="2800" dirty="0" smtClean="0"/>
              <a:t>acquosa di H</a:t>
            </a:r>
            <a:r>
              <a:rPr lang="it-IT" sz="2800" baseline="-25000" dirty="0" smtClean="0"/>
              <a:t>2</a:t>
            </a:r>
            <a:r>
              <a:rPr lang="it-IT" sz="2800" dirty="0"/>
              <a:t>P</a:t>
            </a:r>
            <a:r>
              <a:rPr lang="it-IT" sz="2800" dirty="0" smtClean="0"/>
              <a:t>O</a:t>
            </a:r>
            <a:r>
              <a:rPr lang="it-IT" sz="2800" baseline="-25000" dirty="0" smtClean="0"/>
              <a:t>4</a:t>
            </a:r>
            <a:r>
              <a:rPr lang="it-IT" sz="2800" dirty="0" smtClean="0"/>
              <a:t> </a:t>
            </a:r>
            <a:r>
              <a:rPr lang="it-IT" sz="2800" dirty="0"/>
              <a:t>contenente </a:t>
            </a:r>
            <a:r>
              <a:rPr lang="it-IT" sz="2800" dirty="0" smtClean="0"/>
              <a:t>50 </a:t>
            </a:r>
            <a:r>
              <a:rPr lang="it-IT" sz="2800" dirty="0"/>
              <a:t>g di acido </a:t>
            </a:r>
            <a:r>
              <a:rPr lang="it-IT" sz="2800" dirty="0" smtClean="0"/>
              <a:t>in 200g di acqua</a:t>
            </a:r>
            <a:r>
              <a:rPr lang="it-IT" sz="2800" dirty="0"/>
              <a:t>:</a:t>
            </a:r>
          </a:p>
          <a:p>
            <a:pPr marL="514350" indent="-514350">
              <a:buAutoNum type="alphaUcParenR"/>
            </a:pPr>
            <a:endParaRPr lang="it-IT" sz="2800" dirty="0" smtClean="0"/>
          </a:p>
          <a:p>
            <a:pPr marL="0" indent="0">
              <a:buNone/>
            </a:pPr>
            <a:endParaRPr lang="it-IT" sz="2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874207" y="3573016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/>
              <a:t>n </a:t>
            </a:r>
            <a:r>
              <a:rPr lang="it-IT" sz="2600" dirty="0"/>
              <a:t>H</a:t>
            </a:r>
            <a:r>
              <a:rPr lang="it-IT" sz="2600" baseline="-25000" dirty="0"/>
              <a:t>2</a:t>
            </a:r>
            <a:r>
              <a:rPr lang="it-IT" sz="2600" dirty="0"/>
              <a:t>PO</a:t>
            </a:r>
            <a:r>
              <a:rPr lang="it-IT" sz="2600" baseline="-25000" dirty="0"/>
              <a:t>4</a:t>
            </a:r>
            <a:r>
              <a:rPr lang="it-IT" sz="2600" dirty="0"/>
              <a:t> = 50/ 96,97- = </a:t>
            </a:r>
            <a:r>
              <a:rPr lang="it-IT" sz="2600" b="1" dirty="0"/>
              <a:t>0,51n</a:t>
            </a:r>
            <a:r>
              <a:rPr lang="it-IT" sz="2600" dirty="0"/>
              <a:t>   </a:t>
            </a:r>
          </a:p>
          <a:p>
            <a:pPr algn="ctr"/>
            <a:r>
              <a:rPr lang="it-IT" sz="2600" dirty="0"/>
              <a:t>m = </a:t>
            </a:r>
            <a:r>
              <a:rPr lang="it-IT" sz="2600" dirty="0" err="1"/>
              <a:t>nst</a:t>
            </a:r>
            <a:r>
              <a:rPr lang="it-IT" sz="2600" dirty="0"/>
              <a:t> / Kg </a:t>
            </a:r>
            <a:r>
              <a:rPr lang="it-IT" sz="2600" dirty="0" err="1"/>
              <a:t>sv</a:t>
            </a:r>
            <a:endParaRPr lang="it-IT" sz="2600" dirty="0"/>
          </a:p>
          <a:p>
            <a:r>
              <a:rPr lang="it-IT" sz="2600" dirty="0"/>
              <a:t>m= 0,51/0,2 = 2,58m   </a:t>
            </a:r>
            <a:endParaRPr lang="it-IT" sz="2600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24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91264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 smtClean="0"/>
              <a:t>16.Da 500 Kg di una roccia contenente pirite FeS</a:t>
            </a:r>
            <a:r>
              <a:rPr lang="it-IT" sz="2600" baseline="-25000" dirty="0" smtClean="0"/>
              <a:t>2</a:t>
            </a:r>
            <a:r>
              <a:rPr lang="it-IT" sz="2600" dirty="0" smtClean="0"/>
              <a:t> si </a:t>
            </a:r>
            <a:r>
              <a:rPr lang="it-IT" sz="2600" dirty="0"/>
              <a:t>ottengono </a:t>
            </a:r>
            <a:r>
              <a:rPr lang="it-IT" sz="2600" dirty="0" smtClean="0"/>
              <a:t>150 </a:t>
            </a:r>
            <a:r>
              <a:rPr lang="it-IT" sz="2600" dirty="0"/>
              <a:t>kg di Fe </a:t>
            </a:r>
            <a:r>
              <a:rPr lang="it-IT" sz="2600" dirty="0" smtClean="0"/>
              <a:t>puro</a:t>
            </a:r>
            <a:r>
              <a:rPr lang="it-IT" sz="2600" dirty="0"/>
              <a:t>.</a:t>
            </a:r>
            <a:r>
              <a:rPr lang="it-IT" sz="2600" dirty="0" smtClean="0"/>
              <a:t> Trovare la percentuale in massa della pirite nella roccia.</a:t>
            </a:r>
            <a:endParaRPr lang="it-IT" sz="26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2600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683568" y="2924944"/>
                <a:ext cx="7272808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600" dirty="0" smtClean="0"/>
                  <a:t>Calcolo  </a:t>
                </a:r>
                <a:r>
                  <a:rPr lang="it-IT" sz="2600" dirty="0"/>
                  <a:t>la % di Fe in FeS</a:t>
                </a:r>
                <a:r>
                  <a:rPr lang="it-IT" sz="2600" baseline="-25000" dirty="0"/>
                  <a:t>2 </a:t>
                </a:r>
                <a:r>
                  <a:rPr lang="it-IT" sz="2600" dirty="0"/>
                  <a:t>      </a:t>
                </a:r>
                <a:endParaRPr lang="it-IT" sz="2600" dirty="0" smtClean="0"/>
              </a:p>
              <a:p>
                <a:r>
                  <a:rPr lang="it-IT" sz="2600" dirty="0" err="1" smtClean="0"/>
                  <a:t>PAFe</a:t>
                </a:r>
                <a:r>
                  <a:rPr lang="it-IT" sz="2600" dirty="0" smtClean="0"/>
                  <a:t> </a:t>
                </a:r>
                <a:r>
                  <a:rPr lang="it-IT" sz="2600" dirty="0"/>
                  <a:t>: PM = X : 100</a:t>
                </a:r>
                <a:r>
                  <a:rPr lang="it-IT" sz="2600" baseline="-25000" dirty="0"/>
                  <a:t> </a:t>
                </a:r>
                <a:r>
                  <a:rPr lang="it-IT" sz="2600" dirty="0"/>
                  <a:t>      </a:t>
                </a:r>
              </a:p>
              <a:p>
                <a:r>
                  <a:rPr lang="it-IT" sz="2600" dirty="0"/>
                  <a:t>55,84 : 119,96 =  </a:t>
                </a:r>
                <a14:m>
                  <m:oMath xmlns:m="http://schemas.openxmlformats.org/officeDocument/2006/math">
                    <m:r>
                      <a:rPr lang="it-IT" sz="2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600" dirty="0"/>
                  <a:t> : 100     </a:t>
                </a:r>
                <a14:m>
                  <m:oMath xmlns:m="http://schemas.openxmlformats.org/officeDocument/2006/math">
                    <m:r>
                      <a:rPr lang="it-IT" sz="2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600" dirty="0"/>
                  <a:t> = 46,54 %  Fe</a:t>
                </a:r>
              </a:p>
              <a:p>
                <a:r>
                  <a:rPr lang="it-IT" sz="2600" dirty="0"/>
                  <a:t>Calcolo la % di Fe in 500 Kg di FeS</a:t>
                </a:r>
                <a:r>
                  <a:rPr lang="it-IT" sz="2600" baseline="-25000" dirty="0"/>
                  <a:t>2</a:t>
                </a:r>
                <a:r>
                  <a:rPr lang="it-IT" sz="2600" dirty="0"/>
                  <a:t> puro        </a:t>
                </a:r>
              </a:p>
              <a:p>
                <a:r>
                  <a:rPr lang="it-IT" sz="2600" dirty="0"/>
                  <a:t>46,54 : 100 =  </a:t>
                </a:r>
                <a14:m>
                  <m:oMath xmlns:m="http://schemas.openxmlformats.org/officeDocument/2006/math">
                    <m:r>
                      <a:rPr lang="it-IT" sz="2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600" dirty="0"/>
                  <a:t> : 500     </a:t>
                </a:r>
                <a14:m>
                  <m:oMath xmlns:m="http://schemas.openxmlformats.org/officeDocument/2006/math">
                    <m:r>
                      <a:rPr lang="it-IT" sz="2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600" dirty="0"/>
                  <a:t>= 232,7 Kg Fe</a:t>
                </a:r>
              </a:p>
              <a:p>
                <a:r>
                  <a:rPr lang="it-IT" sz="2600" dirty="0"/>
                  <a:t>Calcolo la % Fe finale   </a:t>
                </a:r>
              </a:p>
              <a:p>
                <a:r>
                  <a:rPr lang="it-IT" sz="2600" dirty="0"/>
                  <a:t>232,7 : 100 = 150 : X          </a:t>
                </a:r>
                <a14:m>
                  <m:oMath xmlns:m="http://schemas.openxmlformats.org/officeDocument/2006/math">
                    <m:r>
                      <a:rPr lang="it-IT" sz="2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600" dirty="0"/>
                  <a:t> = 64,46%</a:t>
                </a: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924944"/>
                <a:ext cx="7272808" cy="3170099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53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888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17.Un palloncino </a:t>
            </a:r>
            <a:r>
              <a:rPr lang="it-IT" sz="2400" dirty="0"/>
              <a:t>contenente 2</a:t>
            </a:r>
            <a:r>
              <a:rPr lang="it-IT" sz="2400" dirty="0" smtClean="0"/>
              <a:t>,0 </a:t>
            </a:r>
            <a:r>
              <a:rPr lang="it-IT" sz="2400" dirty="0"/>
              <a:t>L di </a:t>
            </a:r>
            <a:r>
              <a:rPr lang="it-IT" sz="2400" dirty="0" smtClean="0"/>
              <a:t>He, </a:t>
            </a:r>
            <a:r>
              <a:rPr lang="it-IT" sz="2400" dirty="0"/>
              <a:t>misurati alla pressione </a:t>
            </a:r>
            <a:r>
              <a:rPr lang="it-IT" sz="2400" dirty="0" smtClean="0"/>
              <a:t>di2·10</a:t>
            </a:r>
            <a:r>
              <a:rPr lang="it-IT" sz="2400" baseline="30000" dirty="0"/>
              <a:t>6</a:t>
            </a:r>
            <a:r>
              <a:rPr lang="it-IT" sz="2400" dirty="0" smtClean="0"/>
              <a:t> </a:t>
            </a:r>
            <a:r>
              <a:rPr lang="it-IT" sz="2400" dirty="0" err="1"/>
              <a:t>Pa</a:t>
            </a:r>
            <a:r>
              <a:rPr lang="it-IT" sz="2400" dirty="0"/>
              <a:t> e alla temperatura di 20 °C, viene svuotata in un </a:t>
            </a:r>
            <a:r>
              <a:rPr lang="it-IT" sz="2400" dirty="0" smtClean="0"/>
              <a:t>recipiente di 15 litri.</a:t>
            </a:r>
          </a:p>
          <a:p>
            <a:pPr marL="0" indent="0">
              <a:buNone/>
            </a:pPr>
            <a:r>
              <a:rPr lang="it-IT" sz="2400" dirty="0" smtClean="0"/>
              <a:t>Calcolare </a:t>
            </a:r>
            <a:r>
              <a:rPr lang="it-IT" sz="2400" dirty="0"/>
              <a:t>la concentrazione di </a:t>
            </a:r>
            <a:r>
              <a:rPr lang="it-IT" sz="2400" dirty="0" smtClean="0"/>
              <a:t>He nel recipiente (in </a:t>
            </a:r>
            <a:r>
              <a:rPr lang="it-IT" sz="2400" dirty="0" smtClean="0"/>
              <a:t>g/dm</a:t>
            </a:r>
            <a:r>
              <a:rPr lang="it-IT" sz="2400" baseline="30000" dirty="0" smtClean="0"/>
              <a:t>3</a:t>
            </a:r>
            <a:r>
              <a:rPr lang="it-IT" sz="2400" dirty="0" smtClean="0"/>
              <a:t>).</a:t>
            </a:r>
            <a:endParaRPr lang="it-IT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79762" y="3068960"/>
            <a:ext cx="77768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Passiamo </a:t>
            </a:r>
            <a:r>
              <a:rPr lang="it-IT" sz="2400" dirty="0"/>
              <a:t>da Pascal ad atmosfere: </a:t>
            </a:r>
          </a:p>
          <a:p>
            <a:r>
              <a:rPr lang="it-IT" sz="2400" dirty="0" smtClean="0"/>
              <a:t>2·10</a:t>
            </a:r>
            <a:r>
              <a:rPr lang="it-IT" sz="2400" baseline="30000" dirty="0" smtClean="0"/>
              <a:t>5</a:t>
            </a:r>
            <a:r>
              <a:rPr lang="it-IT" sz="2400" dirty="0" smtClean="0"/>
              <a:t> </a:t>
            </a:r>
            <a:r>
              <a:rPr lang="it-IT" sz="2400" dirty="0"/>
              <a:t>· 9,8 · 10</a:t>
            </a:r>
            <a:r>
              <a:rPr lang="it-IT" sz="2400" baseline="30000" dirty="0"/>
              <a:t>-6</a:t>
            </a:r>
            <a:r>
              <a:rPr lang="it-IT" sz="2400" dirty="0"/>
              <a:t>      P= </a:t>
            </a:r>
            <a:r>
              <a:rPr lang="it-IT" sz="2400" dirty="0" smtClean="0"/>
              <a:t>1,96 </a:t>
            </a:r>
            <a:r>
              <a:rPr lang="it-IT" sz="2400" dirty="0"/>
              <a:t>atm</a:t>
            </a:r>
          </a:p>
          <a:p>
            <a:r>
              <a:rPr lang="it-IT" sz="2400" dirty="0"/>
              <a:t>PV = </a:t>
            </a:r>
            <a:r>
              <a:rPr lang="it-IT" sz="2400" dirty="0" err="1"/>
              <a:t>nRT</a:t>
            </a:r>
            <a:r>
              <a:rPr lang="it-IT" sz="2400" dirty="0"/>
              <a:t>     n= </a:t>
            </a:r>
            <a:r>
              <a:rPr lang="it-IT" sz="2400" dirty="0" smtClean="0"/>
              <a:t>1,96 </a:t>
            </a:r>
            <a:r>
              <a:rPr lang="it-IT" sz="2400" dirty="0"/>
              <a:t>· </a:t>
            </a:r>
            <a:r>
              <a:rPr lang="it-IT" sz="2400" dirty="0" smtClean="0"/>
              <a:t>15 </a:t>
            </a:r>
            <a:r>
              <a:rPr lang="it-IT" sz="2400" dirty="0"/>
              <a:t>/ 0,0821 · 293  </a:t>
            </a:r>
            <a:r>
              <a:rPr lang="it-IT" sz="2400" dirty="0" smtClean="0"/>
              <a:t>= 1,22 n He </a:t>
            </a:r>
          </a:p>
          <a:p>
            <a:r>
              <a:rPr lang="it-IT" sz="2400" dirty="0" smtClean="0"/>
              <a:t>gr He </a:t>
            </a:r>
            <a:r>
              <a:rPr lang="it-IT" sz="2400" dirty="0"/>
              <a:t>= </a:t>
            </a:r>
            <a:r>
              <a:rPr lang="it-IT" sz="2400" dirty="0" smtClean="0"/>
              <a:t>1,22 ·</a:t>
            </a:r>
            <a:r>
              <a:rPr lang="it-IT" sz="2400" dirty="0"/>
              <a:t>4</a:t>
            </a:r>
            <a:r>
              <a:rPr lang="it-IT" sz="2400" dirty="0" smtClean="0"/>
              <a:t> </a:t>
            </a:r>
            <a:r>
              <a:rPr lang="it-IT" sz="2400" dirty="0"/>
              <a:t>= </a:t>
            </a:r>
            <a:r>
              <a:rPr lang="it-IT" sz="2400" dirty="0" smtClean="0"/>
              <a:t>4,88 </a:t>
            </a:r>
            <a:r>
              <a:rPr lang="it-IT" sz="2400" dirty="0"/>
              <a:t>gr        </a:t>
            </a:r>
          </a:p>
          <a:p>
            <a:r>
              <a:rPr lang="it-IT" sz="2400" dirty="0" smtClean="0"/>
              <a:t>[He] </a:t>
            </a:r>
            <a:r>
              <a:rPr lang="it-IT" sz="2400" dirty="0"/>
              <a:t>= </a:t>
            </a:r>
            <a:r>
              <a:rPr lang="it-IT" sz="2400" dirty="0" smtClean="0"/>
              <a:t>4,88/ 15 </a:t>
            </a:r>
            <a:r>
              <a:rPr lang="it-IT" sz="2400" dirty="0"/>
              <a:t>= </a:t>
            </a:r>
            <a:r>
              <a:rPr lang="it-IT" sz="2400" dirty="0" smtClean="0"/>
              <a:t>0,23 </a:t>
            </a:r>
            <a:r>
              <a:rPr lang="it-IT" sz="2400" dirty="0" smtClean="0"/>
              <a:t>g/dm</a:t>
            </a:r>
            <a:r>
              <a:rPr lang="it-IT" sz="2400" baseline="30000" dirty="0" smtClean="0"/>
              <a:t>3</a:t>
            </a:r>
            <a:r>
              <a:rPr lang="it-IT" sz="2400" dirty="0" smtClean="0"/>
              <a:t> </a:t>
            </a:r>
            <a:endParaRPr lang="it-IT" dirty="0"/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062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15407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3400" dirty="0"/>
              <a:t>18.Sia data la reazione:      N</a:t>
            </a:r>
            <a:r>
              <a:rPr lang="it-IT" sz="3400" baseline="-25000" dirty="0"/>
              <a:t>2(g) </a:t>
            </a:r>
            <a:r>
              <a:rPr lang="it-IT" sz="3400" dirty="0"/>
              <a:t>+ 3H</a:t>
            </a:r>
            <a:r>
              <a:rPr lang="it-IT" sz="3400" baseline="-25000" dirty="0"/>
              <a:t>2(g)  </a:t>
            </a:r>
            <a:r>
              <a:rPr lang="it-IT" sz="3400" dirty="0"/>
              <a:t>⇄  2NH</a:t>
            </a:r>
            <a:r>
              <a:rPr lang="it-IT" sz="3400" baseline="-25000" dirty="0"/>
              <a:t>3(g)</a:t>
            </a:r>
            <a:endParaRPr lang="it-IT" sz="3400" dirty="0"/>
          </a:p>
          <a:p>
            <a:pPr marL="0" indent="0">
              <a:buNone/>
            </a:pPr>
            <a:r>
              <a:rPr lang="it-IT" sz="3400" dirty="0"/>
              <a:t>6gr di idrogeno e </a:t>
            </a:r>
            <a:r>
              <a:rPr lang="it-IT" sz="3400" dirty="0" smtClean="0"/>
              <a:t>56</a:t>
            </a:r>
            <a:r>
              <a:rPr lang="it-IT" sz="3400" dirty="0" smtClean="0"/>
              <a:t>gr </a:t>
            </a:r>
            <a:r>
              <a:rPr lang="it-IT" sz="3400" dirty="0"/>
              <a:t>di azoto sono introdotti in un recipiente chiuso da 1 litro e scaldati fino ad una certa temperatura. All’equilibrio è presente 1 mole di ammoniaca. Calcolare la costante di equilibrio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924944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nH</a:t>
            </a:r>
            <a:r>
              <a:rPr lang="it-IT" sz="2400" baseline="-25000" dirty="0" smtClean="0"/>
              <a:t>2 </a:t>
            </a:r>
            <a:r>
              <a:rPr lang="it-IT" sz="2400" dirty="0"/>
              <a:t>= 6/2 = 3n    n N</a:t>
            </a:r>
            <a:r>
              <a:rPr lang="it-IT" sz="2400" baseline="-25000" dirty="0"/>
              <a:t>2 </a:t>
            </a:r>
            <a:r>
              <a:rPr lang="it-IT" sz="2400" dirty="0"/>
              <a:t>= </a:t>
            </a:r>
            <a:r>
              <a:rPr lang="it-IT" sz="2400" dirty="0" smtClean="0"/>
              <a:t>56</a:t>
            </a:r>
            <a:r>
              <a:rPr lang="it-IT" sz="2400" dirty="0" smtClean="0"/>
              <a:t> </a:t>
            </a:r>
            <a:r>
              <a:rPr lang="it-IT" sz="2400" dirty="0"/>
              <a:t>/ </a:t>
            </a:r>
            <a:r>
              <a:rPr lang="it-IT" sz="2400" dirty="0" smtClean="0"/>
              <a:t>28</a:t>
            </a:r>
            <a:r>
              <a:rPr lang="it-IT" sz="2400" dirty="0" smtClean="0"/>
              <a:t> </a:t>
            </a:r>
            <a:r>
              <a:rPr lang="it-IT" sz="2400" dirty="0"/>
              <a:t>= 2n                                 </a:t>
            </a:r>
            <a:endParaRPr lang="it-IT" sz="2400" dirty="0" smtClean="0"/>
          </a:p>
          <a:p>
            <a:r>
              <a:rPr lang="it-IT" sz="2400" i="1" dirty="0" smtClean="0"/>
              <a:t>inizio</a:t>
            </a:r>
            <a:r>
              <a:rPr lang="it-IT" sz="2400" i="1" dirty="0"/>
              <a:t>:     2n              3n              0n</a:t>
            </a:r>
            <a:endParaRPr lang="it-IT" sz="2400" dirty="0"/>
          </a:p>
          <a:p>
            <a:r>
              <a:rPr lang="en-GB" sz="2400" i="1" dirty="0"/>
              <a:t>  </a:t>
            </a:r>
            <a:r>
              <a:rPr lang="en-GB" sz="2400" i="1" dirty="0" smtClean="0"/>
              <a:t>             N</a:t>
            </a:r>
            <a:r>
              <a:rPr lang="en-GB" sz="2400" i="1" baseline="-25000" dirty="0" smtClean="0"/>
              <a:t>2(g</a:t>
            </a:r>
            <a:r>
              <a:rPr lang="en-GB" sz="2400" i="1" baseline="-25000" dirty="0"/>
              <a:t>)    </a:t>
            </a:r>
            <a:r>
              <a:rPr lang="en-GB" sz="2400" i="1" dirty="0"/>
              <a:t>+    3H</a:t>
            </a:r>
            <a:r>
              <a:rPr lang="en-GB" sz="2400" i="1" baseline="-25000" dirty="0"/>
              <a:t>2(g)      </a:t>
            </a:r>
            <a:r>
              <a:rPr lang="en-GB" sz="2400" i="1" dirty="0"/>
              <a:t>⇄    2NH</a:t>
            </a:r>
            <a:r>
              <a:rPr lang="en-GB" sz="2400" i="1" baseline="-25000" dirty="0"/>
              <a:t>3(g)</a:t>
            </a:r>
            <a:endParaRPr lang="it-IT" sz="2400" dirty="0"/>
          </a:p>
          <a:p>
            <a:r>
              <a:rPr lang="it-IT" sz="2400" i="1" dirty="0" smtClean="0"/>
              <a:t>fine</a:t>
            </a:r>
            <a:r>
              <a:rPr lang="it-IT" sz="2400" i="1" dirty="0"/>
              <a:t>:  </a:t>
            </a:r>
            <a:r>
              <a:rPr lang="it-IT" sz="2400" i="1" dirty="0" smtClean="0"/>
              <a:t>    </a:t>
            </a:r>
            <a:r>
              <a:rPr lang="it-IT" sz="2400" i="1" dirty="0"/>
              <a:t>2-0,5n        3-1,5n           1n        </a:t>
            </a:r>
            <a:endParaRPr lang="it-IT" sz="2400" dirty="0"/>
          </a:p>
          <a:p>
            <a:r>
              <a:rPr lang="it-IT" sz="2400" dirty="0"/>
              <a:t>Abbiamo perciò: 1,5nN</a:t>
            </a:r>
            <a:r>
              <a:rPr lang="it-IT" sz="2400" baseline="-25000" dirty="0"/>
              <a:t>2</a:t>
            </a:r>
            <a:r>
              <a:rPr lang="it-IT" sz="2400" dirty="0"/>
              <a:t>   e </a:t>
            </a:r>
            <a:r>
              <a:rPr lang="it-IT" sz="2400" dirty="0" smtClean="0"/>
              <a:t>1,5nH</a:t>
            </a:r>
            <a:r>
              <a:rPr lang="it-IT" sz="2400" baseline="-25000" dirty="0" smtClean="0"/>
              <a:t>2</a:t>
            </a:r>
            <a:endParaRPr lang="it-IT" sz="2400" dirty="0"/>
          </a:p>
          <a:p>
            <a:r>
              <a:rPr lang="it-IT" sz="2400" i="1" dirty="0"/>
              <a:t> </a:t>
            </a:r>
            <a:r>
              <a:rPr lang="it-IT" sz="2400" i="1" dirty="0" smtClean="0"/>
              <a:t>K= 1</a:t>
            </a:r>
            <a:r>
              <a:rPr lang="it-IT" sz="2400" i="1" baseline="30000" dirty="0" smtClean="0"/>
              <a:t>2</a:t>
            </a:r>
            <a:r>
              <a:rPr lang="it-IT" sz="2400" i="1" dirty="0" smtClean="0"/>
              <a:t>/ (1,5 · 1,5</a:t>
            </a:r>
            <a:r>
              <a:rPr lang="it-IT" sz="2400" i="1" baseline="30000" dirty="0" smtClean="0"/>
              <a:t>3</a:t>
            </a:r>
            <a:r>
              <a:rPr lang="it-IT" sz="2400" i="1" dirty="0" smtClean="0"/>
              <a:t>)= 1/ </a:t>
            </a:r>
            <a:r>
              <a:rPr lang="it-IT" sz="2400" i="1" dirty="0"/>
              <a:t>(1,5 · </a:t>
            </a:r>
            <a:r>
              <a:rPr lang="it-IT" sz="2400" i="1" dirty="0" smtClean="0"/>
              <a:t>3,375)= 0,197 </a:t>
            </a:r>
            <a:r>
              <a:rPr lang="it-IT" sz="2400" i="1" dirty="0"/>
              <a:t>n/l</a:t>
            </a:r>
            <a:r>
              <a:rPr lang="it-IT" sz="2400" i="1" baseline="30000" dirty="0"/>
              <a:t>-2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206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2232247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/>
              <a:t>19.Una soluzione è ottenuta sciogliendo 30 gr di NaCl in 300 gr di H</a:t>
            </a:r>
            <a:r>
              <a:rPr lang="it-IT" sz="2400" baseline="-25000" dirty="0"/>
              <a:t>2</a:t>
            </a:r>
            <a:r>
              <a:rPr lang="it-IT" sz="2400" dirty="0"/>
              <a:t>O.</a:t>
            </a:r>
          </a:p>
          <a:p>
            <a:pPr marL="0" indent="0">
              <a:buNone/>
            </a:pPr>
            <a:r>
              <a:rPr lang="it-IT" sz="2400" dirty="0"/>
              <a:t>Sapendo che la densità della soluzione è d= 2 </a:t>
            </a:r>
            <a:r>
              <a:rPr lang="it-IT" sz="2400" dirty="0" smtClean="0"/>
              <a:t>gr/l</a:t>
            </a:r>
            <a:r>
              <a:rPr lang="it-IT" sz="2400" dirty="0"/>
              <a:t>, calcolarne la molarità.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789040"/>
            <a:ext cx="69847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gr tot = 300 + 30 = 330gr</a:t>
            </a:r>
            <a:endParaRPr lang="it-IT" sz="2400" dirty="0"/>
          </a:p>
          <a:p>
            <a:r>
              <a:rPr lang="en-GB" sz="2400" dirty="0"/>
              <a:t>d= m/V  </a:t>
            </a:r>
            <a:r>
              <a:rPr lang="en-GB" sz="2400" dirty="0" err="1"/>
              <a:t>V</a:t>
            </a:r>
            <a:r>
              <a:rPr lang="en-GB" sz="2400" dirty="0"/>
              <a:t> </a:t>
            </a:r>
            <a:r>
              <a:rPr lang="en-GB" sz="2400" dirty="0" err="1"/>
              <a:t>soluz</a:t>
            </a:r>
            <a:r>
              <a:rPr lang="en-GB" sz="2400" dirty="0"/>
              <a:t>. = 330/2 = 165ml         </a:t>
            </a:r>
            <a:endParaRPr lang="en-GB" sz="2400" dirty="0" smtClean="0"/>
          </a:p>
          <a:p>
            <a:r>
              <a:rPr lang="en-GB" sz="2400" dirty="0" smtClean="0"/>
              <a:t>n </a:t>
            </a:r>
            <a:r>
              <a:rPr lang="en-GB" sz="2400" dirty="0"/>
              <a:t>= gr/PM  n = 30/58,43 = 0,51n</a:t>
            </a:r>
            <a:endParaRPr lang="it-IT" sz="2400" dirty="0"/>
          </a:p>
          <a:p>
            <a:r>
              <a:rPr lang="en-GB" sz="2400" dirty="0"/>
              <a:t>M = </a:t>
            </a:r>
            <a:r>
              <a:rPr lang="en-GB" sz="2400" dirty="0" err="1"/>
              <a:t>n</a:t>
            </a:r>
            <a:r>
              <a:rPr lang="en-GB" sz="2400" baseline="-25000" dirty="0" err="1"/>
              <a:t>st</a:t>
            </a:r>
            <a:r>
              <a:rPr lang="en-GB" sz="2400" baseline="-25000" dirty="0"/>
              <a:t> </a:t>
            </a:r>
            <a:r>
              <a:rPr lang="en-GB" sz="2400" dirty="0"/>
              <a:t>/</a:t>
            </a:r>
            <a:r>
              <a:rPr lang="en-GB" sz="2400" dirty="0" err="1"/>
              <a:t>V</a:t>
            </a:r>
            <a:r>
              <a:rPr lang="en-GB" sz="2400" baseline="-25000" dirty="0" err="1"/>
              <a:t>soluz</a:t>
            </a:r>
            <a:r>
              <a:rPr lang="en-GB" sz="2400" baseline="-25000" dirty="0"/>
              <a:t> </a:t>
            </a:r>
            <a:r>
              <a:rPr lang="en-GB" sz="2400" dirty="0"/>
              <a:t> M = 0,51 / 0,165 = 3,11 </a:t>
            </a:r>
            <a:r>
              <a:rPr lang="en-GB" sz="2400" dirty="0" smtClean="0"/>
              <a:t>gr/l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330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b="1" dirty="0" smtClean="0"/>
              <a:t>2.</a:t>
            </a:r>
            <a:r>
              <a:rPr lang="it-IT" sz="2600" dirty="0" smtClean="0"/>
              <a:t>Bisogna </a:t>
            </a:r>
            <a:r>
              <a:rPr lang="it-IT" sz="2600" dirty="0"/>
              <a:t>preparare </a:t>
            </a:r>
            <a:r>
              <a:rPr lang="it-IT" sz="2600" dirty="0" smtClean="0"/>
              <a:t>0,5 L di una </a:t>
            </a:r>
            <a:r>
              <a:rPr lang="it-IT" sz="2600" dirty="0"/>
              <a:t>soluzione di </a:t>
            </a:r>
            <a:r>
              <a:rPr lang="it-IT" sz="2600" dirty="0" smtClean="0">
                <a:solidFill>
                  <a:srgbClr val="002060"/>
                </a:solidFill>
              </a:rPr>
              <a:t>H</a:t>
            </a:r>
            <a:r>
              <a:rPr lang="it-IT" sz="2600" baseline="-25000" dirty="0" smtClean="0">
                <a:solidFill>
                  <a:srgbClr val="002060"/>
                </a:solidFill>
              </a:rPr>
              <a:t>3</a:t>
            </a:r>
            <a:r>
              <a:rPr lang="it-IT" sz="2600" dirty="0" smtClean="0">
                <a:solidFill>
                  <a:srgbClr val="002060"/>
                </a:solidFill>
              </a:rPr>
              <a:t>PO</a:t>
            </a:r>
            <a:r>
              <a:rPr lang="it-IT" sz="2600" baseline="-25000" dirty="0" smtClean="0">
                <a:solidFill>
                  <a:srgbClr val="002060"/>
                </a:solidFill>
              </a:rPr>
              <a:t>4 </a:t>
            </a:r>
            <a:r>
              <a:rPr lang="it-IT" sz="2600" dirty="0"/>
              <a:t> </a:t>
            </a:r>
            <a:r>
              <a:rPr lang="it-IT" sz="2600" dirty="0" smtClean="0"/>
              <a:t>2 </a:t>
            </a:r>
            <a:r>
              <a:rPr lang="it-IT" sz="2600" dirty="0"/>
              <a:t>·</a:t>
            </a:r>
            <a:r>
              <a:rPr lang="it-IT" sz="2600" dirty="0" smtClean="0"/>
              <a:t>10</a:t>
            </a:r>
            <a:r>
              <a:rPr lang="it-IT" sz="2600" baseline="30000" dirty="0" smtClean="0"/>
              <a:t>-2</a:t>
            </a:r>
            <a:r>
              <a:rPr lang="it-IT" sz="2600" dirty="0" smtClean="0"/>
              <a:t> M. </a:t>
            </a:r>
            <a:r>
              <a:rPr lang="it-IT" sz="2600" dirty="0"/>
              <a:t>Indicare il volume </a:t>
            </a:r>
            <a:r>
              <a:rPr lang="it-IT" sz="2600" dirty="0" smtClean="0"/>
              <a:t>di soluzione </a:t>
            </a:r>
            <a:r>
              <a:rPr lang="it-IT" sz="2600" dirty="0"/>
              <a:t>2,50 ·</a:t>
            </a:r>
            <a:r>
              <a:rPr lang="it-IT" sz="2600" dirty="0" smtClean="0"/>
              <a:t>10</a:t>
            </a:r>
            <a:r>
              <a:rPr lang="it-IT" sz="2600" baseline="30000" dirty="0" smtClean="0"/>
              <a:t>-1</a:t>
            </a:r>
            <a:r>
              <a:rPr lang="it-IT" sz="2600" dirty="0" smtClean="0"/>
              <a:t> </a:t>
            </a:r>
            <a:r>
              <a:rPr lang="it-IT" sz="2600" dirty="0"/>
              <a:t>M che bisogna </a:t>
            </a:r>
            <a:r>
              <a:rPr lang="it-IT" sz="2600" dirty="0" smtClean="0"/>
              <a:t>usare</a:t>
            </a:r>
            <a:endParaRPr lang="it-IT" sz="2600" dirty="0"/>
          </a:p>
          <a:p>
            <a:pPr marL="0" indent="0">
              <a:buNone/>
            </a:pPr>
            <a:r>
              <a:rPr lang="it-IT" sz="26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6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9552" y="3068960"/>
            <a:ext cx="79928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Ricordiamo  </a:t>
            </a:r>
            <a:r>
              <a:rPr lang="it-IT" sz="2400" dirty="0"/>
              <a:t>che se cambia la molarità della soluzione ho che:</a:t>
            </a:r>
          </a:p>
          <a:p>
            <a:pPr algn="ctr"/>
            <a:r>
              <a:rPr lang="it-IT" sz="2400" b="1" dirty="0" err="1"/>
              <a:t>M</a:t>
            </a:r>
            <a:r>
              <a:rPr lang="it-IT" sz="2400" b="1" baseline="-25000" dirty="0" err="1"/>
              <a:t>iniz</a:t>
            </a:r>
            <a:r>
              <a:rPr lang="it-IT" sz="2400" b="1" dirty="0"/>
              <a:t> </a:t>
            </a:r>
            <a:r>
              <a:rPr lang="it-IT" sz="2400" dirty="0"/>
              <a:t>·</a:t>
            </a:r>
            <a:r>
              <a:rPr lang="it-IT" sz="2400" b="1" dirty="0"/>
              <a:t> </a:t>
            </a:r>
            <a:r>
              <a:rPr lang="it-IT" sz="2400" b="1" dirty="0" err="1"/>
              <a:t>V</a:t>
            </a:r>
            <a:r>
              <a:rPr lang="it-IT" sz="2400" b="1" baseline="-25000" dirty="0" err="1"/>
              <a:t>iniz</a:t>
            </a:r>
            <a:r>
              <a:rPr lang="it-IT" sz="2400" b="1" baseline="-25000" dirty="0"/>
              <a:t> </a:t>
            </a:r>
            <a:r>
              <a:rPr lang="it-IT" sz="2400" b="1" dirty="0"/>
              <a:t>= M</a:t>
            </a:r>
            <a:r>
              <a:rPr lang="it-IT" sz="2400" b="1" baseline="-25000" dirty="0"/>
              <a:t> fin</a:t>
            </a:r>
            <a:r>
              <a:rPr lang="it-IT" sz="2400" dirty="0"/>
              <a:t> · </a:t>
            </a:r>
            <a:r>
              <a:rPr lang="it-IT" sz="2400" b="1" dirty="0"/>
              <a:t>V </a:t>
            </a:r>
            <a:r>
              <a:rPr lang="it-IT" sz="2400" b="1" baseline="-25000" dirty="0"/>
              <a:t>fin</a:t>
            </a:r>
            <a:r>
              <a:rPr lang="it-IT" sz="2400" b="1" dirty="0"/>
              <a:t> </a:t>
            </a:r>
          </a:p>
          <a:p>
            <a:r>
              <a:rPr lang="it-IT" sz="2400" dirty="0"/>
              <a:t>quindi V fin = </a:t>
            </a:r>
            <a:r>
              <a:rPr lang="it-IT" sz="2400" dirty="0" err="1"/>
              <a:t>M</a:t>
            </a:r>
            <a:r>
              <a:rPr lang="it-IT" sz="2400" baseline="-25000" dirty="0" err="1"/>
              <a:t>iniz</a:t>
            </a:r>
            <a:r>
              <a:rPr lang="it-IT" sz="2400" dirty="0"/>
              <a:t> · </a:t>
            </a:r>
            <a:r>
              <a:rPr lang="it-IT" sz="2400" dirty="0" err="1"/>
              <a:t>V</a:t>
            </a:r>
            <a:r>
              <a:rPr lang="it-IT" sz="2400" baseline="-25000" dirty="0" err="1"/>
              <a:t>iniz</a:t>
            </a:r>
            <a:r>
              <a:rPr lang="it-IT" sz="2400" dirty="0"/>
              <a:t> / </a:t>
            </a:r>
            <a:r>
              <a:rPr lang="it-IT" sz="2400" dirty="0" err="1"/>
              <a:t>M</a:t>
            </a:r>
            <a:r>
              <a:rPr lang="it-IT" sz="2400" baseline="-25000" dirty="0" err="1"/>
              <a:t>fin</a:t>
            </a:r>
            <a:r>
              <a:rPr lang="it-IT" sz="2400" dirty="0"/>
              <a:t> </a:t>
            </a:r>
          </a:p>
          <a:p>
            <a:endParaRPr lang="it-IT" sz="2400" dirty="0"/>
          </a:p>
          <a:p>
            <a:r>
              <a:rPr lang="it-IT" sz="2400" dirty="0"/>
              <a:t>V fin= 2 · 10</a:t>
            </a:r>
            <a:r>
              <a:rPr lang="it-IT" sz="2400" baseline="30000" dirty="0"/>
              <a:t>-2</a:t>
            </a:r>
            <a:r>
              <a:rPr lang="it-IT" sz="2400" dirty="0"/>
              <a:t> · 0,5 / 2,5·10</a:t>
            </a:r>
            <a:r>
              <a:rPr lang="it-IT" sz="2400" baseline="30000" dirty="0"/>
              <a:t>-1</a:t>
            </a:r>
            <a:r>
              <a:rPr lang="it-IT" sz="2400" dirty="0"/>
              <a:t> = 4 · 10</a:t>
            </a:r>
            <a:r>
              <a:rPr lang="it-IT" sz="2400" baseline="30000" dirty="0"/>
              <a:t>-2</a:t>
            </a:r>
            <a:r>
              <a:rPr lang="it-IT" sz="2400" dirty="0"/>
              <a:t> L </a:t>
            </a:r>
            <a:endParaRPr lang="it-IT" sz="2400" i="1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083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2044824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/>
              <a:t>20.Calcolare il pH di una soluzione ottenuta sciogliendo 2,5 gr di NaOH in tanta acqua fino ad arrivare a 400  ml di soluzione 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299695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 </a:t>
            </a:r>
            <a:r>
              <a:rPr lang="en-GB" sz="2400" dirty="0"/>
              <a:t>n NaOH = gr / PM = 2,5 /40 = 0,062      </a:t>
            </a:r>
            <a:endParaRPr lang="en-GB" sz="2400" dirty="0" smtClean="0"/>
          </a:p>
          <a:p>
            <a:r>
              <a:rPr lang="en-GB" sz="2400" dirty="0" smtClean="0"/>
              <a:t> </a:t>
            </a:r>
            <a:r>
              <a:rPr lang="en-GB" sz="2400" dirty="0"/>
              <a:t>[OH</a:t>
            </a:r>
            <a:r>
              <a:rPr lang="en-GB" sz="2400" baseline="30000" dirty="0"/>
              <a:t>-</a:t>
            </a:r>
            <a:r>
              <a:rPr lang="en-GB" sz="2400" dirty="0"/>
              <a:t>] = n / V = 0,062 / 0,4 = 0,155M     </a:t>
            </a:r>
            <a:endParaRPr lang="it-IT" sz="2400" dirty="0"/>
          </a:p>
          <a:p>
            <a:r>
              <a:rPr lang="en-GB" sz="2400" dirty="0"/>
              <a:t> </a:t>
            </a:r>
            <a:r>
              <a:rPr lang="en-GB" sz="2400" dirty="0" smtClean="0"/>
              <a:t>pOH </a:t>
            </a:r>
            <a:r>
              <a:rPr lang="en-GB" sz="2400" dirty="0"/>
              <a:t>= -log 0,155 = 0,81    pH = 13,19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1097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5"/>
            <a:ext cx="8229600" cy="72007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 startAt="21"/>
            </a:pPr>
            <a:r>
              <a:rPr lang="it-IT" sz="2400" dirty="0" err="1" smtClean="0"/>
              <a:t>NaI</a:t>
            </a:r>
            <a:r>
              <a:rPr lang="it-IT" sz="2400" dirty="0" smtClean="0"/>
              <a:t> </a:t>
            </a:r>
            <a:r>
              <a:rPr lang="it-IT" sz="2400" dirty="0"/>
              <a:t>+   3HOCl →   NaIO</a:t>
            </a:r>
            <a:r>
              <a:rPr lang="it-IT" sz="2400" baseline="-25000" dirty="0"/>
              <a:t>3</a:t>
            </a:r>
            <a:r>
              <a:rPr lang="it-IT" sz="2400" dirty="0"/>
              <a:t> +   </a:t>
            </a:r>
            <a:r>
              <a:rPr lang="it-IT" sz="2400" dirty="0" smtClean="0"/>
              <a:t>3HCl</a:t>
            </a:r>
          </a:p>
          <a:p>
            <a:pPr marL="0" indent="0">
              <a:buNone/>
            </a:pPr>
            <a:r>
              <a:rPr lang="it-IT" sz="2400" dirty="0" smtClean="0"/>
              <a:t>     </a:t>
            </a:r>
          </a:p>
          <a:p>
            <a:pPr marL="0" indent="0">
              <a:buNone/>
            </a:pPr>
            <a:endParaRPr lang="it-IT" sz="2800" dirty="0" smtClean="0"/>
          </a:p>
          <a:p>
            <a:pPr marL="514350" indent="-514350">
              <a:buAutoNum type="arabicPeriod" startAt="22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844824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/>
              <a:t>NaI</a:t>
            </a:r>
            <a:r>
              <a:rPr lang="it-IT" sz="2400" dirty="0"/>
              <a:t> +   3HOCl →   NaIO</a:t>
            </a:r>
            <a:r>
              <a:rPr lang="it-IT" sz="2400" baseline="-25000" dirty="0"/>
              <a:t>3</a:t>
            </a:r>
            <a:r>
              <a:rPr lang="it-IT" sz="2400" dirty="0"/>
              <a:t> +   3HCl</a:t>
            </a:r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378904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 2MNO</a:t>
            </a:r>
            <a:r>
              <a:rPr lang="it-IT" sz="2400" baseline="-25000" dirty="0"/>
              <a:t>4</a:t>
            </a:r>
            <a:r>
              <a:rPr lang="it-IT" sz="2400" baseline="30000" dirty="0"/>
              <a:t>-</a:t>
            </a:r>
            <a:r>
              <a:rPr lang="it-IT" sz="2400" dirty="0"/>
              <a:t> + 5SO</a:t>
            </a:r>
            <a:r>
              <a:rPr lang="it-IT" sz="2400" baseline="-25000" dirty="0"/>
              <a:t>2</a:t>
            </a:r>
            <a:r>
              <a:rPr lang="it-IT" sz="2400" dirty="0"/>
              <a:t> + 4OH</a:t>
            </a:r>
            <a:r>
              <a:rPr lang="it-IT" sz="2400" baseline="30000" dirty="0"/>
              <a:t>-</a:t>
            </a:r>
            <a:r>
              <a:rPr lang="it-IT" sz="2400" dirty="0"/>
              <a:t>  →   2 Mn</a:t>
            </a:r>
            <a:r>
              <a:rPr lang="it-IT" sz="2400" baseline="30000" dirty="0"/>
              <a:t>2+</a:t>
            </a:r>
            <a:r>
              <a:rPr lang="it-IT" sz="2400" dirty="0"/>
              <a:t> + 5SO</a:t>
            </a:r>
            <a:r>
              <a:rPr lang="it-IT" sz="2400" baseline="-25000" dirty="0"/>
              <a:t>4</a:t>
            </a:r>
            <a:r>
              <a:rPr lang="it-IT" sz="2400" baseline="30000" dirty="0"/>
              <a:t>2-</a:t>
            </a:r>
            <a:r>
              <a:rPr lang="it-IT" sz="2400" dirty="0"/>
              <a:t> + 2H</a:t>
            </a:r>
            <a:r>
              <a:rPr lang="it-IT" sz="2400" baseline="-25000" dirty="0"/>
              <a:t>2</a:t>
            </a:r>
            <a:r>
              <a:rPr lang="it-IT" sz="2400" dirty="0"/>
              <a:t>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67544" y="2924944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22. MNO</a:t>
            </a:r>
            <a:r>
              <a:rPr lang="it-IT" sz="2400" baseline="-25000" dirty="0" smtClean="0"/>
              <a:t>4</a:t>
            </a:r>
            <a:r>
              <a:rPr lang="it-IT" sz="2400" baseline="30000" dirty="0" smtClean="0"/>
              <a:t>-</a:t>
            </a:r>
            <a:r>
              <a:rPr lang="it-IT" sz="2400" dirty="0" smtClean="0"/>
              <a:t> </a:t>
            </a:r>
            <a:r>
              <a:rPr lang="it-IT" sz="2400" dirty="0"/>
              <a:t>+ SO</a:t>
            </a:r>
            <a:r>
              <a:rPr lang="it-IT" sz="2400" baseline="-25000" dirty="0"/>
              <a:t>2</a:t>
            </a:r>
            <a:r>
              <a:rPr lang="it-IT" sz="2400" dirty="0"/>
              <a:t> + OH</a:t>
            </a:r>
            <a:r>
              <a:rPr lang="it-IT" sz="2400" baseline="30000" dirty="0"/>
              <a:t>-</a:t>
            </a:r>
            <a:r>
              <a:rPr lang="it-IT" sz="2400" dirty="0"/>
              <a:t>  →    Mn</a:t>
            </a:r>
            <a:r>
              <a:rPr lang="it-IT" sz="2400" baseline="30000" dirty="0"/>
              <a:t>2+</a:t>
            </a:r>
            <a:r>
              <a:rPr lang="it-IT" sz="2400" dirty="0"/>
              <a:t> + SO</a:t>
            </a:r>
            <a:r>
              <a:rPr lang="it-IT" sz="2400" baseline="-25000" dirty="0"/>
              <a:t>4</a:t>
            </a:r>
            <a:r>
              <a:rPr lang="it-IT" sz="2400" baseline="30000" dirty="0"/>
              <a:t>2-</a:t>
            </a:r>
            <a:r>
              <a:rPr lang="it-IT" sz="2400" dirty="0"/>
              <a:t> + H</a:t>
            </a:r>
            <a:r>
              <a:rPr lang="it-IT" sz="2400" baseline="-25000" dirty="0"/>
              <a:t>2</a:t>
            </a:r>
            <a:r>
              <a:rPr lang="it-IT" sz="2400" dirty="0"/>
              <a:t>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44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59"/>
            <a:ext cx="8229600" cy="2088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3.Mescolando 45 </a:t>
            </a:r>
            <a:r>
              <a:rPr lang="it-IT" sz="2400" dirty="0"/>
              <a:t>g di una soluzione al </a:t>
            </a:r>
            <a:r>
              <a:rPr lang="it-IT" sz="2400" dirty="0" smtClean="0"/>
              <a:t>25% (</a:t>
            </a:r>
            <a:r>
              <a:rPr lang="it-IT" sz="2400" dirty="0"/>
              <a:t>p/p) di </a:t>
            </a:r>
            <a:r>
              <a:rPr lang="it-IT" sz="2400" dirty="0" smtClean="0"/>
              <a:t>NaNO</a:t>
            </a:r>
            <a:r>
              <a:rPr lang="it-IT" sz="2400" baseline="-25000" dirty="0" smtClean="0"/>
              <a:t>3</a:t>
            </a:r>
            <a:r>
              <a:rPr lang="it-IT" sz="2400" dirty="0" smtClean="0"/>
              <a:t> </a:t>
            </a:r>
            <a:r>
              <a:rPr lang="it-IT" sz="2400" dirty="0"/>
              <a:t>con </a:t>
            </a:r>
            <a:r>
              <a:rPr lang="it-IT" sz="2400" dirty="0" smtClean="0"/>
              <a:t>35 </a:t>
            </a:r>
            <a:r>
              <a:rPr lang="it-IT" sz="2400" dirty="0"/>
              <a:t>g di una soluzione al </a:t>
            </a:r>
            <a:r>
              <a:rPr lang="it-IT" sz="2400" dirty="0" smtClean="0"/>
              <a:t>40% (</a:t>
            </a:r>
            <a:r>
              <a:rPr lang="it-IT" sz="2400" dirty="0"/>
              <a:t>p/p) di </a:t>
            </a:r>
            <a:r>
              <a:rPr lang="it-IT" sz="2400" dirty="0" smtClean="0"/>
              <a:t>NaNO</a:t>
            </a:r>
            <a:r>
              <a:rPr lang="it-IT" sz="2400" baseline="-25000" dirty="0" smtClean="0"/>
              <a:t>3</a:t>
            </a:r>
            <a:r>
              <a:rPr lang="it-IT" sz="2400" dirty="0"/>
              <a:t>, qual è la percentuale </a:t>
            </a:r>
            <a:r>
              <a:rPr lang="it-IT" sz="2400" dirty="0" smtClean="0"/>
              <a:t>della soluzione </a:t>
            </a:r>
            <a:r>
              <a:rPr lang="it-IT" sz="2400" dirty="0"/>
              <a:t>finale?</a:t>
            </a:r>
          </a:p>
          <a:p>
            <a:pPr marL="0" indent="0">
              <a:buNone/>
            </a:pPr>
            <a:endParaRPr lang="it-IT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9552" y="3356992"/>
            <a:ext cx="76328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45 </a:t>
            </a:r>
            <a:r>
              <a:rPr lang="it-IT" sz="2400" dirty="0"/>
              <a:t>·25% = 11,25g di NaNO</a:t>
            </a:r>
            <a:r>
              <a:rPr lang="it-IT" sz="2400" baseline="-25000" dirty="0"/>
              <a:t>3  </a:t>
            </a:r>
            <a:r>
              <a:rPr lang="it-IT" sz="2400" dirty="0"/>
              <a:t>nella soluzione 1</a:t>
            </a:r>
          </a:p>
          <a:p>
            <a:r>
              <a:rPr lang="it-IT" sz="2400" dirty="0"/>
              <a:t>35 ·40% = 14 g di NaNO</a:t>
            </a:r>
            <a:r>
              <a:rPr lang="it-IT" sz="2400" baseline="-25000" dirty="0"/>
              <a:t>3</a:t>
            </a:r>
            <a:r>
              <a:rPr lang="it-IT" sz="2400" dirty="0"/>
              <a:t> nella soluzione2</a:t>
            </a:r>
          </a:p>
          <a:p>
            <a:r>
              <a:rPr lang="it-IT" sz="2400" dirty="0"/>
              <a:t>g tot: 45 + 35 = 75g</a:t>
            </a:r>
          </a:p>
          <a:p>
            <a:r>
              <a:rPr lang="it-IT" sz="2400" dirty="0"/>
              <a:t>11,25g + 14g = 25,25</a:t>
            </a:r>
          </a:p>
          <a:p>
            <a:r>
              <a:rPr lang="it-IT" sz="2400" dirty="0"/>
              <a:t> 25,25: 75g = x : 100      x= 33,66%</a:t>
            </a:r>
            <a:endParaRPr lang="it-IT" sz="2400" i="1" dirty="0"/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95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1944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4.Calcolare la concentrazione molare di ioni Ag</a:t>
            </a:r>
            <a:r>
              <a:rPr lang="it-IT" sz="2400" baseline="30000" dirty="0" smtClean="0"/>
              <a:t>+ </a:t>
            </a:r>
            <a:r>
              <a:rPr lang="it-IT" sz="2400" dirty="0" smtClean="0"/>
              <a:t>in </a:t>
            </a:r>
            <a:r>
              <a:rPr lang="it-IT" sz="2400" dirty="0"/>
              <a:t>una soluzione satura di </a:t>
            </a:r>
            <a:r>
              <a:rPr lang="it-IT" sz="2400" dirty="0" smtClean="0"/>
              <a:t>Ag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SO</a:t>
            </a:r>
            <a:r>
              <a:rPr lang="it-IT" sz="2400" baseline="-25000" dirty="0"/>
              <a:t>3</a:t>
            </a:r>
            <a:endParaRPr lang="it-IT" sz="2400" baseline="-25000" dirty="0" smtClean="0"/>
          </a:p>
          <a:p>
            <a:pPr marL="0" indent="0">
              <a:buNone/>
            </a:pPr>
            <a:r>
              <a:rPr lang="it-IT" sz="2400" dirty="0" smtClean="0"/>
              <a:t>(</a:t>
            </a:r>
            <a:r>
              <a:rPr lang="it-IT" sz="2400" dirty="0"/>
              <a:t>KPS = </a:t>
            </a:r>
            <a:r>
              <a:rPr lang="it-IT" sz="2400" dirty="0" smtClean="0"/>
              <a:t>1,5 </a:t>
            </a:r>
            <a:r>
              <a:rPr lang="it-IT" sz="2400" dirty="0"/>
              <a:t>·</a:t>
            </a:r>
            <a:r>
              <a:rPr lang="it-IT" sz="2400" dirty="0" smtClean="0"/>
              <a:t>10</a:t>
            </a:r>
            <a:r>
              <a:rPr lang="it-IT" sz="2400" baseline="30000" dirty="0" smtClean="0"/>
              <a:t>-14</a:t>
            </a:r>
            <a:r>
              <a:rPr lang="it-IT" sz="2400" dirty="0" smtClean="0"/>
              <a:t>)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sellaDiTesto 1"/>
              <p:cNvSpPr txBox="1"/>
              <p:nvPr/>
            </p:nvSpPr>
            <p:spPr>
              <a:xfrm>
                <a:off x="827584" y="3068960"/>
                <a:ext cx="7344816" cy="2961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/>
                  <a:t>Ag</a:t>
                </a:r>
                <a:r>
                  <a:rPr lang="it-IT" sz="2400" baseline="-25000" dirty="0"/>
                  <a:t>2</a:t>
                </a:r>
                <a:r>
                  <a:rPr lang="it-IT" sz="2400" dirty="0"/>
                  <a:t>SO</a:t>
                </a:r>
                <a:r>
                  <a:rPr lang="it-IT" sz="2400" baseline="-25000" dirty="0"/>
                  <a:t>3</a:t>
                </a:r>
                <a:r>
                  <a:rPr lang="it-IT" sz="2400" dirty="0"/>
                  <a:t> → 2Ag</a:t>
                </a:r>
                <a:r>
                  <a:rPr lang="it-IT" sz="2400" baseline="30000" dirty="0"/>
                  <a:t>+ </a:t>
                </a:r>
                <a:r>
                  <a:rPr lang="it-IT" sz="2400" dirty="0"/>
                  <a:t>+ SO</a:t>
                </a:r>
                <a:r>
                  <a:rPr lang="it-IT" sz="2400" baseline="-25000" dirty="0"/>
                  <a:t>3</a:t>
                </a:r>
                <a:r>
                  <a:rPr lang="it-IT" sz="2400" baseline="30000" dirty="0"/>
                  <a:t>2-</a:t>
                </a:r>
                <a:endParaRPr lang="it-IT" sz="2400" dirty="0"/>
              </a:p>
              <a:p>
                <a:r>
                  <a:rPr lang="it-IT" sz="2400" dirty="0" smtClean="0"/>
                  <a:t>                     2s         s</a:t>
                </a:r>
              </a:p>
              <a:p>
                <a:r>
                  <a:rPr lang="it-IT" sz="2400" dirty="0" smtClean="0"/>
                  <a:t>KPS </a:t>
                </a:r>
                <a:r>
                  <a:rPr lang="it-IT" sz="2400" dirty="0"/>
                  <a:t>= (2s)</a:t>
                </a:r>
                <a:r>
                  <a:rPr lang="it-IT" sz="2400" baseline="30000" dirty="0"/>
                  <a:t>2</a:t>
                </a:r>
                <a:r>
                  <a:rPr lang="it-IT" sz="2400" dirty="0"/>
                  <a:t> (s)        KPS= (2s)</a:t>
                </a:r>
                <a:r>
                  <a:rPr lang="it-IT" sz="2400" baseline="30000" dirty="0"/>
                  <a:t>2</a:t>
                </a:r>
                <a:r>
                  <a:rPr lang="it-IT" sz="2400" dirty="0"/>
                  <a:t>· </a:t>
                </a:r>
                <a14:m>
                  <m:oMath xmlns:m="http://schemas.openxmlformats.org/officeDocument/2006/math">
                    <m:r>
                      <a:rPr lang="it-IT" sz="2400" i="1"/>
                      <m:t>𝑠</m:t>
                    </m:r>
                  </m:oMath>
                </a14:m>
                <a:r>
                  <a:rPr lang="it-IT" sz="2400" dirty="0"/>
                  <a:t>         KPS= 4s</a:t>
                </a:r>
                <a:r>
                  <a:rPr lang="it-IT" sz="2400" baseline="30000" dirty="0"/>
                  <a:t>3</a:t>
                </a:r>
                <a:r>
                  <a:rPr lang="it-IT" sz="2400" dirty="0"/>
                  <a:t>                </a:t>
                </a:r>
                <a:endParaRPr lang="it-IT" sz="2400" dirty="0" smtClean="0"/>
              </a:p>
              <a:p>
                <a:r>
                  <a:rPr lang="it-IT" sz="2400" dirty="0" smtClean="0"/>
                  <a:t> </a:t>
                </a:r>
                <a14:m>
                  <m:oMath xmlns:m="http://schemas.openxmlformats.org/officeDocument/2006/math">
                    <m:r>
                      <a:rPr lang="it-IT" sz="2400" i="1"/>
                      <m:t>𝑠</m:t>
                    </m:r>
                  </m:oMath>
                </a14:m>
                <a:r>
                  <a:rPr lang="it-IT" sz="2400" dirty="0"/>
                  <a:t> = </a:t>
                </a:r>
                <a14:m>
                  <m:oMath xmlns:m="http://schemas.openxmlformats.org/officeDocument/2006/math">
                    <m:r>
                      <a:rPr lang="it-IT" sz="2400" i="1" baseline="30000"/>
                      <m:t>3</m:t>
                    </m:r>
                    <m:rad>
                      <m:radPr>
                        <m:degHide m:val="on"/>
                        <m:ctrlPr>
                          <a:rPr lang="it-IT" sz="2400" i="1"/>
                        </m:ctrlPr>
                      </m:radPr>
                      <m:deg/>
                      <m:e>
                        <m:r>
                          <a:rPr lang="it-IT" sz="2400" i="1"/>
                          <m:t>4</m:t>
                        </m:r>
                        <m:r>
                          <a:rPr lang="it-IT" sz="2400" i="1"/>
                          <m:t>𝑥</m:t>
                        </m:r>
                        <m:r>
                          <a:rPr lang="it-IT" sz="2400" i="1"/>
                          <m:t>1,5 </m:t>
                        </m:r>
                        <m:r>
                          <a:rPr lang="it-IT" sz="2400"/>
                          <m:t>·</m:t>
                        </m:r>
                        <m:sSup>
                          <m:sSupPr>
                            <m:ctrlPr>
                              <a:rPr lang="it-IT" sz="2400" i="1"/>
                            </m:ctrlPr>
                          </m:sSupPr>
                          <m:e>
                            <m:r>
                              <a:rPr lang="it-IT" sz="2400" i="1"/>
                              <m:t>10</m:t>
                            </m:r>
                          </m:e>
                          <m:sup>
                            <m:r>
                              <a:rPr lang="it-IT" sz="2400" i="1"/>
                              <m:t>−14</m:t>
                            </m:r>
                          </m:sup>
                        </m:sSup>
                      </m:e>
                    </m:rad>
                  </m:oMath>
                </a14:m>
                <a:r>
                  <a:rPr lang="it-IT" sz="2400" dirty="0"/>
                  <a:t> = 2,28 · 10</a:t>
                </a:r>
                <a:r>
                  <a:rPr lang="it-IT" sz="2400" baseline="30000" dirty="0"/>
                  <a:t>-14</a:t>
                </a:r>
                <a:endParaRPr lang="it-IT" sz="2400" dirty="0"/>
              </a:p>
              <a:p>
                <a:endParaRPr lang="it-IT" sz="2400" dirty="0" smtClean="0"/>
              </a:p>
              <a:p>
                <a:endParaRPr lang="it-IT" sz="2400" dirty="0"/>
              </a:p>
              <a:p>
                <a:endParaRPr lang="it-IT" dirty="0"/>
              </a:p>
              <a:p>
                <a:endParaRPr lang="it-IT" dirty="0"/>
              </a:p>
            </p:txBody>
          </p:sp>
        </mc:Choice>
        <mc:Fallback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068960"/>
                <a:ext cx="7344816" cy="2961708"/>
              </a:xfrm>
              <a:prstGeom prst="rect">
                <a:avLst/>
              </a:prstGeom>
              <a:blipFill rotWithShape="1">
                <a:blip r:embed="rId2"/>
                <a:stretch>
                  <a:fillRect l="-1328" t="-164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277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1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 smtClean="0"/>
              <a:t>5.Determinare </a:t>
            </a:r>
            <a:r>
              <a:rPr lang="it-IT" sz="2400" dirty="0"/>
              <a:t>quanti grammi di alcol etilico </a:t>
            </a:r>
            <a:r>
              <a:rPr lang="it-IT" sz="2400" dirty="0" smtClean="0"/>
              <a:t>(densità </a:t>
            </a:r>
            <a:r>
              <a:rPr lang="it-IT" sz="2400" dirty="0"/>
              <a:t>= </a:t>
            </a:r>
            <a:r>
              <a:rPr lang="it-IT" sz="2400" dirty="0" smtClean="0"/>
              <a:t>800 g/dm</a:t>
            </a:r>
            <a:r>
              <a:rPr lang="it-IT" sz="2400" baseline="30000" dirty="0" smtClean="0"/>
              <a:t>3</a:t>
            </a:r>
            <a:r>
              <a:rPr lang="it-IT" sz="2400" dirty="0" smtClean="0"/>
              <a:t>) sono </a:t>
            </a:r>
            <a:r>
              <a:rPr lang="it-IT" sz="2400" dirty="0"/>
              <a:t>contenuti in </a:t>
            </a:r>
            <a:r>
              <a:rPr lang="it-IT" sz="2400" dirty="0" smtClean="0"/>
              <a:t>un bicchierino di acquavite (30 ml) a 40° </a:t>
            </a:r>
            <a:r>
              <a:rPr lang="it-IT" sz="2400" dirty="0"/>
              <a:t>(cioè </a:t>
            </a:r>
            <a:r>
              <a:rPr lang="it-IT" sz="2400" dirty="0" smtClean="0"/>
              <a:t>40% </a:t>
            </a:r>
            <a:r>
              <a:rPr lang="it-IT" sz="2400" dirty="0"/>
              <a:t>v/v</a:t>
            </a:r>
            <a:r>
              <a:rPr lang="it-IT" sz="2400" dirty="0" smtClean="0"/>
              <a:t>).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597918" y="4365104"/>
                <a:ext cx="8064896" cy="1846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/>
                  <a:t>40 : 100 =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 smtClean="0"/>
                  <a:t> : 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30 </a:t>
                </a:r>
                <a14:m>
                  <m:oMath xmlns:m="http://schemas.openxmlformats.org/officeDocument/2006/math">
                    <m:r>
                      <a:rPr lang="it-IT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</m:oMath>
                </a14:m>
                <a:endParaRPr lang="it-IT" sz="2400" b="0" i="0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400" i="1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=12 </m:t>
                      </m:r>
                      <m:r>
                        <m:rPr>
                          <m:sty m:val="p"/>
                        </m:rP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ml</m:t>
                      </m:r>
                      <m: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di</m:t>
                      </m:r>
                      <m: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alcol</m:t>
                      </m:r>
                      <m: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in</m:t>
                      </m:r>
                      <m: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30 </m:t>
                      </m:r>
                      <m:r>
                        <m:rPr>
                          <m:sty m:val="p"/>
                        </m:rP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ml</m:t>
                      </m:r>
                      <m: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di</m:t>
                      </m:r>
                      <m: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acquavite</m:t>
                      </m:r>
                    </m:oMath>
                  </m:oMathPara>
                </a14:m>
                <a:endParaRPr lang="it-IT" sz="2400" b="0" dirty="0" smtClean="0">
                  <a:solidFill>
                    <a:schemeClr val="tx1"/>
                  </a:solidFill>
                </a:endParaRPr>
              </a:p>
              <a:p>
                <a:r>
                  <a:rPr lang="it-IT" sz="2400" dirty="0" smtClean="0">
                    <a:solidFill>
                      <a:schemeClr val="tx1"/>
                    </a:solidFill>
                  </a:rPr>
                  <a:t>Trasformo i ml in litri (la densità è in dm</a:t>
                </a:r>
                <a:r>
                  <a:rPr lang="it-IT" sz="2400" baseline="30000" dirty="0" smtClean="0">
                    <a:solidFill>
                      <a:schemeClr val="tx1"/>
                    </a:solidFill>
                  </a:rPr>
                  <a:t>3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r>
                  <a:rPr lang="it-IT" sz="2400" dirty="0" smtClean="0"/>
                  <a:t>800 </a:t>
                </a:r>
                <a:r>
                  <a:rPr lang="it-IT" sz="2400" dirty="0"/>
                  <a:t>=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 / </a:t>
                </a:r>
                <a:r>
                  <a:rPr lang="it-IT" sz="2400" dirty="0" smtClean="0"/>
                  <a:t>0,012 =    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/>
                  <a:t> = </a:t>
                </a:r>
                <a:r>
                  <a:rPr lang="it-IT" sz="2400" dirty="0" smtClean="0"/>
                  <a:t>9,6 g    </a:t>
                </a:r>
                <a:endParaRPr lang="it-IT" sz="2400" dirty="0"/>
              </a:p>
              <a:p>
                <a:r>
                  <a:rPr lang="it-IT" dirty="0" smtClean="0"/>
                  <a:t> </a:t>
                </a:r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18" y="4365104"/>
                <a:ext cx="8064896" cy="1846659"/>
              </a:xfrm>
              <a:prstGeom prst="rect">
                <a:avLst/>
              </a:prstGeom>
              <a:blipFill rotWithShape="1">
                <a:blip r:embed="rId2"/>
                <a:stretch>
                  <a:fillRect l="-1134" t="-264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604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6856" y="476672"/>
            <a:ext cx="8229600" cy="1296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100" dirty="0" smtClean="0"/>
              <a:t>6.Indicare </a:t>
            </a:r>
            <a:r>
              <a:rPr lang="it-IT" sz="2100" dirty="0"/>
              <a:t>la massa di </a:t>
            </a:r>
            <a:r>
              <a:rPr lang="it-IT" sz="2100" dirty="0" smtClean="0"/>
              <a:t>AgCl</a:t>
            </a:r>
            <a:r>
              <a:rPr lang="it-IT" sz="2100" baseline="-25000" dirty="0" smtClean="0"/>
              <a:t>3 </a:t>
            </a:r>
            <a:r>
              <a:rPr lang="it-IT" sz="2100" dirty="0"/>
              <a:t>che si ottenere </a:t>
            </a:r>
            <a:r>
              <a:rPr lang="it-IT" sz="2100" dirty="0" smtClean="0"/>
              <a:t>dalla reazione </a:t>
            </a:r>
            <a:r>
              <a:rPr lang="it-IT" sz="2100" dirty="0"/>
              <a:t>quantitativa di </a:t>
            </a:r>
            <a:r>
              <a:rPr lang="it-IT" sz="2100" dirty="0" smtClean="0"/>
              <a:t>300 </a:t>
            </a:r>
            <a:r>
              <a:rPr lang="it-IT" sz="2100" dirty="0"/>
              <a:t>g di </a:t>
            </a:r>
            <a:r>
              <a:rPr lang="it-IT" sz="2100" dirty="0" smtClean="0"/>
              <a:t>Ag con 100 </a:t>
            </a:r>
            <a:r>
              <a:rPr lang="it-IT" sz="2100" dirty="0"/>
              <a:t>g di </a:t>
            </a:r>
            <a:r>
              <a:rPr lang="it-IT" sz="2100" dirty="0" smtClean="0"/>
              <a:t>Cl</a:t>
            </a:r>
            <a:r>
              <a:rPr lang="it-IT" sz="2100" baseline="-25000" dirty="0" smtClean="0"/>
              <a:t>2</a:t>
            </a:r>
            <a:endParaRPr lang="it-IT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701974" y="2060848"/>
                <a:ext cx="7974482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 smtClean="0">
                    <a:solidFill>
                      <a:schemeClr val="tx1"/>
                    </a:solidFill>
                  </a:rPr>
                  <a:t>E’ un </a:t>
                </a:r>
                <a:r>
                  <a:rPr lang="it-IT" sz="2400" dirty="0">
                    <a:solidFill>
                      <a:schemeClr val="tx1"/>
                    </a:solidFill>
                  </a:rPr>
                  <a:t>un esercizio sul fattore limitante </a:t>
                </a:r>
                <a:endParaRPr lang="it-IT" sz="2400" dirty="0" smtClean="0">
                  <a:solidFill>
                    <a:schemeClr val="tx1"/>
                  </a:solidFill>
                </a:endParaRPr>
              </a:p>
              <a:p>
                <a:r>
                  <a:rPr lang="it-IT" sz="2400" dirty="0" smtClean="0">
                    <a:solidFill>
                      <a:schemeClr val="tx1"/>
                    </a:solidFill>
                  </a:rPr>
                  <a:t>Scrivo </a:t>
                </a:r>
                <a:r>
                  <a:rPr lang="it-IT" sz="2400" dirty="0">
                    <a:solidFill>
                      <a:schemeClr val="tx1"/>
                    </a:solidFill>
                  </a:rPr>
                  <a:t>la reazione: 2Ag + 3Cl</a:t>
                </a:r>
                <a:r>
                  <a:rPr lang="it-IT" sz="24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it-IT" sz="2400" dirty="0">
                    <a:solidFill>
                      <a:schemeClr val="tx1"/>
                    </a:solidFill>
                  </a:rPr>
                  <a:t>  →2AgCl</a:t>
                </a:r>
                <a:r>
                  <a:rPr lang="it-IT" sz="2400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it-IT" sz="2400" dirty="0">
                    <a:solidFill>
                      <a:schemeClr val="tx1"/>
                    </a:solidFill>
                  </a:rPr>
                  <a:t> e trovo le moli</a:t>
                </a:r>
              </a:p>
              <a:p>
                <a:pPr algn="ctr"/>
                <a:endParaRPr lang="it-IT" sz="2400" dirty="0" smtClean="0">
                  <a:solidFill>
                    <a:schemeClr val="tx1"/>
                  </a:solidFill>
                </a:endParaRPr>
              </a:p>
              <a:p>
                <a:r>
                  <a:rPr lang="it-IT" sz="2400" dirty="0" smtClean="0">
                    <a:solidFill>
                      <a:schemeClr val="tx1"/>
                    </a:solidFill>
                  </a:rPr>
                  <a:t>300 </a:t>
                </a:r>
                <a:r>
                  <a:rPr lang="it-IT" sz="2400" dirty="0">
                    <a:solidFill>
                      <a:schemeClr val="tx1"/>
                    </a:solidFill>
                  </a:rPr>
                  <a:t>gr Ag = 2,78n   100 g Cl</a:t>
                </a:r>
                <a:r>
                  <a:rPr lang="it-IT" sz="2400" baseline="-25000" dirty="0">
                    <a:solidFill>
                      <a:schemeClr val="tx1"/>
                    </a:solidFill>
                  </a:rPr>
                  <a:t>2 </a:t>
                </a:r>
                <a:r>
                  <a:rPr lang="it-IT" sz="2400" dirty="0">
                    <a:solidFill>
                      <a:schemeClr val="tx1"/>
                    </a:solidFill>
                  </a:rPr>
                  <a:t>= 1,41n </a:t>
                </a:r>
              </a:p>
              <a:p>
                <a:endParaRPr lang="it-IT" sz="2400" dirty="0">
                  <a:solidFill>
                    <a:schemeClr val="tx1"/>
                  </a:solidFill>
                </a:endParaRPr>
              </a:p>
              <a:p>
                <a:r>
                  <a:rPr lang="it-IT" sz="2400" dirty="0">
                    <a:solidFill>
                      <a:schemeClr val="tx1"/>
                    </a:solidFill>
                  </a:rPr>
                  <a:t>se 2n di Ag hanno bisogno di 3n di Cl</a:t>
                </a:r>
                <a:r>
                  <a:rPr lang="it-IT" sz="24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it-IT" sz="2400" dirty="0">
                    <a:solidFill>
                      <a:schemeClr val="tx1"/>
                    </a:solidFill>
                  </a:rPr>
                  <a:t> per reagire, allora il cloro è il fattore limitante.</a:t>
                </a:r>
              </a:p>
              <a:p>
                <a:r>
                  <a:rPr lang="it-IT" sz="2400" dirty="0">
                    <a:solidFill>
                      <a:schemeClr val="tx1"/>
                    </a:solidFill>
                  </a:rPr>
                  <a:t>3 : 2 = 1,41 : </a:t>
                </a:r>
                <a14:m>
                  <m:oMath xmlns:m="http://schemas.openxmlformats.org/officeDocument/2006/math">
                    <m:r>
                      <a:rPr lang="it-IT" sz="2400" i="1" dirty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endParaRPr lang="it-IT" sz="24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it-IT" sz="2400" i="1" dirty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it-IT" sz="2400" dirty="0">
                    <a:solidFill>
                      <a:schemeClr val="tx1"/>
                    </a:solidFill>
                  </a:rPr>
                  <a:t>= </a:t>
                </a:r>
                <a:r>
                  <a:rPr lang="it-IT" sz="2400" dirty="0" smtClean="0">
                    <a:solidFill>
                      <a:schemeClr val="tx1"/>
                    </a:solidFill>
                  </a:rPr>
                  <a:t>0,94 </a:t>
                </a:r>
                <a:r>
                  <a:rPr lang="it-IT" sz="2400" dirty="0">
                    <a:solidFill>
                      <a:schemeClr val="tx1"/>
                    </a:solidFill>
                  </a:rPr>
                  <a:t>n AgCl</a:t>
                </a:r>
                <a:r>
                  <a:rPr lang="it-IT" sz="2400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it-IT" sz="2400" dirty="0">
                    <a:solidFill>
                      <a:schemeClr val="tx1"/>
                    </a:solidFill>
                  </a:rPr>
                  <a:t>      g AgCl</a:t>
                </a:r>
                <a:r>
                  <a:rPr lang="it-IT" sz="2400" baseline="-25000" dirty="0">
                    <a:solidFill>
                      <a:schemeClr val="tx1"/>
                    </a:solidFill>
                  </a:rPr>
                  <a:t>3 </a:t>
                </a:r>
                <a:r>
                  <a:rPr lang="it-IT" sz="2400" dirty="0">
                    <a:solidFill>
                      <a:schemeClr val="tx1"/>
                    </a:solidFill>
                  </a:rPr>
                  <a:t>= n · PM =201,35 gr</a:t>
                </a:r>
              </a:p>
              <a:p>
                <a:r>
                  <a:rPr lang="it-IT" dirty="0" smtClean="0"/>
                  <a:t> </a:t>
                </a:r>
                <a:endParaRPr lang="it-IT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74" y="2060848"/>
                <a:ext cx="7974482" cy="3693319"/>
              </a:xfrm>
              <a:prstGeom prst="rect">
                <a:avLst/>
              </a:prstGeom>
              <a:blipFill rotWithShape="1">
                <a:blip r:embed="rId2"/>
                <a:stretch>
                  <a:fillRect l="-1147" t="-1320" r="-19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39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80729"/>
            <a:ext cx="8496944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7.Una </a:t>
            </a:r>
            <a:r>
              <a:rPr lang="it-IT" sz="2400" dirty="0"/>
              <a:t>bombola contiene </a:t>
            </a:r>
            <a:r>
              <a:rPr lang="it-IT" sz="2400" dirty="0" smtClean="0"/>
              <a:t>50 </a:t>
            </a:r>
            <a:r>
              <a:rPr lang="it-IT" sz="2400" dirty="0"/>
              <a:t>L di H</a:t>
            </a:r>
            <a:r>
              <a:rPr lang="it-IT" sz="2400" dirty="0" smtClean="0"/>
              <a:t>e </a:t>
            </a:r>
            <a:r>
              <a:rPr lang="it-IT" sz="2400" dirty="0"/>
              <a:t>alla P </a:t>
            </a:r>
            <a:r>
              <a:rPr lang="it-IT" sz="2400" dirty="0" smtClean="0"/>
              <a:t>di 3,22 </a:t>
            </a:r>
            <a:r>
              <a:rPr lang="it-IT" sz="2400" dirty="0"/>
              <a:t>·10</a:t>
            </a:r>
            <a:r>
              <a:rPr lang="it-IT" sz="2400" baseline="30000" dirty="0"/>
              <a:t>3</a:t>
            </a:r>
            <a:r>
              <a:rPr lang="it-IT" sz="2400" dirty="0"/>
              <a:t> </a:t>
            </a:r>
            <a:r>
              <a:rPr lang="it-IT" sz="2400" dirty="0" err="1"/>
              <a:t>kPa</a:t>
            </a:r>
            <a:r>
              <a:rPr lang="it-IT" sz="2400" dirty="0"/>
              <a:t> e a </a:t>
            </a:r>
            <a:r>
              <a:rPr lang="it-IT" sz="2400" dirty="0" smtClean="0"/>
              <a:t>20 </a:t>
            </a:r>
            <a:r>
              <a:rPr lang="it-IT" sz="2400" dirty="0"/>
              <a:t>°C. Indicare la massa </a:t>
            </a:r>
            <a:r>
              <a:rPr lang="it-IT" sz="2400" dirty="0" smtClean="0"/>
              <a:t>in g di He </a:t>
            </a:r>
            <a:r>
              <a:rPr lang="it-IT" sz="2400" dirty="0"/>
              <a:t>che bisogna aggiungere nella bombola </a:t>
            </a:r>
            <a:r>
              <a:rPr lang="it-IT" sz="2400" dirty="0" smtClean="0"/>
              <a:t>per portare </a:t>
            </a:r>
            <a:r>
              <a:rPr lang="it-IT" sz="2400" dirty="0"/>
              <a:t>la P a 7,6 ·10</a:t>
            </a:r>
            <a:r>
              <a:rPr lang="it-IT" sz="2400" baseline="30000" dirty="0"/>
              <a:t>3</a:t>
            </a:r>
            <a:r>
              <a:rPr lang="it-IT" sz="2400" dirty="0"/>
              <a:t> </a:t>
            </a:r>
            <a:r>
              <a:rPr lang="it-IT" sz="2400" dirty="0" err="1"/>
              <a:t>kPa</a:t>
            </a:r>
            <a:r>
              <a:rPr lang="it-IT" sz="2400" dirty="0"/>
              <a:t>: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9552" y="2636912"/>
            <a:ext cx="76328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Trasformo  </a:t>
            </a:r>
            <a:r>
              <a:rPr lang="it-IT" sz="2400" dirty="0"/>
              <a:t>i </a:t>
            </a:r>
            <a:r>
              <a:rPr lang="it-IT" sz="2400" dirty="0" err="1"/>
              <a:t>kPa</a:t>
            </a:r>
            <a:r>
              <a:rPr lang="it-IT" sz="2400" dirty="0"/>
              <a:t> in atmosfere: devo moltiplicare per 9,8x10</a:t>
            </a:r>
            <a:r>
              <a:rPr lang="it-IT" sz="2400" baseline="30000" dirty="0"/>
              <a:t>-3</a:t>
            </a:r>
          </a:p>
          <a:p>
            <a:endParaRPr lang="it-IT" sz="2400" dirty="0" smtClean="0"/>
          </a:p>
          <a:p>
            <a:r>
              <a:rPr lang="it-IT" sz="2400" dirty="0" smtClean="0"/>
              <a:t>P</a:t>
            </a:r>
            <a:r>
              <a:rPr lang="it-IT" sz="2400" baseline="-25000" dirty="0" smtClean="0"/>
              <a:t>1</a:t>
            </a:r>
            <a:r>
              <a:rPr lang="it-IT" sz="2400" dirty="0" smtClean="0"/>
              <a:t> </a:t>
            </a:r>
            <a:r>
              <a:rPr lang="it-IT" sz="2400" dirty="0"/>
              <a:t>= 3,22·</a:t>
            </a:r>
            <a:r>
              <a:rPr lang="it-IT" sz="2400" strike="sngStrike" dirty="0"/>
              <a:t>10</a:t>
            </a:r>
            <a:r>
              <a:rPr lang="it-IT" sz="2400" strike="sngStrike" baseline="30000" dirty="0"/>
              <a:t>3</a:t>
            </a:r>
            <a:r>
              <a:rPr lang="it-IT" sz="2400" dirty="0"/>
              <a:t>·9,8·</a:t>
            </a:r>
            <a:r>
              <a:rPr lang="it-IT" sz="2400" strike="sngStrike" dirty="0"/>
              <a:t>10</a:t>
            </a:r>
            <a:r>
              <a:rPr lang="it-IT" sz="2400" strike="sngStrike" baseline="30000" dirty="0"/>
              <a:t>-3 </a:t>
            </a:r>
            <a:r>
              <a:rPr lang="it-IT" sz="2400" dirty="0"/>
              <a:t>atm   P</a:t>
            </a:r>
            <a:r>
              <a:rPr lang="it-IT" sz="2400" baseline="-25000" dirty="0"/>
              <a:t>2</a:t>
            </a:r>
            <a:r>
              <a:rPr lang="it-IT" sz="2400" dirty="0"/>
              <a:t>= 7,6 ·</a:t>
            </a:r>
            <a:r>
              <a:rPr lang="it-IT" sz="2400" strike="sngStrike" dirty="0"/>
              <a:t>10</a:t>
            </a:r>
            <a:r>
              <a:rPr lang="it-IT" sz="2400" strike="sngStrike" baseline="30000" dirty="0"/>
              <a:t>3</a:t>
            </a:r>
            <a:r>
              <a:rPr lang="it-IT" sz="2400" dirty="0"/>
              <a:t>·9,8·</a:t>
            </a:r>
            <a:r>
              <a:rPr lang="it-IT" sz="2400" strike="sngStrike" dirty="0"/>
              <a:t>10</a:t>
            </a:r>
            <a:r>
              <a:rPr lang="it-IT" sz="2400" strike="sngStrike" baseline="30000" dirty="0"/>
              <a:t>-3 </a:t>
            </a:r>
            <a:r>
              <a:rPr lang="it-IT" sz="2400" dirty="0"/>
              <a:t>atm </a:t>
            </a:r>
          </a:p>
          <a:p>
            <a:r>
              <a:rPr lang="it-IT" sz="2400" dirty="0"/>
              <a:t>P</a:t>
            </a:r>
            <a:r>
              <a:rPr lang="it-IT" sz="2400" baseline="-25000" dirty="0"/>
              <a:t>2</a:t>
            </a:r>
            <a:r>
              <a:rPr lang="it-IT" sz="2400" dirty="0"/>
              <a:t> – P</a:t>
            </a:r>
            <a:r>
              <a:rPr lang="it-IT" sz="2400" baseline="-25000" dirty="0"/>
              <a:t>1</a:t>
            </a:r>
            <a:r>
              <a:rPr lang="it-IT" sz="2400" dirty="0"/>
              <a:t> = 42,93 atm</a:t>
            </a:r>
          </a:p>
          <a:p>
            <a:pPr algn="ctr"/>
            <a:r>
              <a:rPr lang="it-IT" sz="2400" dirty="0"/>
              <a:t>Da PV = </a:t>
            </a:r>
            <a:r>
              <a:rPr lang="it-IT" sz="2400" dirty="0" err="1"/>
              <a:t>nRT</a:t>
            </a:r>
            <a:r>
              <a:rPr lang="it-IT" sz="2400" dirty="0"/>
              <a:t> ricavo le moli:</a:t>
            </a:r>
          </a:p>
          <a:p>
            <a:r>
              <a:rPr lang="it-IT" sz="2400" dirty="0"/>
              <a:t>n= 42,93 · 50/ 0,0821 · 268 = 97,56n</a:t>
            </a:r>
          </a:p>
          <a:p>
            <a:r>
              <a:rPr lang="it-IT" sz="2400" dirty="0" smtClean="0"/>
              <a:t>g</a:t>
            </a:r>
            <a:r>
              <a:rPr lang="it-IT" sz="2400" dirty="0"/>
              <a:t>= 97,56·4 = 390,27g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180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8.Indicare </a:t>
            </a:r>
            <a:r>
              <a:rPr lang="it-IT" sz="2800" dirty="0"/>
              <a:t>il volume al quale deve essere </a:t>
            </a:r>
            <a:r>
              <a:rPr lang="it-IT" sz="2800" dirty="0" smtClean="0"/>
              <a:t>portato 1 </a:t>
            </a:r>
            <a:r>
              <a:rPr lang="it-IT" sz="2800" dirty="0" err="1"/>
              <a:t>mL</a:t>
            </a:r>
            <a:r>
              <a:rPr lang="it-IT" sz="2800" dirty="0"/>
              <a:t> di una soluzione acquosa contenente </a:t>
            </a:r>
            <a:r>
              <a:rPr lang="it-IT" sz="2800" dirty="0" smtClean="0"/>
              <a:t>20 </a:t>
            </a:r>
            <a:r>
              <a:rPr lang="it-IT" sz="2800" dirty="0"/>
              <a:t>mg </a:t>
            </a:r>
            <a:r>
              <a:rPr lang="it-IT" sz="2800" dirty="0" smtClean="0"/>
              <a:t>di CuCl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 </a:t>
            </a:r>
            <a:r>
              <a:rPr lang="it-IT" sz="2800" dirty="0"/>
              <a:t>per ottenere una soluzione di </a:t>
            </a:r>
            <a:r>
              <a:rPr lang="it-IT" sz="2800" dirty="0" smtClean="0"/>
              <a:t>concentrazione pari </a:t>
            </a:r>
            <a:r>
              <a:rPr lang="it-IT" sz="2800" dirty="0"/>
              <a:t>a </a:t>
            </a:r>
            <a:r>
              <a:rPr lang="it-IT" sz="2800" dirty="0" smtClean="0"/>
              <a:t>35 </a:t>
            </a:r>
            <a:r>
              <a:rPr lang="it-IT" sz="2800" dirty="0"/>
              <a:t>mg </a:t>
            </a:r>
            <a:r>
              <a:rPr lang="it-IT" sz="2800" dirty="0" err="1"/>
              <a:t>mL</a:t>
            </a:r>
            <a:r>
              <a:rPr lang="it-IT" sz="2800" baseline="30000" dirty="0"/>
              <a:t>–1</a:t>
            </a:r>
            <a:r>
              <a:rPr lang="it-IT" sz="2800" dirty="0"/>
              <a:t> di </a:t>
            </a:r>
            <a:r>
              <a:rPr lang="it-IT" sz="2800" dirty="0" smtClean="0"/>
              <a:t>CuCl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:</a:t>
            </a:r>
            <a:endParaRPr lang="it-IT" sz="2800" dirty="0"/>
          </a:p>
          <a:p>
            <a:pPr marL="0" indent="0">
              <a:buNone/>
            </a:pPr>
            <a:endParaRPr lang="it-IT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611560" y="4293096"/>
                <a:ext cx="7920880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600" dirty="0" smtClean="0"/>
                  <a:t>1 </a:t>
                </a:r>
                <a:r>
                  <a:rPr lang="it-IT" sz="2600" dirty="0"/>
                  <a:t>: </a:t>
                </a:r>
                <a:r>
                  <a:rPr lang="it-IT" sz="2600" dirty="0" smtClean="0"/>
                  <a:t>20 </a:t>
                </a:r>
                <a:r>
                  <a:rPr lang="it-IT" sz="2600" dirty="0"/>
                  <a:t>=  </a:t>
                </a:r>
                <a14:m>
                  <m:oMath xmlns:m="http://schemas.openxmlformats.org/officeDocument/2006/math">
                    <m:r>
                      <a:rPr lang="it-IT" sz="2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600" dirty="0"/>
                  <a:t> : </a:t>
                </a:r>
                <a:r>
                  <a:rPr lang="it-IT" sz="2600" dirty="0" smtClean="0"/>
                  <a:t>35    </a:t>
                </a:r>
                <a14:m>
                  <m:oMath xmlns:m="http://schemas.openxmlformats.org/officeDocument/2006/math">
                    <m:r>
                      <a:rPr lang="it-IT" sz="2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it-IT" sz="2600" dirty="0"/>
                  <a:t> = </a:t>
                </a:r>
                <a:r>
                  <a:rPr lang="it-IT" sz="2600" dirty="0" smtClean="0"/>
                  <a:t>1,75 ml</a:t>
                </a:r>
                <a:endParaRPr lang="it-IT" sz="2600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293096"/>
                <a:ext cx="7920880" cy="492443"/>
              </a:xfrm>
              <a:prstGeom prst="rect">
                <a:avLst/>
              </a:prstGeom>
              <a:blipFill rotWithShape="1">
                <a:blip r:embed="rId2"/>
                <a:stretch>
                  <a:fillRect l="-1308" t="-9877" b="-308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41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14704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400" dirty="0" smtClean="0"/>
              <a:t>9.  50 </a:t>
            </a:r>
            <a:r>
              <a:rPr lang="it-IT" sz="4400" dirty="0" err="1"/>
              <a:t>mL</a:t>
            </a:r>
            <a:r>
              <a:rPr lang="it-IT" sz="4400" dirty="0"/>
              <a:t> di </a:t>
            </a:r>
            <a:r>
              <a:rPr lang="it-IT" sz="4400" dirty="0" smtClean="0"/>
              <a:t> HF 0,08 </a:t>
            </a:r>
            <a:r>
              <a:rPr lang="it-IT" sz="4400" dirty="0"/>
              <a:t>M </a:t>
            </a:r>
            <a:r>
              <a:rPr lang="it-IT" sz="4400" dirty="0" smtClean="0"/>
              <a:t>reagiscono con 40 </a:t>
            </a:r>
            <a:r>
              <a:rPr lang="it-IT" sz="4400" dirty="0" err="1"/>
              <a:t>mL</a:t>
            </a:r>
            <a:r>
              <a:rPr lang="it-IT" sz="4400" dirty="0"/>
              <a:t> di NaOH </a:t>
            </a:r>
            <a:r>
              <a:rPr lang="it-IT" sz="4400" dirty="0" smtClean="0"/>
              <a:t>0,1 </a:t>
            </a:r>
            <a:r>
              <a:rPr lang="it-IT" sz="4400" dirty="0"/>
              <a:t>M. Calcolare il pH </a:t>
            </a:r>
            <a:r>
              <a:rPr lang="it-IT" sz="4400" dirty="0" smtClean="0"/>
              <a:t>della soluzione finale.</a:t>
            </a:r>
            <a:endParaRPr lang="it-IT" sz="4400" dirty="0"/>
          </a:p>
          <a:p>
            <a:pPr marL="0" indent="0">
              <a:buNone/>
            </a:pPr>
            <a:endParaRPr lang="it-IT" sz="3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/>
              <a:t> 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83568" y="335699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n</a:t>
            </a:r>
            <a:r>
              <a:rPr lang="it-IT" sz="2400" dirty="0" smtClean="0"/>
              <a:t> NaOH = </a:t>
            </a:r>
            <a:r>
              <a:rPr lang="it-IT" sz="2400" dirty="0"/>
              <a:t>[ ] · V </a:t>
            </a:r>
            <a:r>
              <a:rPr lang="it-IT" sz="2400" dirty="0" smtClean="0"/>
              <a:t>= 0,1 · 0,04 = 0,4 · 10</a:t>
            </a:r>
            <a:r>
              <a:rPr lang="it-IT" sz="2400" baseline="30000" dirty="0" smtClean="0"/>
              <a:t>-2</a:t>
            </a:r>
          </a:p>
          <a:p>
            <a:r>
              <a:rPr lang="it-IT" sz="2400" dirty="0" smtClean="0"/>
              <a:t>n HCl = 0,05</a:t>
            </a:r>
            <a:r>
              <a:rPr lang="it-IT" sz="2400" dirty="0"/>
              <a:t> </a:t>
            </a:r>
            <a:r>
              <a:rPr lang="it-IT" sz="2400" dirty="0" smtClean="0"/>
              <a:t>· 0,08 = 0,4 · 10</a:t>
            </a:r>
            <a:r>
              <a:rPr lang="it-IT" sz="2400" baseline="30000" dirty="0" smtClean="0"/>
              <a:t>-2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Visto </a:t>
            </a:r>
            <a:r>
              <a:rPr lang="it-IT" sz="2400" dirty="0"/>
              <a:t>che le moli reagiscono 1 a 1, il pH finale sarà =</a:t>
            </a:r>
            <a:r>
              <a:rPr lang="it-IT" sz="2400" dirty="0" smtClean="0"/>
              <a:t>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54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4242</TotalTime>
  <Words>1608</Words>
  <Application>Microsoft Office PowerPoint</Application>
  <PresentationFormat>Presentazione su schermo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Bosco Perin</dc:creator>
  <cp:lastModifiedBy>Utente</cp:lastModifiedBy>
  <cp:revision>122</cp:revision>
  <dcterms:created xsi:type="dcterms:W3CDTF">2016-01-31T12:37:45Z</dcterms:created>
  <dcterms:modified xsi:type="dcterms:W3CDTF">2017-03-20T15:20:27Z</dcterms:modified>
</cp:coreProperties>
</file>