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2124" y="1792313"/>
            <a:ext cx="6306870" cy="1581953"/>
          </a:xfrm>
        </p:spPr>
        <p:txBody>
          <a:bodyPr>
            <a:normAutofit/>
          </a:bodyPr>
          <a:lstStyle/>
          <a:p>
            <a:r>
              <a:rPr lang="it-IT" sz="9600" b="1" i="1" dirty="0" smtClean="0"/>
              <a:t>IL SEXTING</a:t>
            </a:r>
            <a:endParaRPr lang="it-IT" sz="96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1115" y="3528810"/>
            <a:ext cx="5808887" cy="1371599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</a:rPr>
              <a:t>UN FENOMENO IN CRESCITA</a:t>
            </a:r>
            <a:endParaRPr lang="it-IT" sz="32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02" y="978924"/>
            <a:ext cx="5235385" cy="39214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91631" y="6544883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962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0197" y="515487"/>
            <a:ext cx="7830980" cy="1107252"/>
          </a:xfrm>
        </p:spPr>
        <p:txBody>
          <a:bodyPr/>
          <a:lstStyle/>
          <a:p>
            <a:r>
              <a:rPr lang="it-IT" dirty="0" smtClean="0"/>
              <a:t>ALCUNI ESEMPI DELLA SUA DIFFUSIONE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913">
            <a:off x="6230863" y="2751739"/>
            <a:ext cx="4921068" cy="1887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33" y="3914078"/>
            <a:ext cx="4417695" cy="2493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371">
            <a:off x="339394" y="2740322"/>
            <a:ext cx="5426568" cy="1741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391631" y="6581001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0525" y="463971"/>
            <a:ext cx="5744602" cy="849675"/>
          </a:xfrm>
        </p:spPr>
        <p:txBody>
          <a:bodyPr/>
          <a:lstStyle/>
          <a:p>
            <a:r>
              <a:rPr lang="it-IT" b="1" dirty="0" smtClean="0"/>
              <a:t>OLTRE IL SEXTING…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411498" y="1696918"/>
            <a:ext cx="5106026" cy="4446304"/>
          </a:xfrm>
        </p:spPr>
        <p:txBody>
          <a:bodyPr/>
          <a:lstStyle/>
          <a:p>
            <a:r>
              <a:rPr lang="it-IT" sz="2400" b="1" i="1" dirty="0" smtClean="0"/>
              <a:t>SEXVENGING</a:t>
            </a:r>
          </a:p>
          <a:p>
            <a:pPr marL="0" indent="0">
              <a:buNone/>
            </a:pPr>
            <a:endParaRPr lang="it-IT" b="1" i="1" dirty="0"/>
          </a:p>
          <a:p>
            <a:pPr mar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Si tratta di una </a:t>
            </a:r>
            <a:r>
              <a:rPr lang="it-IT" sz="2400" dirty="0" smtClean="0">
                <a:solidFill>
                  <a:prstClr val="black"/>
                </a:solidFill>
              </a:rPr>
              <a:t>pratica MOLTO DIFFUSA TRA GLI ADOLESCENTI.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prstClr val="black"/>
                </a:solidFill>
              </a:rPr>
              <a:t>LA PERSONA </a:t>
            </a:r>
            <a:r>
              <a:rPr lang="it-IT" sz="2400" u="sng" dirty="0" smtClean="0">
                <a:solidFill>
                  <a:prstClr val="black"/>
                </a:solidFill>
              </a:rPr>
              <a:t>CERCA DI VENDICARSI </a:t>
            </a:r>
            <a:r>
              <a:rPr lang="it-IT" sz="2400" dirty="0" smtClean="0">
                <a:solidFill>
                  <a:prstClr val="black"/>
                </a:solidFill>
              </a:rPr>
              <a:t>DI QUALCUNO </a:t>
            </a:r>
            <a:r>
              <a:rPr lang="it-IT" sz="2400" u="sng" dirty="0" smtClean="0">
                <a:solidFill>
                  <a:prstClr val="black"/>
                </a:solidFill>
              </a:rPr>
              <a:t>DIFFONDENDO CONTENUTI SENSIBILI </a:t>
            </a:r>
            <a:r>
              <a:rPr lang="it-IT" sz="2400" dirty="0" smtClean="0">
                <a:solidFill>
                  <a:prstClr val="black"/>
                </a:solidFill>
              </a:rPr>
              <a:t>(DATI, VIDEO, FOTO, ECC.) CON LO SCOPO DI </a:t>
            </a:r>
            <a:r>
              <a:rPr lang="it-IT" sz="2400" u="sng" dirty="0" smtClean="0">
                <a:solidFill>
                  <a:prstClr val="black"/>
                </a:solidFill>
              </a:rPr>
              <a:t>PROCURARGLI un danno</a:t>
            </a:r>
            <a:endParaRPr lang="it-IT" b="1" i="1" u="sng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>
          <a:xfrm>
            <a:off x="6056916" y="1696918"/>
            <a:ext cx="5105400" cy="4691003"/>
          </a:xfrm>
        </p:spPr>
        <p:txBody>
          <a:bodyPr>
            <a:normAutofit/>
          </a:bodyPr>
          <a:lstStyle/>
          <a:p>
            <a:r>
              <a:rPr lang="it-IT" sz="2400" b="1" i="1" dirty="0" smtClean="0"/>
              <a:t>SEXTORSION</a:t>
            </a:r>
          </a:p>
          <a:p>
            <a:endParaRPr lang="it-IT" b="1" i="1" dirty="0"/>
          </a:p>
          <a:p>
            <a:pPr marL="0" indent="0">
              <a:buNone/>
            </a:pPr>
            <a:r>
              <a:rPr lang="it-IT" sz="2400" dirty="0"/>
              <a:t>Si tratta di una pratica spesso usata da cyber criminali </a:t>
            </a:r>
            <a:r>
              <a:rPr lang="it-IT" sz="2400" u="sng" dirty="0"/>
              <a:t>per estorcere denaro alle </a:t>
            </a:r>
            <a:r>
              <a:rPr lang="it-IT" sz="2400" u="sng" dirty="0" smtClean="0"/>
              <a:t>vittime</a:t>
            </a:r>
            <a:r>
              <a:rPr lang="it-IT" sz="2400" dirty="0"/>
              <a:t>.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Il </a:t>
            </a:r>
            <a:r>
              <a:rPr lang="it-IT" sz="2400" dirty="0"/>
              <a:t>malintenzionato contatta la vittima, la convince a farsi mandare foto e </a:t>
            </a:r>
            <a:r>
              <a:rPr lang="it-IT" sz="2400" dirty="0" smtClean="0"/>
              <a:t>video, </a:t>
            </a:r>
            <a:r>
              <a:rPr lang="it-IT" sz="2400" dirty="0"/>
              <a:t>poi chiede un riscatto per non pubblicarle.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91631" y="6581001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27048" y="489729"/>
            <a:ext cx="4585504" cy="1055737"/>
          </a:xfrm>
        </p:spPr>
        <p:txBody>
          <a:bodyPr>
            <a:normAutofit/>
          </a:bodyPr>
          <a:lstStyle/>
          <a:p>
            <a:r>
              <a:rPr lang="it-IT" sz="4400" b="1" dirty="0" smtClean="0"/>
              <a:t>ATTENZIONE!!!!</a:t>
            </a:r>
            <a:endParaRPr lang="it-IT" sz="44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750195" y="1774664"/>
            <a:ext cx="4942268" cy="469053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Char char="ü"/>
            </a:pPr>
            <a:r>
              <a:rPr lang="it-IT" sz="3600" b="1" cap="none" dirty="0" smtClean="0">
                <a:solidFill>
                  <a:prstClr val="black"/>
                </a:solidFill>
                <a:latin typeface="Calibri"/>
              </a:rPr>
              <a:t>Chiedere </a:t>
            </a:r>
            <a:r>
              <a:rPr lang="it-IT" sz="3600" b="1" cap="none" dirty="0">
                <a:solidFill>
                  <a:prstClr val="black"/>
                </a:solidFill>
                <a:latin typeface="Calibri"/>
              </a:rPr>
              <a:t>aiuto e supporto ad un </a:t>
            </a:r>
            <a:r>
              <a:rPr lang="it-IT" sz="3600" b="1" cap="none" dirty="0" smtClean="0">
                <a:solidFill>
                  <a:prstClr val="black"/>
                </a:solidFill>
                <a:latin typeface="Calibri"/>
              </a:rPr>
              <a:t>adulto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Char char="ü"/>
            </a:pPr>
            <a:endParaRPr lang="it-IT" sz="3600" b="1" cap="none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Char char="ü"/>
            </a:pPr>
            <a:r>
              <a:rPr lang="it-IT" sz="3600" b="1" cap="none" dirty="0" smtClean="0">
                <a:solidFill>
                  <a:prstClr val="black"/>
                </a:solidFill>
                <a:latin typeface="Calibri"/>
              </a:rPr>
              <a:t>Non </a:t>
            </a:r>
            <a:r>
              <a:rPr lang="it-IT" sz="3600" b="1" cap="none" dirty="0">
                <a:solidFill>
                  <a:prstClr val="black"/>
                </a:solidFill>
                <a:latin typeface="Calibri"/>
              </a:rPr>
              <a:t>rispondere alle </a:t>
            </a:r>
            <a:r>
              <a:rPr lang="it-IT" sz="3600" b="1" cap="none" dirty="0" smtClean="0">
                <a:solidFill>
                  <a:prstClr val="black"/>
                </a:solidFill>
                <a:latin typeface="Calibri"/>
              </a:rPr>
              <a:t>provocazioni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lang="it-IT" sz="3600" b="1" cap="none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Char char="ü"/>
            </a:pPr>
            <a:r>
              <a:rPr lang="it-IT" sz="3600" b="1" cap="none" dirty="0" smtClean="0">
                <a:solidFill>
                  <a:prstClr val="black"/>
                </a:solidFill>
                <a:latin typeface="Calibri"/>
              </a:rPr>
              <a:t>Essere decisi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Char char="ü"/>
            </a:pPr>
            <a:endParaRPr lang="it-IT" sz="3600" b="1" cap="none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Char char="ü"/>
            </a:pPr>
            <a:r>
              <a:rPr lang="it-IT" sz="3600" b="1" cap="none" dirty="0" smtClean="0">
                <a:solidFill>
                  <a:prstClr val="black"/>
                </a:solidFill>
                <a:latin typeface="Calibri"/>
              </a:rPr>
              <a:t>Evitare l’isolamento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49" y="2148489"/>
            <a:ext cx="5737749" cy="34795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451871" y="6581001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69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631065" y="1207993"/>
            <a:ext cx="5950039" cy="532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/>
              <a:t>«Pensavo </a:t>
            </a:r>
            <a:r>
              <a:rPr lang="it-IT" sz="2400" b="1" dirty="0"/>
              <a:t>di fare uno </a:t>
            </a:r>
            <a:r>
              <a:rPr lang="it-IT" sz="2400" b="1" dirty="0" smtClean="0"/>
              <a:t>scherzo», «PENSAVO NON CI FOSSE NULLA DI MALE», «MA LO FACEVANO ANCHE ALTRI» </a:t>
            </a:r>
          </a:p>
          <a:p>
            <a:pPr marL="0" indent="0">
              <a:buNone/>
            </a:pPr>
            <a:r>
              <a:rPr lang="it-IT" sz="2400" b="1" dirty="0" smtClean="0"/>
              <a:t>SONO le </a:t>
            </a:r>
            <a:r>
              <a:rPr lang="it-IT" sz="2400" b="1" dirty="0" err="1" smtClean="0"/>
              <a:t>frasI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piu’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ricorrentI</a:t>
            </a:r>
            <a:r>
              <a:rPr lang="it-IT" sz="2400" b="1" dirty="0" smtClean="0"/>
              <a:t>, </a:t>
            </a:r>
            <a:r>
              <a:rPr lang="it-IT" sz="2400" b="1" dirty="0"/>
              <a:t>quando minori responsabili di atti di </a:t>
            </a:r>
            <a:r>
              <a:rPr lang="it-IT" sz="2400" b="1" dirty="0" smtClean="0"/>
              <a:t>SEXTING </a:t>
            </a:r>
            <a:r>
              <a:rPr lang="it-IT" sz="2400" b="1" dirty="0"/>
              <a:t>vengono denunciati alla Polizia Postale.</a:t>
            </a:r>
          </a:p>
          <a:p>
            <a:pPr marL="0" indent="0">
              <a:buNone/>
            </a:pPr>
            <a:endParaRPr lang="it-IT" sz="1200" b="1" dirty="0"/>
          </a:p>
          <a:p>
            <a:pPr marL="0" indent="0">
              <a:buNone/>
            </a:pPr>
            <a:r>
              <a:rPr lang="it-IT" sz="2400" b="1" i="1" u="sng" dirty="0" smtClean="0"/>
              <a:t>IL SEXTING non è UNO scherzo E Può AVERE GRAVI CONSEGUENZE!</a:t>
            </a:r>
          </a:p>
          <a:p>
            <a:pPr marL="0" indent="0">
              <a:buNone/>
            </a:pPr>
            <a:endParaRPr lang="it-IT" i="1" u="sng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2"/>
          <a:stretch/>
        </p:blipFill>
        <p:spPr>
          <a:xfrm>
            <a:off x="6581104" y="1298563"/>
            <a:ext cx="5075550" cy="46128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91631" y="6555295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43942" y="850007"/>
            <a:ext cx="6516711" cy="560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“… in rete tutti chiacchierano, molti gridano,</a:t>
            </a:r>
          </a:p>
          <a:p>
            <a:pPr marL="0" indent="0">
              <a:buNone/>
            </a:pPr>
            <a:r>
              <a:rPr lang="it-IT" dirty="0"/>
              <a:t>qualcuno insulta, minaccia, calunnia; e</a:t>
            </a:r>
          </a:p>
          <a:p>
            <a:pPr marL="0" indent="0">
              <a:buNone/>
            </a:pPr>
            <a:r>
              <a:rPr lang="it-IT" dirty="0"/>
              <a:t>nessuno ascolta. Alla disperata ricerca di</a:t>
            </a:r>
          </a:p>
          <a:p>
            <a:pPr marL="0" indent="0">
              <a:buNone/>
            </a:pPr>
            <a:r>
              <a:rPr lang="it-IT" dirty="0"/>
              <a:t>attenzione e aiuto, tanti ragazzi affidano a</a:t>
            </a:r>
          </a:p>
          <a:p>
            <a:pPr marL="0" indent="0">
              <a:buNone/>
            </a:pPr>
            <a:r>
              <a:rPr lang="it-IT" dirty="0" err="1"/>
              <a:t>Youtube</a:t>
            </a:r>
            <a:r>
              <a:rPr lang="it-IT" dirty="0"/>
              <a:t> e ai social le loro cose più intime,</a:t>
            </a:r>
          </a:p>
          <a:p>
            <a:pPr marL="0" indent="0">
              <a:buNone/>
            </a:pPr>
            <a:r>
              <a:rPr lang="it-IT" dirty="0"/>
              <a:t>talora vergognose, come naufraghi che infilano</a:t>
            </a:r>
          </a:p>
          <a:p>
            <a:pPr marL="0" indent="0">
              <a:buNone/>
            </a:pPr>
            <a:r>
              <a:rPr lang="it-IT" dirty="0"/>
              <a:t>il messaggio nella bottiglia e la affidano alle</a:t>
            </a:r>
          </a:p>
          <a:p>
            <a:pPr marL="0" indent="0">
              <a:buNone/>
            </a:pPr>
            <a:r>
              <a:rPr lang="it-IT" dirty="0"/>
              <a:t>onde dell’oceano, fiduciosi che la portino nelle</a:t>
            </a:r>
          </a:p>
          <a:p>
            <a:pPr marL="0" indent="0">
              <a:buNone/>
            </a:pPr>
            <a:r>
              <a:rPr lang="it-IT" dirty="0"/>
              <a:t>mani di un soccorritore; che però non </a:t>
            </a:r>
            <a:r>
              <a:rPr lang="it-IT" dirty="0" smtClean="0"/>
              <a:t>c’è...”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600" i="1" dirty="0" smtClean="0"/>
              <a:t>Aldo </a:t>
            </a:r>
            <a:r>
              <a:rPr lang="it-IT" sz="1600" i="1" dirty="0" err="1" smtClean="0"/>
              <a:t>Cazzullo</a:t>
            </a:r>
            <a:r>
              <a:rPr lang="it-IT" sz="1600" i="1" dirty="0" smtClean="0"/>
              <a:t>, «Metti </a:t>
            </a:r>
            <a:r>
              <a:rPr lang="it-IT" sz="1600" i="1" dirty="0"/>
              <a:t>via quel </a:t>
            </a:r>
            <a:r>
              <a:rPr lang="it-IT" sz="1600" i="1" dirty="0" smtClean="0"/>
              <a:t>cellulare»</a:t>
            </a:r>
            <a:endParaRPr lang="it-IT" sz="16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9" y="746976"/>
            <a:ext cx="3613035" cy="541690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428048" y="6585935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69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r="17189"/>
          <a:stretch/>
        </p:blipFill>
        <p:spPr>
          <a:xfrm>
            <a:off x="1094703" y="695458"/>
            <a:ext cx="4932609" cy="5394571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580479" y="2254134"/>
            <a:ext cx="5113537" cy="1596177"/>
          </a:xfrm>
        </p:spPr>
        <p:txBody>
          <a:bodyPr>
            <a:normAutofit/>
          </a:bodyPr>
          <a:lstStyle/>
          <a:p>
            <a:r>
              <a:rPr lang="it-IT" sz="7200" b="1" i="1" dirty="0" smtClean="0"/>
              <a:t>SAI </a:t>
            </a:r>
            <a:r>
              <a:rPr lang="it-IT" sz="7200" b="1" i="1" dirty="0" err="1" smtClean="0"/>
              <a:t>COS’è</a:t>
            </a:r>
            <a:r>
              <a:rPr lang="it-IT" sz="7200" b="1" i="1" dirty="0" smtClean="0"/>
              <a:t>?</a:t>
            </a:r>
            <a:endParaRPr lang="it-IT" sz="72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91631" y="6581001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32727" y="218941"/>
            <a:ext cx="5937786" cy="953036"/>
          </a:xfrm>
        </p:spPr>
        <p:txBody>
          <a:bodyPr/>
          <a:lstStyle/>
          <a:p>
            <a:r>
              <a:rPr lang="it-IT" b="1" dirty="0" err="1" smtClean="0"/>
              <a:t>COS’è</a:t>
            </a:r>
            <a:r>
              <a:rPr lang="it-IT" b="1" dirty="0" smtClean="0"/>
              <a:t> IL SEXTING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36944" y="1352283"/>
            <a:ext cx="5500217" cy="494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È L’UNIONE DI DUE PAROLE:</a:t>
            </a:r>
            <a:endParaRPr lang="it-IT" sz="2400" dirty="0"/>
          </a:p>
          <a:p>
            <a:r>
              <a:rPr lang="it-IT" sz="2400" dirty="0" smtClean="0"/>
              <a:t>SEXUAL: SESSUALE</a:t>
            </a:r>
          </a:p>
          <a:p>
            <a:r>
              <a:rPr lang="it-IT" sz="2400" dirty="0" smtClean="0"/>
              <a:t>TEXTING: MESSAGGIARE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è l’</a:t>
            </a:r>
            <a:r>
              <a:rPr lang="it-IT" sz="2400" dirty="0" err="1"/>
              <a:t>nvio</a:t>
            </a:r>
            <a:r>
              <a:rPr lang="it-IT" sz="2400" dirty="0"/>
              <a:t> di </a:t>
            </a:r>
            <a:r>
              <a:rPr lang="it-IT" sz="2400" u="sng" dirty="0"/>
              <a:t>immagini e messaggi </a:t>
            </a:r>
            <a:r>
              <a:rPr lang="it-IT" sz="2400" dirty="0" smtClean="0"/>
              <a:t>con </a:t>
            </a:r>
            <a:r>
              <a:rPr lang="it-IT" sz="2400" u="sng" dirty="0" smtClean="0"/>
              <a:t>esplicito </a:t>
            </a:r>
            <a:r>
              <a:rPr lang="it-IT" sz="2400" u="sng" dirty="0"/>
              <a:t>riferimento </a:t>
            </a:r>
            <a:r>
              <a:rPr lang="it-IT" sz="2400" u="sng" dirty="0" smtClean="0"/>
              <a:t>sessuale</a:t>
            </a:r>
            <a:r>
              <a:rPr lang="it-IT" sz="2400" dirty="0" smtClean="0"/>
              <a:t> attraverso </a:t>
            </a:r>
            <a:r>
              <a:rPr lang="it-IT" sz="2400" u="sng" dirty="0" err="1"/>
              <a:t>smartphone</a:t>
            </a:r>
            <a:r>
              <a:rPr lang="it-IT" sz="2400" u="sng" dirty="0"/>
              <a:t> o PC</a:t>
            </a:r>
            <a:r>
              <a:rPr lang="it-IT" sz="2400" dirty="0"/>
              <a:t>, </a:t>
            </a:r>
            <a:r>
              <a:rPr lang="it-IT" sz="2400" dirty="0" smtClean="0"/>
              <a:t>con diffusione </a:t>
            </a:r>
            <a:r>
              <a:rPr lang="it-IT" sz="2400" dirty="0"/>
              <a:t>su </a:t>
            </a:r>
            <a:r>
              <a:rPr lang="it-IT" sz="2400" u="sng" dirty="0" err="1"/>
              <a:t>app</a:t>
            </a:r>
            <a:r>
              <a:rPr lang="it-IT" sz="2400" u="sng" dirty="0"/>
              <a:t> di messaggistica </a:t>
            </a:r>
            <a:r>
              <a:rPr lang="it-IT" sz="2400" u="sng" dirty="0" smtClean="0"/>
              <a:t>e/o social </a:t>
            </a:r>
            <a:r>
              <a:rPr lang="it-IT" sz="2400" u="sng" dirty="0"/>
              <a:t>network</a:t>
            </a:r>
            <a:endParaRPr lang="it-IT" sz="2400" u="sng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r="18948"/>
          <a:stretch/>
        </p:blipFill>
        <p:spPr>
          <a:xfrm>
            <a:off x="6134715" y="1700900"/>
            <a:ext cx="5031583" cy="45968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91631" y="6581001"/>
            <a:ext cx="213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3994" y="296546"/>
            <a:ext cx="5023386" cy="836796"/>
          </a:xfrm>
        </p:spPr>
        <p:txBody>
          <a:bodyPr/>
          <a:lstStyle/>
          <a:p>
            <a:r>
              <a:rPr lang="it-IT" b="1" dirty="0" smtClean="0"/>
              <a:t>I NUMERI DEL SEXTING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236372"/>
            <a:ext cx="10363826" cy="534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/>
              <a:t>SE Prendiamo </a:t>
            </a:r>
            <a:r>
              <a:rPr lang="it-IT" sz="2400" u="sng" dirty="0"/>
              <a:t>1.000 </a:t>
            </a:r>
            <a:r>
              <a:rPr lang="it-IT" sz="2400" u="sng" dirty="0" err="1" smtClean="0"/>
              <a:t>ragAZZI</a:t>
            </a:r>
            <a:r>
              <a:rPr lang="it-IT" sz="2400" u="sng" dirty="0" smtClean="0"/>
              <a:t> e </a:t>
            </a:r>
            <a:r>
              <a:rPr lang="it-IT" sz="2400" u="sng" dirty="0"/>
              <a:t>ragazze </a:t>
            </a:r>
            <a:r>
              <a:rPr lang="it-IT" sz="2400" dirty="0"/>
              <a:t>tra gli </a:t>
            </a:r>
            <a:r>
              <a:rPr lang="it-IT" sz="2400" u="sng" dirty="0"/>
              <a:t>11 e i 17 </a:t>
            </a:r>
            <a:r>
              <a:rPr lang="it-IT" sz="2400" u="sng" dirty="0" smtClean="0"/>
              <a:t>anni </a:t>
            </a:r>
            <a:r>
              <a:rPr lang="it-IT" sz="2400" dirty="0" smtClean="0"/>
              <a:t>IN ITALIA:</a:t>
            </a:r>
          </a:p>
          <a:p>
            <a:pPr marL="0" indent="0" algn="ctr">
              <a:buNone/>
            </a:pPr>
            <a:endParaRPr lang="it-IT" sz="2400" dirty="0"/>
          </a:p>
          <a:p>
            <a:r>
              <a:rPr lang="it-IT" sz="2400" u="sng" dirty="0"/>
              <a:t>Il 43% ha </a:t>
            </a:r>
            <a:r>
              <a:rPr lang="it-IT" sz="2400" u="sng" dirty="0" smtClean="0"/>
              <a:t>ricevuto/riceve</a:t>
            </a:r>
            <a:r>
              <a:rPr lang="it-IT" sz="2400" u="sng" dirty="0"/>
              <a:t>, senza volerlo </a:t>
            </a:r>
            <a:r>
              <a:rPr lang="it-IT" sz="2400" dirty="0"/>
              <a:t>foto/video </a:t>
            </a:r>
            <a:r>
              <a:rPr lang="it-IT" sz="2400" dirty="0" smtClean="0"/>
              <a:t>con contenuti </a:t>
            </a:r>
            <a:r>
              <a:rPr lang="it-IT" sz="2400" dirty="0"/>
              <a:t>sessualmente espliciti (soprattutto da amici </a:t>
            </a:r>
            <a:r>
              <a:rPr lang="it-IT" sz="2400" dirty="0" smtClean="0"/>
              <a:t>e compagni </a:t>
            </a:r>
            <a:r>
              <a:rPr lang="it-IT" sz="2400" dirty="0"/>
              <a:t>di scuola</a:t>
            </a:r>
            <a:r>
              <a:rPr lang="it-IT" sz="2400" dirty="0" smtClean="0"/>
              <a:t>)</a:t>
            </a:r>
            <a:endParaRPr lang="it-IT" sz="2400" dirty="0"/>
          </a:p>
          <a:p>
            <a:r>
              <a:rPr lang="it-IT" sz="2400" u="sng" dirty="0" smtClean="0"/>
              <a:t>Il </a:t>
            </a:r>
            <a:r>
              <a:rPr lang="it-IT" sz="2400" u="sng" dirty="0"/>
              <a:t>24% ha condiviso </a:t>
            </a:r>
            <a:r>
              <a:rPr lang="it-IT" sz="2400" dirty="0"/>
              <a:t>messaggi/foto/video con </a:t>
            </a:r>
            <a:r>
              <a:rPr lang="it-IT" sz="2400" dirty="0" smtClean="0"/>
              <a:t>contenuto sessuale </a:t>
            </a:r>
            <a:r>
              <a:rPr lang="it-IT" sz="2400" u="sng" dirty="0"/>
              <a:t>senza il consenso dell’altro</a:t>
            </a:r>
          </a:p>
          <a:p>
            <a:r>
              <a:rPr lang="it-IT" sz="2400" u="sng" dirty="0" smtClean="0"/>
              <a:t>Il </a:t>
            </a:r>
            <a:r>
              <a:rPr lang="it-IT" sz="2400" u="sng" dirty="0"/>
              <a:t>37% ha condiviso </a:t>
            </a:r>
            <a:r>
              <a:rPr lang="it-IT" sz="2400" dirty="0"/>
              <a:t>foto/messaggi/video con </a:t>
            </a:r>
            <a:r>
              <a:rPr lang="it-IT" sz="2400" u="sng" dirty="0"/>
              <a:t>contenuti </a:t>
            </a:r>
            <a:r>
              <a:rPr lang="it-IT" sz="2400" u="sng" dirty="0" smtClean="0"/>
              <a:t>a sfondo </a:t>
            </a:r>
            <a:r>
              <a:rPr lang="it-IT" sz="2400" u="sng" dirty="0"/>
              <a:t>sessuale proprie o di un conoscente</a:t>
            </a:r>
          </a:p>
          <a:p>
            <a:r>
              <a:rPr lang="it-IT" sz="2400" u="sng" dirty="0" smtClean="0"/>
              <a:t>Il </a:t>
            </a:r>
            <a:r>
              <a:rPr lang="it-IT" sz="2400" u="sng" dirty="0"/>
              <a:t>45% ha condiviso immagini proprie di nudo o ”seminudo”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91631" y="6545634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352"/>
          <a:stretch/>
        </p:blipFill>
        <p:spPr>
          <a:xfrm>
            <a:off x="991673" y="664332"/>
            <a:ext cx="4108360" cy="5832453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190186" y="2434437"/>
            <a:ext cx="6812923" cy="1596177"/>
          </a:xfrm>
        </p:spPr>
        <p:txBody>
          <a:bodyPr>
            <a:normAutofit/>
          </a:bodyPr>
          <a:lstStyle/>
          <a:p>
            <a:r>
              <a:rPr lang="it-IT" sz="4000" b="1" i="1" dirty="0" smtClean="0"/>
              <a:t>Perché, SECONDO TE, SI FA?</a:t>
            </a:r>
            <a:endParaRPr lang="it-IT" sz="40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389412" y="6581001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69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28693" y="412455"/>
            <a:ext cx="4533988" cy="708007"/>
          </a:xfrm>
        </p:spPr>
        <p:txBody>
          <a:bodyPr/>
          <a:lstStyle/>
          <a:p>
            <a:r>
              <a:rPr lang="it-IT" b="1" dirty="0" smtClean="0"/>
              <a:t>LE MOTIVAZIONI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4681" y="1564784"/>
            <a:ext cx="5332480" cy="47716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• Il 27% lo ha fatto perché </a:t>
            </a:r>
            <a:endParaRPr lang="it-IT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 smtClean="0"/>
              <a:t>“</a:t>
            </a:r>
            <a:r>
              <a:rPr lang="it-IT" sz="2400" dirty="0"/>
              <a:t>è divertente</a:t>
            </a:r>
            <a:r>
              <a:rPr lang="it-IT" sz="2400" dirty="0" smtClean="0"/>
              <a:t>”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4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• Il 17% perché gli piace </a:t>
            </a:r>
            <a:r>
              <a:rPr lang="it-IT" sz="2400" dirty="0" smtClean="0"/>
              <a:t>farlo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4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• Il 17% per alimentare le </a:t>
            </a:r>
            <a:r>
              <a:rPr lang="it-IT" sz="2400" dirty="0" smtClean="0"/>
              <a:t>proprie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 smtClean="0"/>
              <a:t> relazioni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4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• Il 27% per dimostrare di essere ”figo"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9050"/>
          <a:stretch/>
        </p:blipFill>
        <p:spPr>
          <a:xfrm>
            <a:off x="5602205" y="1564784"/>
            <a:ext cx="6336512" cy="38379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402290" y="6544883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69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7622" y="244698"/>
            <a:ext cx="7496129" cy="1158626"/>
          </a:xfrm>
        </p:spPr>
        <p:txBody>
          <a:bodyPr/>
          <a:lstStyle/>
          <a:p>
            <a:r>
              <a:rPr lang="it-IT" b="1" dirty="0" smtClean="0"/>
              <a:t>perché IL SEXTING è </a:t>
            </a:r>
            <a:r>
              <a:rPr lang="it-IT" b="1" dirty="0" err="1" smtClean="0"/>
              <a:t>COSì</a:t>
            </a:r>
            <a:r>
              <a:rPr lang="it-IT" b="1" dirty="0" smtClean="0"/>
              <a:t> DIFFUSO?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99245" y="1493948"/>
            <a:ext cx="11590986" cy="5138671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TUTTI ABBIAMO IN TASCA UNO SMARTPHONE</a:t>
            </a:r>
          </a:p>
          <a:p>
            <a:endParaRPr lang="it-IT" sz="2400" dirty="0" smtClean="0"/>
          </a:p>
          <a:p>
            <a:r>
              <a:rPr lang="it-IT" sz="2400" dirty="0" smtClean="0"/>
              <a:t>SIAMO SEMPRE CONNESSI e PENSIAMO CHE LA RETE SIA «IRREALE», CHE «NON ESISITA»</a:t>
            </a:r>
          </a:p>
          <a:p>
            <a:endParaRPr lang="it-IT" sz="2400" dirty="0"/>
          </a:p>
          <a:p>
            <a:r>
              <a:rPr lang="it-IT" sz="2400" dirty="0" smtClean="0"/>
              <a:t>Molti pensano che la rete sia senza regole</a:t>
            </a:r>
          </a:p>
          <a:p>
            <a:endParaRPr lang="it-IT" sz="2400" dirty="0" smtClean="0"/>
          </a:p>
          <a:p>
            <a:r>
              <a:rPr lang="it-IT" sz="2400" dirty="0" smtClean="0"/>
              <a:t>GLI SMARTPHONE HANNO TUTTI UNA FOTO/VIDEO CAMERA</a:t>
            </a:r>
          </a:p>
          <a:p>
            <a:endParaRPr lang="it-IT" sz="2400" dirty="0" smtClean="0"/>
          </a:p>
          <a:p>
            <a:r>
              <a:rPr lang="it-IT" sz="2400" dirty="0" smtClean="0"/>
              <a:t>È DIFFICILISSIMO IL CONTROLLO</a:t>
            </a:r>
          </a:p>
          <a:p>
            <a:endParaRPr lang="it-IT" sz="2400" dirty="0" smtClean="0"/>
          </a:p>
          <a:p>
            <a:r>
              <a:rPr lang="it-IT" sz="2400" dirty="0" smtClean="0"/>
              <a:t>CI SONO MOLTISSIMI «NATIVI DIGITALI», MA POCHISSIMI «INTELLIGENTI DIGITALI»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440927" y="6606810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69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06060" y="3296992"/>
            <a:ext cx="11758411" cy="2949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b="1" dirty="0"/>
              <a:t>La sensazione è che venga percepito come una cosa “normale</a:t>
            </a:r>
            <a:r>
              <a:rPr lang="it-IT" sz="2800" b="1" dirty="0" smtClean="0"/>
              <a:t>”, che </a:t>
            </a:r>
            <a:r>
              <a:rPr lang="it-IT" sz="2800" b="1" dirty="0"/>
              <a:t>non si </a:t>
            </a:r>
            <a:r>
              <a:rPr lang="it-IT" sz="2800" b="1" dirty="0" smtClean="0"/>
              <a:t>fa “niente </a:t>
            </a:r>
            <a:r>
              <a:rPr lang="it-IT" sz="2800" b="1" dirty="0"/>
              <a:t>di male” ad inviare immagini a persone </a:t>
            </a:r>
            <a:r>
              <a:rPr lang="it-IT" sz="2800" b="1" dirty="0" smtClean="0"/>
              <a:t>di cui </a:t>
            </a:r>
            <a:r>
              <a:rPr lang="it-IT" sz="2800" b="1" dirty="0"/>
              <a:t>ci si fida</a:t>
            </a:r>
            <a:r>
              <a:rPr lang="it-IT" sz="2800" b="1" dirty="0" smtClean="0"/>
              <a:t>.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2800" b="1" dirty="0" smtClean="0"/>
              <a:t>Spesso </a:t>
            </a:r>
            <a:r>
              <a:rPr lang="it-IT" sz="2800" b="1" dirty="0"/>
              <a:t>comincia con un gioco “innocente</a:t>
            </a:r>
            <a:r>
              <a:rPr lang="it-IT" sz="2800" b="1" dirty="0" smtClean="0"/>
              <a:t>”, SENZA CONSEGUENZE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3" y="374225"/>
            <a:ext cx="4932607" cy="26909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91631" y="6581001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r="12269"/>
          <a:stretch/>
        </p:blipFill>
        <p:spPr>
          <a:xfrm>
            <a:off x="399246" y="287632"/>
            <a:ext cx="4546241" cy="6195507"/>
          </a:xfr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615189" y="2587296"/>
            <a:ext cx="5950039" cy="1596177"/>
          </a:xfrm>
        </p:spPr>
        <p:txBody>
          <a:bodyPr>
            <a:normAutofit/>
          </a:bodyPr>
          <a:lstStyle/>
          <a:p>
            <a:r>
              <a:rPr lang="it-IT" sz="4400" b="1" i="1" dirty="0" smtClean="0"/>
              <a:t>SE CAPITASSE A TE?</a:t>
            </a:r>
            <a:endParaRPr lang="it-IT" sz="44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376533" y="6581001"/>
            <a:ext cx="242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Prof. Vittorio Belloni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69" y="6231766"/>
            <a:ext cx="1391631" cy="6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102</TotalTime>
  <Words>591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Goccia</vt:lpstr>
      <vt:lpstr>IL SEXTING</vt:lpstr>
      <vt:lpstr>SAI COS’è?</vt:lpstr>
      <vt:lpstr>COS’è IL SEXTING</vt:lpstr>
      <vt:lpstr>I NUMERI DEL SEXTING</vt:lpstr>
      <vt:lpstr>Perché, SECONDO TE, SI FA?</vt:lpstr>
      <vt:lpstr>LE MOTIVAZIONI </vt:lpstr>
      <vt:lpstr>perché IL SEXTING è COSì DIFFUSO?</vt:lpstr>
      <vt:lpstr>Presentazione standard di PowerPoint</vt:lpstr>
      <vt:lpstr>SE CAPITASSE A TE?</vt:lpstr>
      <vt:lpstr>ALCUNI ESEMPI DELLA SUA DIFFUSIONE</vt:lpstr>
      <vt:lpstr>OLTRE IL SEXTING…</vt:lpstr>
      <vt:lpstr>ATTENZIONE!!!!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SEXTING</dc:title>
  <dc:creator>Vittorio Belloni</dc:creator>
  <cp:lastModifiedBy>Vittorio Belloni</cp:lastModifiedBy>
  <cp:revision>14</cp:revision>
  <dcterms:created xsi:type="dcterms:W3CDTF">2018-05-31T06:18:11Z</dcterms:created>
  <dcterms:modified xsi:type="dcterms:W3CDTF">2018-09-24T15:02:07Z</dcterms:modified>
</cp:coreProperties>
</file>