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5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60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66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84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29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28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94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71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7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38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D9A8-0865-4D55-B31A-05FCDB0A2370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FD03-E1CC-4C7D-8684-461268C6B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2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3836" r="5981" b="66623"/>
          <a:stretch/>
        </p:blipFill>
        <p:spPr bwMode="auto">
          <a:xfrm>
            <a:off x="107504" y="762000"/>
            <a:ext cx="8928991" cy="4971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872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904656" cy="922114"/>
          </a:xfrm>
        </p:spPr>
        <p:txBody>
          <a:bodyPr/>
          <a:lstStyle/>
          <a:p>
            <a:r>
              <a:rPr lang="it-IT" dirty="0" smtClean="0"/>
              <a:t>Ricorda sempre…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Se si è a conoscenza o si sospetta che qualcun’altro </a:t>
            </a:r>
            <a:r>
              <a:rPr lang="it-IT" dirty="0" smtClean="0"/>
              <a:t>subisca </a:t>
            </a:r>
            <a:r>
              <a:rPr lang="it-IT" dirty="0"/>
              <a:t>prepotenze è necessario parlarne subito con un adulto.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Questo </a:t>
            </a:r>
            <a:r>
              <a:rPr lang="it-IT" u="sng" dirty="0"/>
              <a:t>non significa fare la spia ma aiutare gli altri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b="1" dirty="0" smtClean="0"/>
              <a:t>Ognuno </a:t>
            </a:r>
            <a:r>
              <a:rPr lang="it-IT" b="1" dirty="0"/>
              <a:t>di noi potrebbe essere al suo posto e saremmo felici se qualcuno ci </a:t>
            </a:r>
            <a:r>
              <a:rPr lang="it-IT" b="1" dirty="0" smtClean="0"/>
              <a:t>aiutasse!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93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33898" r="4910" b="46744"/>
          <a:stretch/>
        </p:blipFill>
        <p:spPr bwMode="auto">
          <a:xfrm>
            <a:off x="91449" y="260648"/>
            <a:ext cx="8928992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4728558" cy="26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5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54505" r="6300" b="23996"/>
          <a:stretch/>
        </p:blipFill>
        <p:spPr bwMode="auto">
          <a:xfrm>
            <a:off x="395536" y="332656"/>
            <a:ext cx="8568952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51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3600400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bullo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I bulli sono persone, siano essi bambini, ragazzi o adulti che spesso hanno a loro volta problemi irrisolti e sofferenze importanti all'interno della famiglia o di tipo relazionale all'interno della scuola o della </a:t>
            </a:r>
            <a:r>
              <a:rPr lang="it-IT" sz="1800" dirty="0" smtClean="0"/>
              <a:t>società.</a:t>
            </a:r>
            <a:endParaRPr lang="it-IT" sz="1800" dirty="0"/>
          </a:p>
          <a:p>
            <a:pPr marL="0" indent="0">
              <a:buNone/>
            </a:pPr>
            <a:r>
              <a:rPr lang="it-IT" sz="1800" dirty="0" smtClean="0"/>
              <a:t>Il </a:t>
            </a:r>
            <a:r>
              <a:rPr lang="it-IT" sz="1800" dirty="0"/>
              <a:t>bullo si porta appresso tutto un mondo di problemi emotivi irrisolti e nella relazione con gli altri nasconde </a:t>
            </a:r>
            <a:r>
              <a:rPr lang="it-IT" sz="1800" i="1" dirty="0"/>
              <a:t>debolezze e fragilità affettive</a:t>
            </a:r>
            <a:r>
              <a:rPr lang="it-IT" sz="1800" dirty="0"/>
              <a:t> dietro comportamenti di spavalderia e aggressività.</a:t>
            </a:r>
          </a:p>
          <a:p>
            <a:pPr marL="0" indent="0">
              <a:buNone/>
            </a:pPr>
            <a:r>
              <a:rPr lang="it-IT" sz="1800" dirty="0"/>
              <a:t> </a:t>
            </a: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/>
          <a:stretch/>
        </p:blipFill>
        <p:spPr bwMode="auto">
          <a:xfrm>
            <a:off x="899591" y="2708920"/>
            <a:ext cx="7806851" cy="39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7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it-IT" sz="6000" dirty="0"/>
              <a:t>Il bullo</a:t>
            </a:r>
            <a:r>
              <a:rPr lang="it-IT" sz="6000" i="1" dirty="0"/>
              <a:t> </a:t>
            </a:r>
            <a:r>
              <a:rPr lang="it-IT" sz="6000" dirty="0"/>
              <a:t>ha un pensiero morale lontano da quello comune, compie atti di prepotenza</a:t>
            </a:r>
            <a:r>
              <a:rPr lang="it-IT" sz="6000" i="1" dirty="0"/>
              <a:t> </a:t>
            </a:r>
            <a:r>
              <a:rPr lang="it-IT" sz="6000" dirty="0"/>
              <a:t>verso un proprio pari sfruttando l'idea di essergli in qualche modo </a:t>
            </a:r>
            <a:r>
              <a:rPr lang="it-IT" sz="6000" i="1" dirty="0"/>
              <a:t>superiore</a:t>
            </a:r>
            <a:r>
              <a:rPr lang="it-IT" sz="6000" dirty="0"/>
              <a:t>: prepotenze che non sono occasionali, ma ripetute e che si configurano come una vera e propria persecuzione. </a:t>
            </a:r>
            <a:endParaRPr lang="it-IT" sz="6000" dirty="0" smtClean="0"/>
          </a:p>
          <a:p>
            <a:pPr marL="0" indent="0" algn="just">
              <a:buNone/>
            </a:pPr>
            <a:endParaRPr lang="it-IT" sz="6000" i="1" dirty="0"/>
          </a:p>
          <a:p>
            <a:pPr algn="just"/>
            <a:r>
              <a:rPr lang="it-IT" sz="6000" dirty="0" smtClean="0"/>
              <a:t>Il bullo riceve </a:t>
            </a:r>
            <a:r>
              <a:rPr lang="it-IT" sz="6000" dirty="0"/>
              <a:t>piacere dal dominio e dall'esercizio dell'autorità, sente il pressante bisogno di potere, prova ostilità verso il mondo esterno, fa una valutazione positiva della violenza e del tornaconto personale (fama e prestigio), dell'esibizione di aggressività e dei vantaggi materiali derivanti dallo </a:t>
            </a:r>
            <a:r>
              <a:rPr lang="it-IT" sz="6000" i="1" dirty="0"/>
              <a:t>sfruttamento </a:t>
            </a:r>
            <a:r>
              <a:rPr lang="it-IT" sz="6000" dirty="0"/>
              <a:t>della vittima. </a:t>
            </a:r>
            <a:endParaRPr lang="it-IT" sz="6000" dirty="0" smtClean="0"/>
          </a:p>
          <a:p>
            <a:pPr marL="0" indent="0" algn="just">
              <a:buNone/>
            </a:pPr>
            <a:endParaRPr lang="it-IT" sz="6000" dirty="0"/>
          </a:p>
          <a:p>
            <a:pPr algn="just"/>
            <a:r>
              <a:rPr lang="it-IT" sz="6000" dirty="0" smtClean="0"/>
              <a:t>Uno </a:t>
            </a:r>
            <a:r>
              <a:rPr lang="it-IT" sz="6000" dirty="0"/>
              <a:t>dei suoi luoghi privilegiati è la scuola (classe,</a:t>
            </a:r>
            <a:r>
              <a:rPr lang="it-IT" sz="6000" i="1" dirty="0"/>
              <a:t> </a:t>
            </a:r>
            <a:r>
              <a:rPr lang="it-IT" sz="6000" dirty="0"/>
              <a:t>corridoi, palestra, bagni…) dove il suo essere prevaricatore, espresso con la prepotenza, viene percepito come </a:t>
            </a:r>
            <a:r>
              <a:rPr lang="it-IT" sz="6000" i="1" dirty="0"/>
              <a:t>modello positivo e forte da osservare ed imitare</a:t>
            </a:r>
            <a:r>
              <a:rPr lang="it-IT" sz="6000" dirty="0"/>
              <a:t> </a:t>
            </a:r>
            <a:r>
              <a:rPr lang="it-IT" sz="6000" i="1" dirty="0"/>
              <a:t>anche per i compagni non aggressivi. </a:t>
            </a:r>
            <a:r>
              <a:rPr lang="it-IT" sz="6000" dirty="0"/>
              <a:t>Può darsi che talvolta sia stato o sia egli stesso</a:t>
            </a:r>
            <a:r>
              <a:rPr lang="it-IT" sz="6000" i="1" dirty="0"/>
              <a:t> </a:t>
            </a:r>
            <a:r>
              <a:rPr lang="it-IT" sz="6000" dirty="0"/>
              <a:t>la vittima in altri luoghi e contesti, oppure ha paura di diventare vittima e si mette al riparo compiendo atti di bullismo.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60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392488" cy="922114"/>
          </a:xfrm>
        </p:spPr>
        <p:txBody>
          <a:bodyPr/>
          <a:lstStyle/>
          <a:p>
            <a:r>
              <a:rPr lang="it-IT" dirty="0" smtClean="0"/>
              <a:t>La vittima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201622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La vittima è caratterizzata da un temperamento passivo-remissivo, insicuro e silenzioso oppure iperattivo, inquieto, offensivo e provocatorio; lascia trapelare il suo </a:t>
            </a:r>
            <a:r>
              <a:rPr lang="it-IT" i="1" dirty="0"/>
              <a:t>disagio </a:t>
            </a:r>
            <a:r>
              <a:rPr lang="it-IT" dirty="0"/>
              <a:t>e tutta la sua vulnerabilità che diventano facile terreno per azioni di</a:t>
            </a:r>
            <a:r>
              <a:rPr lang="it-IT" i="1" dirty="0"/>
              <a:t> </a:t>
            </a:r>
            <a:r>
              <a:rPr lang="it-IT" dirty="0"/>
              <a:t>prepotenza, di prevaricazione e di violenza da parte del bullo.</a:t>
            </a:r>
          </a:p>
          <a:p>
            <a:pPr marL="0" indent="0" algn="just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 r="2837"/>
          <a:stretch/>
        </p:blipFill>
        <p:spPr bwMode="auto">
          <a:xfrm>
            <a:off x="683568" y="3212976"/>
            <a:ext cx="7776863" cy="32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6632"/>
            <a:ext cx="4824536" cy="64087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dirty="0"/>
              <a:t>Colui </a:t>
            </a:r>
            <a:r>
              <a:rPr lang="it-IT" dirty="0" smtClean="0"/>
              <a:t>che: 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è </a:t>
            </a:r>
            <a:r>
              <a:rPr lang="it-IT" dirty="0"/>
              <a:t>chiamato in modo ripetitivo e canzonatorio,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riceve </a:t>
            </a:r>
            <a:r>
              <a:rPr lang="it-IT" dirty="0"/>
              <a:t>insulti o minacce,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prende </a:t>
            </a:r>
            <a:r>
              <a:rPr lang="it-IT" dirty="0"/>
              <a:t>calci e pugni,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riceve </a:t>
            </a:r>
            <a:r>
              <a:rPr lang="it-IT" dirty="0"/>
              <a:t>soprannomi antipatici,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è </a:t>
            </a:r>
            <a:r>
              <a:rPr lang="it-IT" dirty="0"/>
              <a:t>preso in giro,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subisce </a:t>
            </a:r>
            <a:r>
              <a:rPr lang="it-IT" dirty="0"/>
              <a:t>la diffusione di voci maligne sul proprio conto,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riceve </a:t>
            </a:r>
            <a:r>
              <a:rPr lang="it-IT" dirty="0"/>
              <a:t>spintoni,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viene </a:t>
            </a:r>
            <a:r>
              <a:rPr lang="it-IT" dirty="0"/>
              <a:t>fisicamente molestato,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è </a:t>
            </a:r>
            <a:r>
              <a:rPr lang="it-IT" dirty="0"/>
              <a:t>costretto a donare soldi o proprietà personali,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è </a:t>
            </a:r>
            <a:r>
              <a:rPr lang="it-IT" dirty="0"/>
              <a:t>deriso per la propria religione, colore della pelle, sessualità o </a:t>
            </a:r>
            <a:r>
              <a:rPr lang="it-IT" i="1" dirty="0"/>
              <a:t>status</a:t>
            </a:r>
            <a:r>
              <a:rPr lang="it-IT" dirty="0"/>
              <a:t> sociale, 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è </a:t>
            </a:r>
            <a:r>
              <a:rPr lang="it-IT" dirty="0"/>
              <a:t>ignorato ed emarginato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diventa </a:t>
            </a:r>
            <a:r>
              <a:rPr lang="it-IT" dirty="0"/>
              <a:t>una vittima segnata e ferita profondamente nell'anima, una condizione a volte irreversibile, che porta conseguenze nella sua sfera affettiva, emotiva, relazionale e comportamentale.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1648"/>
            <a:ext cx="3395886" cy="22512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63774"/>
            <a:ext cx="3545582" cy="20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4392488" cy="62646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dirty="0"/>
              <a:t>La vittima diventa debole e </a:t>
            </a:r>
            <a:r>
              <a:rPr lang="it-IT" dirty="0" smtClean="0"/>
              <a:t>fragile: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/>
              <a:t>i</a:t>
            </a:r>
            <a:r>
              <a:rPr lang="it-IT" dirty="0" smtClean="0"/>
              <a:t>mpaurita </a:t>
            </a:r>
            <a:r>
              <a:rPr lang="it-IT" dirty="0"/>
              <a:t>e preoccupata, si percepisce gradualmente incapace di svolgere i compiti quotidiani (scolastici o lavorativi), si convince di avere qualcosa di sbagliato e prova continui sensi di colpa</a:t>
            </a:r>
            <a:r>
              <a:rPr lang="it-IT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abbassa</a:t>
            </a:r>
            <a:r>
              <a:rPr lang="it-IT" dirty="0"/>
              <a:t>, di conseguenza, i livelli di </a:t>
            </a:r>
            <a:r>
              <a:rPr lang="it-IT" i="1" dirty="0"/>
              <a:t>autostima</a:t>
            </a:r>
            <a:r>
              <a:rPr lang="it-IT" dirty="0"/>
              <a:t> personale, sviluppa una opinione negativa di sé e si chiude sempre più in se </a:t>
            </a:r>
            <a:r>
              <a:rPr lang="it-IT" dirty="0" smtClean="0"/>
              <a:t>stessa</a:t>
            </a:r>
            <a:r>
              <a:rPr lang="it-IT" dirty="0"/>
              <a:t>;</a:t>
            </a: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Tende </a:t>
            </a:r>
            <a:r>
              <a:rPr lang="it-IT" dirty="0"/>
              <a:t>ad accettare tacitamente tutto ciò che gli viene imposto come una “condanna” a cui ogni giorno deve sottostare e </a:t>
            </a:r>
            <a:r>
              <a:rPr lang="it-IT" dirty="0" smtClean="0"/>
              <a:t>sopravvivere;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evita </a:t>
            </a:r>
            <a:r>
              <a:rPr lang="it-IT" dirty="0"/>
              <a:t>di lamentarsi con gli adulti, con gli amici per timore di ripercussioni peggiori da parte dei suoi “</a:t>
            </a:r>
            <a:r>
              <a:rPr lang="it-IT" dirty="0" smtClean="0"/>
              <a:t>aguzzini”;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nega </a:t>
            </a:r>
            <a:r>
              <a:rPr lang="it-IT" dirty="0"/>
              <a:t>sistematicamente di essere vittima per semplice vergogna: la reticenza diventa complicità e facilita la continuazione del dramma.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4822" r="3542" b="12339"/>
          <a:stretch/>
        </p:blipFill>
        <p:spPr>
          <a:xfrm>
            <a:off x="4788024" y="1484784"/>
            <a:ext cx="4160702" cy="32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576064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Cosa fare se sei vittima o spettatore di atti di bullismo?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8147248" cy="522499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b="1" dirty="0"/>
              <a:t>Confidarsi con un </a:t>
            </a:r>
            <a:r>
              <a:rPr lang="it-IT" b="1" dirty="0" smtClean="0"/>
              <a:t>amico. </a:t>
            </a:r>
            <a:r>
              <a:rPr lang="it-IT" dirty="0"/>
              <a:t>Parlare con un amico degli episodi spiacevoli e dolorosi</a:t>
            </a:r>
            <a:r>
              <a:rPr lang="it-IT" b="1" dirty="0"/>
              <a:t> </a:t>
            </a:r>
            <a:r>
              <a:rPr lang="it-IT" dirty="0"/>
              <a:t>che si stanno vivendo aiuta ad affrontare la situazione</a:t>
            </a:r>
            <a:r>
              <a:rPr lang="it-IT" dirty="0" smtClean="0"/>
              <a:t>.</a:t>
            </a:r>
            <a:r>
              <a:rPr lang="it-IT" dirty="0"/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it-IT" b="1" dirty="0"/>
              <a:t>Chiedere aiuto e supporto ad un adulto. </a:t>
            </a:r>
            <a:r>
              <a:rPr lang="it-IT" dirty="0"/>
              <a:t>Rivolgersi ad una persona di fiducia</a:t>
            </a:r>
            <a:r>
              <a:rPr lang="it-IT" b="1" dirty="0"/>
              <a:t> </a:t>
            </a:r>
            <a:r>
              <a:rPr lang="it-IT" dirty="0"/>
              <a:t>(genitore, amico, professore, psicologo, ecc... ) per avere un supporto nell’affrontare la situazione</a:t>
            </a:r>
            <a:r>
              <a:rPr lang="it-IT" dirty="0" smtClean="0"/>
              <a:t>.</a:t>
            </a:r>
            <a:endParaRPr lang="it-IT" dirty="0"/>
          </a:p>
          <a:p>
            <a:pPr algn="just">
              <a:buFont typeface="Wingdings" pitchFamily="2" charset="2"/>
              <a:buChar char="ü"/>
            </a:pPr>
            <a:r>
              <a:rPr lang="it-IT" b="1" dirty="0"/>
              <a:t>Non rispondere alle provocazioni, allontanarsi. </a:t>
            </a:r>
            <a:r>
              <a:rPr lang="it-IT" dirty="0"/>
              <a:t>Far finta di niente, non reagire</a:t>
            </a:r>
            <a:r>
              <a:rPr lang="it-IT" b="1" dirty="0"/>
              <a:t> </a:t>
            </a:r>
            <a:r>
              <a:rPr lang="it-IT" dirty="0"/>
              <a:t>alle provocazioni, mantenere la calma e allontanarsi toglie al bullo il divertimento e il piacere di vedere la vittima umiliata</a:t>
            </a:r>
            <a:r>
              <a:rPr lang="it-IT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it-IT" b="1" dirty="0"/>
              <a:t>Non mostrare timore o tristezza. </a:t>
            </a:r>
            <a:r>
              <a:rPr lang="it-IT" dirty="0"/>
              <a:t>Far capire al bullo che non si ha paura, che si è</a:t>
            </a:r>
            <a:r>
              <a:rPr lang="it-IT" b="1" dirty="0"/>
              <a:t> </a:t>
            </a:r>
            <a:r>
              <a:rPr lang="it-IT" dirty="0"/>
              <a:t>intelligenti e spiritosi lo metterà in imbarazzo</a:t>
            </a:r>
            <a:r>
              <a:rPr lang="it-IT" dirty="0" smtClean="0"/>
              <a:t>.</a:t>
            </a:r>
            <a:r>
              <a:rPr lang="it-IT" dirty="0"/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it-IT" b="1" dirty="0"/>
              <a:t>Essere decisi. </a:t>
            </a:r>
            <a:r>
              <a:rPr lang="it-IT" dirty="0"/>
              <a:t>Chiedere al bullo, con un tono che non ammette repliche, di</a:t>
            </a:r>
            <a:r>
              <a:rPr lang="it-IT" b="1" dirty="0"/>
              <a:t> </a:t>
            </a:r>
            <a:r>
              <a:rPr lang="it-IT" dirty="0"/>
              <a:t>smetterla e di rispettare i diritti altrui oppure chiedere un confronto /discussione per risolvere l’eventuale problema</a:t>
            </a:r>
            <a:r>
              <a:rPr lang="it-IT" dirty="0" smtClean="0"/>
              <a:t>.</a:t>
            </a:r>
            <a:endParaRPr lang="it-IT" dirty="0"/>
          </a:p>
          <a:p>
            <a:pPr algn="just">
              <a:buFont typeface="Wingdings" pitchFamily="2" charset="2"/>
              <a:buChar char="ü"/>
            </a:pPr>
            <a:r>
              <a:rPr lang="it-IT" b="1" dirty="0"/>
              <a:t>Evitare l’isolamento. </a:t>
            </a:r>
            <a:r>
              <a:rPr lang="it-IT" dirty="0"/>
              <a:t>Il bullo provoca chi è solo. Star vicino ad adulti, amici,</a:t>
            </a:r>
            <a:r>
              <a:rPr lang="it-IT" b="1" dirty="0"/>
              <a:t> </a:t>
            </a:r>
            <a:r>
              <a:rPr lang="it-IT" dirty="0"/>
              <a:t>compagni è un deterrente.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4758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622</Words>
  <Application>Microsoft Office PowerPoint</Application>
  <PresentationFormat>Presentazione su schermo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Il bullo</vt:lpstr>
      <vt:lpstr>Presentazione standard di PowerPoint</vt:lpstr>
      <vt:lpstr>La vittima</vt:lpstr>
      <vt:lpstr>Presentazione standard di PowerPoint</vt:lpstr>
      <vt:lpstr>Presentazione standard di PowerPoint</vt:lpstr>
      <vt:lpstr>Cosa fare se sei vittima o spettatore di atti di bullismo?</vt:lpstr>
      <vt:lpstr>Ricorda sempre…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9</cp:revision>
  <dcterms:created xsi:type="dcterms:W3CDTF">2017-09-28T11:04:49Z</dcterms:created>
  <dcterms:modified xsi:type="dcterms:W3CDTF">2017-09-28T12:13:47Z</dcterms:modified>
</cp:coreProperties>
</file>