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1" r:id="rId2"/>
    <p:sldId id="284" r:id="rId3"/>
    <p:sldId id="262" r:id="rId4"/>
    <p:sldId id="315" r:id="rId5"/>
    <p:sldId id="316" r:id="rId6"/>
    <p:sldId id="287" r:id="rId7"/>
    <p:sldId id="288" r:id="rId8"/>
    <p:sldId id="289" r:id="rId9"/>
    <p:sldId id="290" r:id="rId10"/>
    <p:sldId id="317" r:id="rId11"/>
    <p:sldId id="318" r:id="rId12"/>
    <p:sldId id="281" r:id="rId13"/>
    <p:sldId id="282" r:id="rId14"/>
    <p:sldId id="283" r:id="rId15"/>
    <p:sldId id="285" r:id="rId16"/>
    <p:sldId id="291" r:id="rId17"/>
    <p:sldId id="292" r:id="rId18"/>
    <p:sldId id="301" r:id="rId19"/>
    <p:sldId id="269" r:id="rId20"/>
    <p:sldId id="300" r:id="rId21"/>
    <p:sldId id="302" r:id="rId22"/>
    <p:sldId id="260" r:id="rId23"/>
    <p:sldId id="263" r:id="rId24"/>
    <p:sldId id="268" r:id="rId25"/>
    <p:sldId id="256" r:id="rId26"/>
    <p:sldId id="266" r:id="rId27"/>
    <p:sldId id="267" r:id="rId28"/>
    <p:sldId id="258" r:id="rId29"/>
    <p:sldId id="278" r:id="rId30"/>
    <p:sldId id="279" r:id="rId31"/>
    <p:sldId id="270" r:id="rId32"/>
    <p:sldId id="271" r:id="rId33"/>
    <p:sldId id="303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14" r:id="rId42"/>
    <p:sldId id="304" r:id="rId43"/>
    <p:sldId id="286" r:id="rId44"/>
    <p:sldId id="305" r:id="rId45"/>
    <p:sldId id="307" r:id="rId46"/>
    <p:sldId id="308" r:id="rId47"/>
    <p:sldId id="306" r:id="rId48"/>
    <p:sldId id="310" r:id="rId49"/>
    <p:sldId id="309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3C7FB29-570D-4064-B7FF-6AEA8DBCAD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D2A09-8CDE-447B-95E3-460A63FA17B8}" type="slidenum">
              <a:rPr lang="it-IT"/>
              <a:pPr/>
              <a:t>28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Se il Mattarellum prevedeva per la Camera due schede (una per l’uninominale e una per il proporzionale), il nuovo Rosatellum costringe ad un’unica scelta perché non si può praticare il voto disgiunto. Ora, sulla scheda singola, una volta individuato il partito o la coalizione che si intendono votare, ci saranno due possibilità: 1) se l’elettore barra solo il nome del candidato uninominale il suo voto è trasferito anche al partito collegato o, in caso sia appoggiato da una coalizione, attribuito «pro quota» alle liste alleate; 2) se si tracciano due «X», sul nome del candidato uninominale e sul simbolo collegato, il voto va al partito prescelto e non agli alleati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8B4AD-23A1-4730-AD9E-6463181E86C8}" type="slidenum">
              <a:rPr lang="it-IT"/>
              <a:pPr/>
              <a:t>29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Se il Mattarellum prevedeva per la Camera due schede (una per l’uninominale e una per il proporzionale), il nuovo Rosatellum costringe ad un’unica scelta perché non si può praticare il voto disgiunto. Ora, sulla scheda singola, una volta individuato il partito o la coalizione che si intendono votare, ci saranno due possibilità: 1) se l’elettore barra solo il nome del candidato uninominale il suo voto è trasferito anche al partito collegato o, in caso sia appoggiato da una coalizione, attribuito «pro quota» alle liste alleate; 2) se si tracciano due «X», sul nome del candidato uninominale e sul simbolo collegato, il voto va al partito prescelto e non agli alleati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9983E-B5DD-4DC9-9392-FBB6923FBE7B}" type="slidenum">
              <a:rPr lang="it-IT"/>
              <a:pPr/>
              <a:t>30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Se il Mattarellum prevedeva per la Camera due schede (una per l’uninominale e una per il proporzionale), il nuovo Rosatellum costringe ad un’unica scelta perché non si può praticare il voto disgiunto. Ora, sulla scheda singola, una volta individuato il partito o la coalizione che si intendono votare, ci saranno due possibilità: 1) se l’elettore barra solo il nome del candidato uninominale il suo voto è trasferito anche al partito collegato o, in caso sia appoggiato da una coalizione, attribuito «pro quota» alle liste alleate; 2) se si tracciano due «X», sul nome del candidato uninominale e sul simbolo collegato, il voto va al partito prescelto e non agli alleati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B123-3469-4E59-9B53-1071D2E6E0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BF60-BE5A-424C-977E-06C4165646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46D6-9A87-4469-ACA9-76744B3D61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762D6-09FF-491D-84CE-404013696C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A10B0-13DD-4541-8B4E-66F58454DB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611C-8727-41B6-8ED5-4ED3A5675C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767E-C0FA-4631-AFA5-155588EAA9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6F14-8F64-4D04-90EF-CB108673A0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62BAC-96E6-4788-874D-9B1B486AB5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667E-F903-4445-B522-9F15F88C20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062A-43FD-4819-887B-F0045DD5D0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64017-D682-4BD8-84C1-CCD32AF385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572882A-24B0-41B8-9762-E0AB168D46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90600" y="304800"/>
            <a:ext cx="7315200" cy="212365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chemeClr val="bg1"/>
                </a:solidFill>
              </a:rPr>
              <a:t>La Legge elettorale</a:t>
            </a:r>
          </a:p>
          <a:p>
            <a:pPr algn="ctr">
              <a:defRPr/>
            </a:pPr>
            <a:r>
              <a:rPr lang="it-IT" sz="4400" b="1" dirty="0">
                <a:solidFill>
                  <a:schemeClr val="bg1"/>
                </a:solidFill>
              </a:rPr>
              <a:t>3.11.2017, n. 165</a:t>
            </a:r>
          </a:p>
          <a:p>
            <a:pPr algn="ctr">
              <a:defRPr/>
            </a:pPr>
            <a:r>
              <a:rPr lang="it-IT" sz="4400" b="1" dirty="0">
                <a:solidFill>
                  <a:schemeClr val="bg1"/>
                </a:solidFill>
              </a:rPr>
              <a:t>(</a:t>
            </a:r>
            <a:r>
              <a:rPr lang="it-IT" sz="4400" b="1" dirty="0" err="1">
                <a:solidFill>
                  <a:schemeClr val="bg1"/>
                </a:solidFill>
              </a:rPr>
              <a:t>Rosatellum</a:t>
            </a:r>
            <a:r>
              <a:rPr lang="it-IT" sz="4400" b="1" dirty="0">
                <a:solidFill>
                  <a:schemeClr val="bg1"/>
                </a:solidFill>
              </a:rPr>
              <a:t> bis)</a:t>
            </a:r>
          </a:p>
        </p:txBody>
      </p:sp>
      <p:pic>
        <p:nvPicPr>
          <p:cNvPr id="2051" name="Picture 9" descr="Rosatellum_immagine_attribuit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544762"/>
            <a:ext cx="6248400" cy="4313238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A6742-4711-42F4-9856-955F56D5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Costituzione della Repubblica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C228B1-175F-4B25-97CB-F7923A73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/>
              <a:t>ART. 60</a:t>
            </a:r>
            <a:r>
              <a:rPr lang="it-IT" dirty="0"/>
              <a:t>. La Camera dei deputati e il Senato della Repubblica sono eletti per </a:t>
            </a:r>
            <a:r>
              <a:rPr lang="it-IT" b="1" dirty="0"/>
              <a:t>cinque anni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r>
              <a:rPr lang="it-IT" dirty="0"/>
              <a:t>     La durata di ciascuna Camera non può essere prorogata se non per legge e soltanto in caso di guerra. </a:t>
            </a:r>
          </a:p>
        </p:txBody>
      </p:sp>
    </p:spTree>
    <p:extLst>
      <p:ext uri="{BB962C8B-B14F-4D97-AF65-F5344CB8AC3E}">
        <p14:creationId xmlns:p14="http://schemas.microsoft.com/office/powerpoint/2010/main" val="311009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F0454-1875-4E51-ACF4-06BD584B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Costituzione della Repubblica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207FBC-1867-4311-91B2-CAEB9F931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/>
              <a:t>ART. 61</a:t>
            </a:r>
            <a:r>
              <a:rPr lang="it-IT" dirty="0"/>
              <a:t>. Le elezioni delle nuove Camere hanno luogo entro </a:t>
            </a:r>
            <a:r>
              <a:rPr lang="it-IT" b="1" dirty="0"/>
              <a:t>settanta giorni </a:t>
            </a:r>
            <a:r>
              <a:rPr lang="it-IT" dirty="0"/>
              <a:t>dalla fine delle precedenti. La prima riunione ha luogo non oltre il ventesimo giorno dalle elezioni. Finché non siano riunite le nuove Camere sono </a:t>
            </a:r>
            <a:r>
              <a:rPr lang="it-IT" b="1" dirty="0"/>
              <a:t>prorogati i poteri </a:t>
            </a:r>
            <a:r>
              <a:rPr lang="it-IT" dirty="0"/>
              <a:t>delle precedenti.</a:t>
            </a:r>
          </a:p>
        </p:txBody>
      </p:sp>
    </p:spTree>
    <p:extLst>
      <p:ext uri="{BB962C8B-B14F-4D97-AF65-F5344CB8AC3E}">
        <p14:creationId xmlns:p14="http://schemas.microsoft.com/office/powerpoint/2010/main" val="196302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it-IT" sz="3600" b="1"/>
              <a:t>Legge elettorale – contesto storico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it-IT" altLang="zh-CN" sz="2200" dirty="0">
                <a:ea typeface="宋体" pitchFamily="2" charset="-122"/>
              </a:rPr>
              <a:t>Dopo il proporzionale puro della prima repubblica 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zh-CN" sz="2200" dirty="0">
                <a:ea typeface="宋体" pitchFamily="2" charset="-122"/>
              </a:rPr>
              <a:t>il </a:t>
            </a:r>
            <a:r>
              <a:rPr lang="it-IT" altLang="zh-CN" sz="2200" b="1" dirty="0">
                <a:ea typeface="宋体" pitchFamily="2" charset="-122"/>
              </a:rPr>
              <a:t>Mattarellum</a:t>
            </a:r>
            <a:r>
              <a:rPr lang="it-IT" altLang="zh-CN" sz="2200" dirty="0">
                <a:ea typeface="宋体" pitchFamily="2" charset="-122"/>
              </a:rPr>
              <a:t> delle elezioni 1994,1996 e 2001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zh-CN" sz="2200" dirty="0">
                <a:ea typeface="宋体" pitchFamily="2" charset="-122"/>
              </a:rPr>
              <a:t>il </a:t>
            </a:r>
            <a:r>
              <a:rPr lang="it-IT" altLang="zh-CN" sz="2200" b="1" dirty="0">
                <a:ea typeface="宋体" pitchFamily="2" charset="-122"/>
              </a:rPr>
              <a:t>Porcellum</a:t>
            </a:r>
            <a:r>
              <a:rPr lang="it-IT" altLang="zh-CN" sz="2200" dirty="0">
                <a:ea typeface="宋体" pitchFamily="2" charset="-122"/>
              </a:rPr>
              <a:t> del 2006, 2008 e 2013, dichiarato parzialmente incostituzionale nel 2014 perché "foriero di una eccessiva sovra-rappresentazione"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zh-CN" sz="2200" b="1" dirty="0">
                <a:ea typeface="宋体" pitchFamily="2" charset="-122"/>
              </a:rPr>
              <a:t>l'Italicum</a:t>
            </a:r>
            <a:r>
              <a:rPr lang="it-IT" altLang="zh-CN" sz="2200" dirty="0">
                <a:ea typeface="宋体" pitchFamily="2" charset="-122"/>
              </a:rPr>
              <a:t>, approvato nel Luglio 2016 </a:t>
            </a:r>
            <a:r>
              <a:rPr lang="it-IT" altLang="zh-CN" sz="2200" b="1" dirty="0">
                <a:ea typeface="宋体" pitchFamily="2" charset="-122"/>
              </a:rPr>
              <a:t>ma mai applicato </a:t>
            </a:r>
            <a:r>
              <a:rPr lang="it-IT" altLang="zh-CN" sz="2200" dirty="0">
                <a:ea typeface="宋体" pitchFamily="2" charset="-122"/>
              </a:rPr>
              <a:t>e dichiarato parzialmente incostituzionale principalmente per il meccanismo di attribuzione del premio di maggioranza a chi non raggiunga al primo turno il 40% di voti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zh-CN" sz="2200" b="1" dirty="0" err="1">
                <a:ea typeface="宋体" pitchFamily="2" charset="-122"/>
              </a:rPr>
              <a:t>Rosatellum</a:t>
            </a:r>
            <a:r>
              <a:rPr lang="it-IT" altLang="zh-CN" sz="2200" dirty="0">
                <a:ea typeface="宋体" pitchFamily="2" charset="-122"/>
              </a:rPr>
              <a:t>, approvato il 3 novembre 2017 (Legge 165 – GU11.11.2017, n. 264)</a:t>
            </a:r>
            <a:endParaRPr lang="it-IT" sz="2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62000" y="1219200"/>
            <a:ext cx="54864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REPUBBLICA</a:t>
            </a:r>
          </a:p>
        </p:txBody>
      </p:sp>
      <p:pic>
        <p:nvPicPr>
          <p:cNvPr id="4101" name="Picture 2" descr="Risultati immagini per logo regno d'It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14400"/>
            <a:ext cx="15621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0" dirty="0">
                <a:effectLst>
                  <a:reflection blurRad="12700" stA="34000" endA="740" endPos="53000" dir="5400000" sy="-100000" algn="bl" rotWithShape="0"/>
                </a:effectLst>
              </a:rPr>
              <a:t>Sistema</a:t>
            </a:r>
            <a:r>
              <a:rPr lang="it-IT" dirty="0"/>
              <a:t> </a:t>
            </a:r>
            <a:r>
              <a:rPr lang="it-IT" b="1" spc="0" dirty="0">
                <a:effectLst>
                  <a:reflection blurRad="12700" stA="34000" endA="740" endPos="53000" dir="5400000" sy="-100000" algn="bl" rotWithShape="0"/>
                </a:effectLst>
              </a:rPr>
              <a:t>proporzionale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it-IT" sz="3200" dirty="0"/>
              <a:t>l’assegnazione dei seggi avviene in modo da assicurare alle diverse liste un numero di posti proporzionale ai voti ottenuti</a:t>
            </a:r>
            <a:endParaRPr lang="it-IT" sz="3200" b="1" dirty="0"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6138" y="2088532"/>
            <a:ext cx="4038600" cy="388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0" dirty="0">
                <a:effectLst>
                  <a:reflection blurRad="12700" stA="34000" endA="740" endPos="53000" dir="5400000" sy="-100000" algn="bl" rotWithShape="0"/>
                </a:effectLst>
              </a:rPr>
              <a:t>Sistema</a:t>
            </a:r>
            <a:r>
              <a:rPr lang="it-IT" dirty="0"/>
              <a:t> </a:t>
            </a:r>
            <a:r>
              <a:rPr lang="it-IT" b="1" spc="0" dirty="0">
                <a:effectLst>
                  <a:reflection blurRad="12700" stA="34000" endA="740" endPos="53000" dir="5400000" sy="-100000" algn="bl" rotWithShape="0"/>
                </a:effectLst>
              </a:rPr>
              <a:t>maggioritario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it-IT" sz="3200" dirty="0"/>
              <a:t>Chi ottiene il più alto numero di voti conquista l’unico seggio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6138" y="2103075"/>
            <a:ext cx="4038600" cy="385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7" y="914400"/>
            <a:ext cx="7772400" cy="264477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913AD8-4DA4-47DA-88D4-DA685FAC0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25" y="2895554"/>
            <a:ext cx="4127350" cy="1066892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7DDA7C-FCB8-4813-AC1E-A01B3BF7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685800"/>
            <a:ext cx="4379913" cy="5176057"/>
          </a:xfrm>
        </p:spPr>
        <p:txBody>
          <a:bodyPr/>
          <a:lstStyle/>
          <a:p>
            <a:pPr algn="ctr"/>
            <a:r>
              <a:rPr lang="it-IT" sz="2400" u="sng" dirty="0"/>
              <a:t>Ripartizione del territorio nazionale</a:t>
            </a:r>
            <a:br>
              <a:rPr lang="it-IT" sz="2400" u="sng" dirty="0"/>
            </a:br>
            <a:br>
              <a:rPr lang="it-IT" sz="2400" u="sng" dirty="0"/>
            </a:br>
            <a:br>
              <a:rPr lang="it-IT" sz="2400" u="sng" dirty="0"/>
            </a:br>
            <a:br>
              <a:rPr lang="it-IT" sz="2400" u="sng" dirty="0"/>
            </a:br>
            <a:r>
              <a:rPr lang="it-IT" sz="2000" b="0" dirty="0"/>
              <a:t>Alla </a:t>
            </a:r>
            <a:r>
              <a:rPr lang="it-IT" sz="2000" dirty="0"/>
              <a:t>Camera</a:t>
            </a:r>
            <a:r>
              <a:rPr lang="it-IT" sz="2000" b="0" dirty="0"/>
              <a:t> il territorio nazionale è ripartito in </a:t>
            </a:r>
            <a:r>
              <a:rPr lang="it-IT" sz="2000" dirty="0"/>
              <a:t>28</a:t>
            </a:r>
            <a:r>
              <a:rPr lang="it-IT" sz="2000" b="0" dirty="0"/>
              <a:t> circoscrizioni</a:t>
            </a:r>
            <a:br>
              <a:rPr lang="it-IT" sz="2000" b="0" dirty="0"/>
            </a:br>
            <a:br>
              <a:rPr lang="it-IT" sz="2000" b="0" dirty="0"/>
            </a:br>
            <a:br>
              <a:rPr lang="it-IT" sz="2000" b="0" dirty="0"/>
            </a:br>
            <a:endParaRPr lang="it-IT" sz="2000" b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D82E5B-07AA-4497-A9BF-1FC576206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2255"/>
            <a:ext cx="3505200" cy="249175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Mappa dei collegi uninominali e plurinonominali per l'elezione della Camera dei Deputati">
            <a:extLst>
              <a:ext uri="{FF2B5EF4-FFF2-40B4-BE49-F238E27FC236}">
                <a16:creationId xmlns:a16="http://schemas.microsoft.com/office/drawing/2014/main" id="{F08FA343-441F-49D5-9656-CA1137A1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371600"/>
            <a:ext cx="361636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3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7F398-BBC2-42E2-BA99-EBCC1160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538161"/>
            <a:ext cx="4191000" cy="5033963"/>
          </a:xfrm>
        </p:spPr>
        <p:txBody>
          <a:bodyPr/>
          <a:lstStyle/>
          <a:p>
            <a:pPr algn="ctr"/>
            <a:r>
              <a:rPr lang="it-IT" sz="2400" u="sng" dirty="0"/>
              <a:t>Ripartizione del territorio nazionale</a:t>
            </a:r>
            <a:br>
              <a:rPr lang="it-IT" sz="2400" u="sng" dirty="0"/>
            </a:br>
            <a:br>
              <a:rPr lang="it-IT" sz="2400" u="sng" dirty="0"/>
            </a:br>
            <a:br>
              <a:rPr lang="it-IT" sz="2400" u="sng" dirty="0"/>
            </a:br>
            <a:br>
              <a:rPr lang="it-IT" sz="2400" u="sng" dirty="0"/>
            </a:br>
            <a:r>
              <a:rPr lang="it-IT" sz="2000" b="0" dirty="0"/>
              <a:t>al </a:t>
            </a:r>
            <a:r>
              <a:rPr lang="it-IT" sz="2000" dirty="0"/>
              <a:t>Senato</a:t>
            </a:r>
            <a:r>
              <a:rPr lang="it-IT" sz="2000" b="0" dirty="0"/>
              <a:t> il territorio nazionale è ripartito in </a:t>
            </a:r>
            <a:r>
              <a:rPr lang="it-IT" sz="2000" dirty="0"/>
              <a:t>20</a:t>
            </a:r>
            <a:r>
              <a:rPr lang="it-IT" sz="2000" b="0" dirty="0"/>
              <a:t> circoscrizioni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820BD3-C15B-45E6-BF1D-2ABD82721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3141187"/>
            <a:ext cx="4114800" cy="126571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 descr="Mappa dei collegi elettorali uninominali e plurinominali per il Senato della Repubblica">
            <a:extLst>
              <a:ext uri="{FF2B5EF4-FFF2-40B4-BE49-F238E27FC236}">
                <a16:creationId xmlns:a16="http://schemas.microsoft.com/office/drawing/2014/main" id="{9B535D2F-FDF9-4DAC-B337-81E276FC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114800" cy="56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21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32D000-5458-4F92-97DC-14001F1B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33401"/>
            <a:ext cx="7772400" cy="761999"/>
          </a:xfrm>
        </p:spPr>
        <p:txBody>
          <a:bodyPr/>
          <a:lstStyle/>
          <a:p>
            <a:pPr algn="ctr"/>
            <a:r>
              <a:rPr lang="it-IT" sz="3600" dirty="0"/>
              <a:t>Circoscrizione</a:t>
            </a:r>
            <a:r>
              <a:rPr lang="it-IT" dirty="0"/>
              <a:t> Estero</a:t>
            </a:r>
          </a:p>
        </p:txBody>
      </p:sp>
      <p:pic>
        <p:nvPicPr>
          <p:cNvPr id="3074" name="Picture 2" descr="https://upload.wikimedia.org/wikipedia/commons/thumb/5/5b/Circoscrizioni_2017_-_Estero_-_Suddivisioni.svg/863px-Circoscrizioni_2017_-_Estero_-_Suddivisioni.svg.png">
            <a:extLst>
              <a:ext uri="{FF2B5EF4-FFF2-40B4-BE49-F238E27FC236}">
                <a16:creationId xmlns:a16="http://schemas.microsoft.com/office/drawing/2014/main" id="{BFEC9005-E577-41C5-BF6A-43DDA3F7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7" y="1462476"/>
            <a:ext cx="8113713" cy="48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5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92D050"/>
                </a:solidFill>
              </a:rPr>
              <a:t>Uno su tre sarà scelto nei collegi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dirty="0"/>
          </a:p>
          <a:p>
            <a:pPr algn="just" eaLnBrk="1" hangingPunct="1">
              <a:lnSpc>
                <a:spcPct val="90000"/>
              </a:lnSpc>
            </a:pPr>
            <a:r>
              <a:rPr lang="it-IT" sz="3600" b="1" i="1" u="sng" dirty="0"/>
              <a:t>Camera:</a:t>
            </a:r>
            <a:r>
              <a:rPr lang="it-IT" sz="3600" b="1" dirty="0"/>
              <a:t> </a:t>
            </a:r>
            <a:r>
              <a:rPr lang="it-IT" sz="3600" dirty="0"/>
              <a:t> su 630 Deputati, 232 seggi verranno assegnati su </a:t>
            </a:r>
            <a:r>
              <a:rPr lang="it-IT" sz="3600" b="1" dirty="0"/>
              <a:t>base uninominale </a:t>
            </a:r>
            <a:r>
              <a:rPr lang="it-IT" sz="3600" dirty="0"/>
              <a:t>(232, comprensivi di un seggio per la Valle d’Aosta e 6 per il Trentino-Alto Adige), mentre 386 seggi verranno assegnati </a:t>
            </a:r>
            <a:r>
              <a:rPr lang="it-IT" sz="3600" b="1" dirty="0"/>
              <a:t>nei collegi plurinominali </a:t>
            </a:r>
            <a:r>
              <a:rPr lang="it-IT" sz="3600" dirty="0"/>
              <a:t>(più 12 seggi della circoscrizione Estero).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828801"/>
            <a:ext cx="7772400" cy="1295400"/>
          </a:xfrm>
        </p:spPr>
        <p:txBody>
          <a:bodyPr/>
          <a:lstStyle/>
          <a:p>
            <a:r>
              <a:rPr lang="it-IT" dirty="0"/>
              <a:t>premessa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1524001"/>
            <a:ext cx="7772400" cy="1295399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1E1BF-3D97-482D-9D58-BE457ABB2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609599"/>
          </a:xfrm>
        </p:spPr>
        <p:txBody>
          <a:bodyPr/>
          <a:lstStyle/>
          <a:p>
            <a:r>
              <a:rPr lang="it-IT" sz="3600" b="1" dirty="0">
                <a:solidFill>
                  <a:srgbClr val="92D050"/>
                </a:solidFill>
              </a:rPr>
              <a:t>Uno su tre sarà scelto nei collegi </a:t>
            </a:r>
            <a:endParaRPr lang="it-IT" sz="3600" dirty="0">
              <a:solidFill>
                <a:srgbClr val="92D05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6C1ECA-1F2A-4057-9032-9113ECD7D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239000" cy="4038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3600" b="1" dirty="0"/>
              <a:t>Senato:</a:t>
            </a:r>
            <a:r>
              <a:rPr lang="it-IT" sz="3600" dirty="0"/>
              <a:t> su 315 Senatori, i collegi </a:t>
            </a:r>
            <a:r>
              <a:rPr lang="it-IT" sz="3600" u="sng" dirty="0"/>
              <a:t>uninominali</a:t>
            </a:r>
            <a:r>
              <a:rPr lang="it-IT" sz="3600" dirty="0"/>
              <a:t> sono 116 (109 + 1 per la Valle d’Aosta + 6 per il Trentino-Alto Adige), mentre quelli </a:t>
            </a:r>
            <a:r>
              <a:rPr lang="it-IT" sz="3600" u="sng" dirty="0"/>
              <a:t>plurinominali </a:t>
            </a:r>
            <a:r>
              <a:rPr lang="it-IT" sz="3600" dirty="0"/>
              <a:t>sono 193 (e 6 quelli assegnati all’Estero).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846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54915-EFF2-41C8-850E-3BA514DA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92D050"/>
                </a:solidFill>
              </a:rPr>
              <a:t>Uno su tre sarà scelto nei collegi </a:t>
            </a:r>
            <a:endParaRPr lang="it-IT" sz="3600" dirty="0">
              <a:solidFill>
                <a:srgbClr val="92D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5AC2EF-4003-4D9B-8609-ED2B7BA84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3600" b="1" dirty="0"/>
              <a:t>Nei</a:t>
            </a:r>
            <a:r>
              <a:rPr lang="it-IT" sz="3600" dirty="0"/>
              <a:t> </a:t>
            </a:r>
            <a:r>
              <a:rPr lang="it-IT" sz="3600" b="1" dirty="0"/>
              <a:t>collegi uninominali </a:t>
            </a:r>
            <a:r>
              <a:rPr lang="it-IT" sz="3600" dirty="0"/>
              <a:t>è eletto il </a:t>
            </a:r>
            <a:r>
              <a:rPr lang="it-IT" sz="3600" b="1" dirty="0"/>
              <a:t>candidato più votato</a:t>
            </a:r>
            <a:r>
              <a:rPr lang="it-IT" sz="3600" dirty="0"/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it-IT" sz="3600" dirty="0"/>
          </a:p>
          <a:p>
            <a:pPr algn="just" eaLnBrk="1" hangingPunct="1">
              <a:lnSpc>
                <a:spcPct val="90000"/>
              </a:lnSpc>
            </a:pPr>
            <a:r>
              <a:rPr lang="it-IT" sz="3600" b="1" dirty="0"/>
              <a:t>Nei collegi plurinominali</a:t>
            </a:r>
            <a:r>
              <a:rPr lang="it-IT" sz="3600" dirty="0"/>
              <a:t> i seggi sono assegnati con </a:t>
            </a:r>
            <a:r>
              <a:rPr lang="it-IT" sz="3600" b="1" dirty="0"/>
              <a:t>metodo proporzionale </a:t>
            </a:r>
            <a:r>
              <a:rPr lang="it-IT" sz="3600" dirty="0"/>
              <a:t>tra le liste e le coalizioni che hanno superato le soglie di sbarramento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960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53498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18125" y="1295400"/>
            <a:ext cx="37496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/>
              <a:t>Italia divisa in:</a:t>
            </a:r>
          </a:p>
          <a:p>
            <a:pPr>
              <a:buFontTx/>
              <a:buChar char="•"/>
            </a:pPr>
            <a:r>
              <a:rPr lang="it-IT" sz="2400" dirty="0"/>
              <a:t> 232 collegi uninominali per la Camera dei Deputati</a:t>
            </a:r>
          </a:p>
          <a:p>
            <a:pPr>
              <a:buFontTx/>
              <a:buChar char="•"/>
            </a:pPr>
            <a:r>
              <a:rPr lang="it-IT" sz="2400" dirty="0"/>
              <a:t> 102 collegi uninominali per il Senato</a:t>
            </a:r>
          </a:p>
          <a:p>
            <a:endParaRPr lang="it-IT" sz="2400" dirty="0"/>
          </a:p>
          <a:p>
            <a:r>
              <a:rPr lang="it-IT" sz="2400" dirty="0"/>
              <a:t>In ogni collegio viene presentato un solo candidato, che può essere presente solo in quel collegio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505200" y="0"/>
            <a:ext cx="4572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>
                <a:solidFill>
                  <a:schemeClr val="tx2"/>
                </a:solidFill>
              </a:rPr>
              <a:t>Collegi uninominali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00B0F0"/>
                </a:solidFill>
              </a:rPr>
              <a:t>Collegi plurinominali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dirty="0"/>
              <a:t>I listini dei collegi plurinominali saranno formati da minimo 2, massimo 4 nomi, che saranno stampati sulla scheda elettorale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dirty="0"/>
              <a:t> I listini sono bloccati, cioè </a:t>
            </a:r>
            <a:r>
              <a:rPr lang="it-IT" b="1" dirty="0"/>
              <a:t>non è possibile esprimere preferenze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dirty="0"/>
              <a:t>Un candidato può presentarsi al massimo in </a:t>
            </a:r>
            <a:r>
              <a:rPr lang="it-IT" b="1" dirty="0"/>
              <a:t>5 listini </a:t>
            </a:r>
            <a:r>
              <a:rPr lang="it-IT" dirty="0"/>
              <a:t>plurinominali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dirty="0"/>
              <a:t>Un candidato può presentarsi in </a:t>
            </a:r>
            <a:r>
              <a:rPr lang="it-IT" b="1" dirty="0"/>
              <a:t>un solo collegio uninominale </a:t>
            </a:r>
            <a:r>
              <a:rPr lang="it-IT" dirty="0"/>
              <a:t>ma anche </a:t>
            </a:r>
            <a:r>
              <a:rPr lang="it-IT" b="1" dirty="0"/>
              <a:t>nei listini plurinominali (</a:t>
            </a:r>
            <a:r>
              <a:rPr lang="it-IT" b="1" dirty="0" err="1"/>
              <a:t>max</a:t>
            </a:r>
            <a:r>
              <a:rPr lang="it-IT" b="1" dirty="0"/>
              <a:t> 5)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944562"/>
          </a:xfrm>
        </p:spPr>
        <p:txBody>
          <a:bodyPr/>
          <a:lstStyle/>
          <a:p>
            <a:pPr eaLnBrk="1" hangingPunct="1"/>
            <a:r>
              <a:rPr lang="it-IT" sz="2800" b="1" dirty="0">
                <a:solidFill>
                  <a:srgbClr val="7030A0"/>
                </a:solidFill>
              </a:rPr>
              <a:t>L’alternanza uomo-donna nei listini plurinominali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algn="just" eaLnBrk="1" hangingPunct="1"/>
            <a:r>
              <a:rPr lang="it-IT" sz="2800" dirty="0"/>
              <a:t>Nei listini dei collegi plurinominali, i candidati devono essere </a:t>
            </a:r>
            <a:r>
              <a:rPr lang="it-IT" sz="2800" dirty="0">
                <a:solidFill>
                  <a:srgbClr val="7030A0"/>
                </a:solidFill>
              </a:rPr>
              <a:t>alternati per genere </a:t>
            </a:r>
          </a:p>
          <a:p>
            <a:pPr algn="just" eaLnBrk="1" hangingPunct="1"/>
            <a:r>
              <a:rPr lang="it-IT" sz="2800" dirty="0"/>
              <a:t>Nel complesso delle candidature uninominali presentate da un singolo partito, poi, </a:t>
            </a:r>
            <a:r>
              <a:rPr lang="it-IT" sz="2800" b="1" dirty="0"/>
              <a:t>nessuno</a:t>
            </a:r>
            <a:r>
              <a:rPr lang="it-IT" sz="2800" dirty="0"/>
              <a:t> dei due generi può essere rappresentato in misura </a:t>
            </a:r>
            <a:r>
              <a:rPr lang="it-IT" sz="2800" b="1" dirty="0"/>
              <a:t>superiore al 60%</a:t>
            </a:r>
          </a:p>
          <a:p>
            <a:pPr algn="just" eaLnBrk="1" hangingPunct="1"/>
            <a:r>
              <a:rPr lang="it-IT" sz="2800" dirty="0"/>
              <a:t>Inoltre, </a:t>
            </a:r>
            <a:r>
              <a:rPr lang="it-IT" sz="2800" b="1" dirty="0"/>
              <a:t>né gli uomini né le donne </a:t>
            </a:r>
            <a:r>
              <a:rPr lang="it-IT" sz="2800" dirty="0"/>
              <a:t>possono essere rappresentati nella posizione di </a:t>
            </a:r>
            <a:r>
              <a:rPr lang="it-IT" sz="2800" dirty="0">
                <a:solidFill>
                  <a:srgbClr val="7030A0"/>
                </a:solidFill>
              </a:rPr>
              <a:t>capolista</a:t>
            </a:r>
            <a:r>
              <a:rPr lang="it-IT" sz="2800" dirty="0"/>
              <a:t> in misura </a:t>
            </a:r>
            <a:r>
              <a:rPr lang="it-IT" sz="2800" dirty="0">
                <a:solidFill>
                  <a:srgbClr val="7030A0"/>
                </a:solidFill>
              </a:rPr>
              <a:t>superiore al 60%</a:t>
            </a:r>
          </a:p>
          <a:p>
            <a:pPr eaLnBrk="1" hangingPunct="1"/>
            <a:endParaRPr lang="it-IT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28600" y="0"/>
            <a:ext cx="86868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1000" y="381000"/>
            <a:ext cx="26670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381000" y="381000"/>
            <a:ext cx="2667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9221" name="Picture 12" descr="M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94773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13716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9223" name="Rectangle 19"/>
          <p:cNvSpPr>
            <a:spLocks noChangeArrowheads="1"/>
          </p:cNvSpPr>
          <p:nvPr/>
        </p:nvSpPr>
        <p:spPr bwMode="auto">
          <a:xfrm>
            <a:off x="35814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3581400" y="3810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9225" name="Picture 18" descr="SIMBOLO PD ELETTOR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71600"/>
            <a:ext cx="8556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20"/>
          <p:cNvSpPr>
            <a:spLocks noChangeArrowheads="1"/>
          </p:cNvSpPr>
          <p:nvPr/>
        </p:nvSpPr>
        <p:spPr bwMode="auto">
          <a:xfrm>
            <a:off x="61722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9227" name="Picture 23" descr="MD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725" y="1447800"/>
            <a:ext cx="9810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27"/>
          <p:cNvSpPr>
            <a:spLocks noChangeArrowheads="1"/>
          </p:cNvSpPr>
          <p:nvPr/>
        </p:nvSpPr>
        <p:spPr bwMode="auto">
          <a:xfrm>
            <a:off x="18288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9" name="Rectangle 28"/>
          <p:cNvSpPr>
            <a:spLocks noChangeArrowheads="1"/>
          </p:cNvSpPr>
          <p:nvPr/>
        </p:nvSpPr>
        <p:spPr bwMode="auto">
          <a:xfrm>
            <a:off x="1828800" y="31242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sp>
        <p:nvSpPr>
          <p:cNvPr id="9230" name="Rectangle 31"/>
          <p:cNvSpPr>
            <a:spLocks noChangeArrowheads="1"/>
          </p:cNvSpPr>
          <p:nvPr/>
        </p:nvSpPr>
        <p:spPr bwMode="auto">
          <a:xfrm>
            <a:off x="44196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9231" name="Picture 37" descr="Forza_Ital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9100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38" descr="Le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91000"/>
            <a:ext cx="6048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Rectangle 40"/>
          <p:cNvSpPr>
            <a:spLocks noChangeArrowheads="1"/>
          </p:cNvSpPr>
          <p:nvPr/>
        </p:nvSpPr>
        <p:spPr bwMode="auto">
          <a:xfrm>
            <a:off x="1066800" y="5638800"/>
            <a:ext cx="72390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t-IT"/>
              <a:t>Istruzioni di voto</a:t>
            </a:r>
          </a:p>
          <a:p>
            <a:pPr algn="ctr"/>
            <a:r>
              <a:rPr lang="it-IT" sz="1400"/>
              <a:t>xxxxxxxxxxxxxxxxxxxxxxxxxxxxxxxxxxxxxxxxxxxxxxxxxxx</a:t>
            </a:r>
          </a:p>
          <a:p>
            <a:pPr algn="ctr"/>
            <a:r>
              <a:rPr lang="it-IT"/>
              <a:t>Codice anti-contraffazione</a:t>
            </a:r>
          </a:p>
        </p:txBody>
      </p:sp>
      <p:sp>
        <p:nvSpPr>
          <p:cNvPr id="9234" name="Text Box 48"/>
          <p:cNvSpPr txBox="1">
            <a:spLocks noChangeArrowheads="1"/>
          </p:cNvSpPr>
          <p:nvPr/>
        </p:nvSpPr>
        <p:spPr bwMode="auto">
          <a:xfrm>
            <a:off x="44958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9235" name="Text Box 49"/>
          <p:cNvSpPr txBox="1">
            <a:spLocks noChangeArrowheads="1"/>
          </p:cNvSpPr>
          <p:nvPr/>
        </p:nvSpPr>
        <p:spPr bwMode="auto">
          <a:xfrm>
            <a:off x="7131050" y="1387475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9236" name="Text Box 50"/>
          <p:cNvSpPr txBox="1">
            <a:spLocks noChangeArrowheads="1"/>
          </p:cNvSpPr>
          <p:nvPr/>
        </p:nvSpPr>
        <p:spPr bwMode="auto">
          <a:xfrm>
            <a:off x="2667000" y="41148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9237" name="Text Box 51"/>
          <p:cNvSpPr txBox="1">
            <a:spLocks noChangeArrowheads="1"/>
          </p:cNvSpPr>
          <p:nvPr/>
        </p:nvSpPr>
        <p:spPr bwMode="auto">
          <a:xfrm>
            <a:off x="5181600" y="41148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35814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581400" y="3810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10245" name="Picture 9" descr="SIMBOLO PD ELETTO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8556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61722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0247" name="Picture 11" descr="MD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1447800"/>
            <a:ext cx="9810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18288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1828800" y="31242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44196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0251" name="Picture 15" descr="Forza_It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9100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6" descr="Le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91000"/>
            <a:ext cx="6048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1066800" y="5638800"/>
            <a:ext cx="72390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t-IT"/>
              <a:t>Istruzioni di voto</a:t>
            </a:r>
          </a:p>
          <a:p>
            <a:pPr algn="ctr"/>
            <a:r>
              <a:rPr lang="it-IT" sz="1400"/>
              <a:t>xxxxxxxxxxxxxxxxxxxxxxxxxxxxxxxxxxxxxxxxxxxxxxxxxxx</a:t>
            </a:r>
          </a:p>
          <a:p>
            <a:pPr algn="ctr"/>
            <a:r>
              <a:rPr lang="it-IT"/>
              <a:t>Codice anti-contraffazione</a:t>
            </a:r>
          </a:p>
        </p:txBody>
      </p:sp>
      <p:sp>
        <p:nvSpPr>
          <p:cNvPr id="10254" name="AutoShape 22"/>
          <p:cNvSpPr>
            <a:spLocks noChangeArrowheads="1"/>
          </p:cNvSpPr>
          <p:nvPr/>
        </p:nvSpPr>
        <p:spPr bwMode="auto">
          <a:xfrm>
            <a:off x="1524000" y="914400"/>
            <a:ext cx="1828800" cy="10668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55" name="AutoShape 23"/>
          <p:cNvSpPr>
            <a:spLocks noChangeArrowheads="1"/>
          </p:cNvSpPr>
          <p:nvPr/>
        </p:nvSpPr>
        <p:spPr bwMode="auto">
          <a:xfrm>
            <a:off x="304800" y="3733800"/>
            <a:ext cx="1524000" cy="10668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381000" y="2133600"/>
            <a:ext cx="3087688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Sono possibili le Coalizioni</a:t>
            </a: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44958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0258" name="Text Box 26"/>
          <p:cNvSpPr txBox="1">
            <a:spLocks noChangeArrowheads="1"/>
          </p:cNvSpPr>
          <p:nvPr/>
        </p:nvSpPr>
        <p:spPr bwMode="auto">
          <a:xfrm>
            <a:off x="7131050" y="1387475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0259" name="Text Box 27"/>
          <p:cNvSpPr txBox="1">
            <a:spLocks noChangeArrowheads="1"/>
          </p:cNvSpPr>
          <p:nvPr/>
        </p:nvSpPr>
        <p:spPr bwMode="auto">
          <a:xfrm>
            <a:off x="2667000" y="41148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0260" name="Text Box 28"/>
          <p:cNvSpPr txBox="1">
            <a:spLocks noChangeArrowheads="1"/>
          </p:cNvSpPr>
          <p:nvPr/>
        </p:nvSpPr>
        <p:spPr bwMode="auto">
          <a:xfrm>
            <a:off x="5257800" y="41148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1066800" y="5638800"/>
            <a:ext cx="72390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t-IT"/>
              <a:t>Istruzioni di voto</a:t>
            </a:r>
          </a:p>
          <a:p>
            <a:pPr algn="ctr"/>
            <a:r>
              <a:rPr lang="it-IT" sz="1400"/>
              <a:t>xxxxxxxxxxxxxxxxxxxxxxxxxxxxxxxxxxxxxxxxxxxxxxxxxxx</a:t>
            </a:r>
          </a:p>
          <a:p>
            <a:pPr algn="ctr"/>
            <a:r>
              <a:rPr lang="it-IT"/>
              <a:t>Codice anti-contraffazione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35814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3581400" y="3810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11270" name="Picture 9" descr="SIMBOLO PD ELETTO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8556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61722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1272" name="Picture 11" descr="MD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1447800"/>
            <a:ext cx="9810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Oval 24"/>
          <p:cNvSpPr>
            <a:spLocks noChangeArrowheads="1"/>
          </p:cNvSpPr>
          <p:nvPr/>
        </p:nvSpPr>
        <p:spPr bwMode="auto">
          <a:xfrm>
            <a:off x="4495800" y="1066800"/>
            <a:ext cx="1600200" cy="1447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4" name="AutoShape 25"/>
          <p:cNvSpPr>
            <a:spLocks noChangeArrowheads="1"/>
          </p:cNvSpPr>
          <p:nvPr/>
        </p:nvSpPr>
        <p:spPr bwMode="auto">
          <a:xfrm rot="2288666">
            <a:off x="4079875" y="2401888"/>
            <a:ext cx="1371600" cy="1219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5" name="Text Box 26"/>
          <p:cNvSpPr txBox="1">
            <a:spLocks noChangeArrowheads="1"/>
          </p:cNvSpPr>
          <p:nvPr/>
        </p:nvSpPr>
        <p:spPr bwMode="auto">
          <a:xfrm>
            <a:off x="2286000" y="3810000"/>
            <a:ext cx="5486400" cy="13112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I Listini plurinominali saranno formati da minimo 2, massimo 4 nomi, che saranno stampati sulla scheda elettorale</a:t>
            </a:r>
          </a:p>
          <a:p>
            <a:endParaRPr lang="it-IT" sz="2000" b="1">
              <a:solidFill>
                <a:schemeClr val="bg1"/>
              </a:solidFill>
            </a:endParaRPr>
          </a:p>
        </p:txBody>
      </p:sp>
      <p:sp>
        <p:nvSpPr>
          <p:cNvPr id="11276" name="Text Box 29"/>
          <p:cNvSpPr txBox="1">
            <a:spLocks noChangeArrowheads="1"/>
          </p:cNvSpPr>
          <p:nvPr/>
        </p:nvSpPr>
        <p:spPr bwMode="auto">
          <a:xfrm>
            <a:off x="44958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1277" name="Text Box 30"/>
          <p:cNvSpPr txBox="1">
            <a:spLocks noChangeArrowheads="1"/>
          </p:cNvSpPr>
          <p:nvPr/>
        </p:nvSpPr>
        <p:spPr bwMode="auto">
          <a:xfrm>
            <a:off x="713105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381000"/>
            <a:ext cx="26670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381000"/>
            <a:ext cx="2667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12293" name="Picture 5" descr="M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94773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35814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3581400" y="3810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12296" name="Picture 9" descr="SIMBOLO PD ELETTO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8556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61722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2298" name="Picture 11" descr="MD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1447800"/>
            <a:ext cx="9810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18288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1828800" y="31242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44196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2302" name="Picture 15" descr="Forza_Ital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19100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6" descr="Le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91000"/>
            <a:ext cx="6048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1066800" y="5638800"/>
            <a:ext cx="72390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t-IT"/>
              <a:t>Istruzioni di voto</a:t>
            </a:r>
          </a:p>
          <a:p>
            <a:pPr algn="ctr"/>
            <a:r>
              <a:rPr lang="it-IT" sz="1400"/>
              <a:t>xxxxxxxxxxxxxxxxxxxxxxxxxxxxxxxxxxxxxxxxxxxxxxxxxxx</a:t>
            </a:r>
          </a:p>
          <a:p>
            <a:pPr algn="ctr"/>
            <a:r>
              <a:rPr lang="it-IT"/>
              <a:t>Codice anti-contraffazione</a:t>
            </a:r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3733800" y="1130300"/>
            <a:ext cx="6873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7200" b="1" dirty="0">
                <a:latin typeface="Calibri" pitchFamily="34" charset="0"/>
              </a:rPr>
              <a:t>X</a:t>
            </a: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713105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44958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13716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2309" name="Text Box 27"/>
          <p:cNvSpPr txBox="1">
            <a:spLocks noChangeArrowheads="1"/>
          </p:cNvSpPr>
          <p:nvPr/>
        </p:nvSpPr>
        <p:spPr bwMode="auto">
          <a:xfrm>
            <a:off x="2667000" y="41148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2310" name="Text Box 28"/>
          <p:cNvSpPr txBox="1">
            <a:spLocks noChangeArrowheads="1"/>
          </p:cNvSpPr>
          <p:nvPr/>
        </p:nvSpPr>
        <p:spPr bwMode="auto">
          <a:xfrm>
            <a:off x="5257800" y="4130675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381000"/>
            <a:ext cx="26670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1000" y="381000"/>
            <a:ext cx="2667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13317" name="Picture 5" descr="M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94773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5814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581400" y="3810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13320" name="Picture 8" descr="SIMBOLO PD ELETTO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8556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1722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3322" name="Picture 10" descr="MD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1447800"/>
            <a:ext cx="9810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8288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828800" y="31242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4196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3326" name="Picture 14" descr="Forza_Ital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19100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Le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91000"/>
            <a:ext cx="6048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066800" y="5638800"/>
            <a:ext cx="72390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t-IT"/>
              <a:t>Istruzioni di voto</a:t>
            </a:r>
          </a:p>
          <a:p>
            <a:pPr algn="ctr"/>
            <a:r>
              <a:rPr lang="it-IT" sz="1400"/>
              <a:t>xxxxxxxxxxxxxxxxxxxxxxxxxxxxxxxxxxxxxxxxxxxxxxxxxxx</a:t>
            </a:r>
          </a:p>
          <a:p>
            <a:pPr algn="ctr"/>
            <a:r>
              <a:rPr lang="it-IT"/>
              <a:t>Codice anti-contraffazione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8012" y="1219200"/>
            <a:ext cx="6873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7200" b="1" dirty="0">
                <a:latin typeface="Calibri" pitchFamily="34" charset="0"/>
              </a:rPr>
              <a:t>X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13105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4958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3716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667000" y="41148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257800" y="4130675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293812" y="42863"/>
            <a:ext cx="6873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7200" b="1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it-IT" sz="3600" b="1"/>
              <a:t>Legge elettorale – contesto storico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2296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it-IT" altLang="zh-CN" sz="2600" dirty="0">
                <a:ea typeface="宋体" pitchFamily="2" charset="-122"/>
              </a:rPr>
              <a:t>17 marzo 1861: nascita del Regno d’Italia; la legge elettorale piemontese (L. 17 dicembre 1860, n. 4513) diventa la legge del nuovo Stato. 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zh-CN" sz="2600" dirty="0">
                <a:ea typeface="宋体" pitchFamily="2" charset="-122"/>
              </a:rPr>
              <a:t>1882: nuova legge elettorale (L. 22.1.1882, n. 593) con allargamento del suffragio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zh-CN" sz="2600" dirty="0">
                <a:ea typeface="宋体" pitchFamily="2" charset="-122"/>
              </a:rPr>
              <a:t>1912: suffragio universale maschile (L. 30 giugno 1912, n. 666)</a:t>
            </a:r>
          </a:p>
        </p:txBody>
      </p:sp>
      <p:pic>
        <p:nvPicPr>
          <p:cNvPr id="3076" name="Picture 6" descr="Risultati immagini per logo regno d'It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838200"/>
            <a:ext cx="2400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62000" y="1600200"/>
            <a:ext cx="54864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REGNO </a:t>
            </a:r>
            <a:r>
              <a:rPr lang="it-IT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D’ITALIA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381000"/>
            <a:ext cx="26670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81000" y="381000"/>
            <a:ext cx="2667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14341" name="Picture 5" descr="M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94773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5814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581400" y="3810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14344" name="Picture 8" descr="SIMBOLO PD ELETTOR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8556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1722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4346" name="Picture 10" descr="MD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1447800"/>
            <a:ext cx="9810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8288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828800" y="31242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4196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4350" name="Picture 14" descr="Forza_Ital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19100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Le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91000"/>
            <a:ext cx="6048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1066800" y="5638800"/>
            <a:ext cx="72390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t-IT"/>
              <a:t>Istruzioni di voto</a:t>
            </a:r>
          </a:p>
          <a:p>
            <a:pPr algn="ctr"/>
            <a:r>
              <a:rPr lang="it-IT" sz="1400"/>
              <a:t>xxxxxxxxxxxxxxxxxxxxxxxxxxxxxxxxxxxxxxxxxxxxxxxxxxx</a:t>
            </a:r>
          </a:p>
          <a:p>
            <a:pPr algn="ctr"/>
            <a:r>
              <a:rPr lang="it-IT"/>
              <a:t>Codice anti-contraffazione</a:t>
            </a: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713105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44958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13716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2667000" y="41148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4357" name="Text Box 22"/>
          <p:cNvSpPr txBox="1">
            <a:spLocks noChangeArrowheads="1"/>
          </p:cNvSpPr>
          <p:nvPr/>
        </p:nvSpPr>
        <p:spPr bwMode="auto">
          <a:xfrm>
            <a:off x="5257800" y="4130675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4038600" y="2819400"/>
            <a:ext cx="6873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7200" b="1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5814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581400" y="3810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pic>
        <p:nvPicPr>
          <p:cNvPr id="15365" name="Picture 9" descr="SIMBOLO PD ELETTO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8556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6172200" y="10668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5367" name="Picture 11" descr="MD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1447800"/>
            <a:ext cx="9810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8288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828800" y="31242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NOME COGNOME</a:t>
            </a:r>
          </a:p>
          <a:p>
            <a:pPr algn="ctr"/>
            <a:r>
              <a:rPr lang="it-IT"/>
              <a:t>(candidato uninominale)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419600" y="3810000"/>
            <a:ext cx="2590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5371" name="Picture 15" descr="Forza_It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91000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6" descr="Le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91000"/>
            <a:ext cx="6048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1066800" y="5638800"/>
            <a:ext cx="72390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t-IT"/>
              <a:t>Istruzioni di voto</a:t>
            </a:r>
          </a:p>
          <a:p>
            <a:pPr algn="ctr"/>
            <a:r>
              <a:rPr lang="it-IT" sz="1400"/>
              <a:t>xxxxxxxxxxxxxxxxxxxxxxxxxxxxxxxxxxxxxxxxxxxxxxxxxxx</a:t>
            </a:r>
          </a:p>
          <a:p>
            <a:pPr algn="ctr"/>
            <a:r>
              <a:rPr lang="it-IT"/>
              <a:t>Codice anti-contraffazione</a:t>
            </a:r>
          </a:p>
        </p:txBody>
      </p:sp>
      <p:sp>
        <p:nvSpPr>
          <p:cNvPr id="15374" name="Text Box 22"/>
          <p:cNvSpPr txBox="1">
            <a:spLocks noChangeArrowheads="1"/>
          </p:cNvSpPr>
          <p:nvPr/>
        </p:nvSpPr>
        <p:spPr bwMode="auto">
          <a:xfrm>
            <a:off x="5791200" y="42863"/>
            <a:ext cx="6873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7200" b="1">
                <a:latin typeface="Calibri" pitchFamily="34" charset="0"/>
              </a:rPr>
              <a:t>X</a:t>
            </a:r>
          </a:p>
        </p:txBody>
      </p:sp>
      <p:sp>
        <p:nvSpPr>
          <p:cNvPr id="15375" name="Text Box 23"/>
          <p:cNvSpPr txBox="1">
            <a:spLocks noChangeArrowheads="1"/>
          </p:cNvSpPr>
          <p:nvPr/>
        </p:nvSpPr>
        <p:spPr bwMode="auto">
          <a:xfrm>
            <a:off x="1981200" y="3886200"/>
            <a:ext cx="6873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7200" b="1">
                <a:latin typeface="Calibri" pitchFamily="34" charset="0"/>
              </a:rPr>
              <a:t>X</a:t>
            </a:r>
          </a:p>
        </p:txBody>
      </p:sp>
      <p:sp>
        <p:nvSpPr>
          <p:cNvPr id="15376" name="Text Box 24"/>
          <p:cNvSpPr txBox="1">
            <a:spLocks noChangeArrowheads="1"/>
          </p:cNvSpPr>
          <p:nvPr/>
        </p:nvSpPr>
        <p:spPr bwMode="auto">
          <a:xfrm>
            <a:off x="304800" y="457200"/>
            <a:ext cx="2895600" cy="2227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chemeClr val="bg1"/>
                </a:solidFill>
              </a:rPr>
              <a:t>Voto NON valido: non consentito il voto disgiunto</a:t>
            </a:r>
          </a:p>
          <a:p>
            <a:endParaRPr lang="it-IT" sz="2800" b="1">
              <a:solidFill>
                <a:schemeClr val="bg1"/>
              </a:solidFill>
            </a:endParaRPr>
          </a:p>
        </p:txBody>
      </p:sp>
      <p:sp>
        <p:nvSpPr>
          <p:cNvPr id="15377" name="AutoShape 25"/>
          <p:cNvSpPr>
            <a:spLocks noChangeArrowheads="1"/>
          </p:cNvSpPr>
          <p:nvPr/>
        </p:nvSpPr>
        <p:spPr bwMode="auto">
          <a:xfrm>
            <a:off x="3276600" y="533400"/>
            <a:ext cx="2667000" cy="3810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8" name="AutoShape 26"/>
          <p:cNvSpPr>
            <a:spLocks noChangeArrowheads="1"/>
          </p:cNvSpPr>
          <p:nvPr/>
        </p:nvSpPr>
        <p:spPr bwMode="auto">
          <a:xfrm rot="4648271">
            <a:off x="1355725" y="3303588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9" name="Text Box 27"/>
          <p:cNvSpPr txBox="1">
            <a:spLocks noChangeArrowheads="1"/>
          </p:cNvSpPr>
          <p:nvPr/>
        </p:nvSpPr>
        <p:spPr bwMode="auto">
          <a:xfrm>
            <a:off x="449580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5380" name="Text Box 28"/>
          <p:cNvSpPr txBox="1">
            <a:spLocks noChangeArrowheads="1"/>
          </p:cNvSpPr>
          <p:nvPr/>
        </p:nvSpPr>
        <p:spPr bwMode="auto">
          <a:xfrm>
            <a:off x="7054850" y="13716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5381" name="Text Box 29"/>
          <p:cNvSpPr txBox="1">
            <a:spLocks noChangeArrowheads="1"/>
          </p:cNvSpPr>
          <p:nvPr/>
        </p:nvSpPr>
        <p:spPr bwMode="auto">
          <a:xfrm>
            <a:off x="2667000" y="41910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  <p:sp>
        <p:nvSpPr>
          <p:cNvPr id="15382" name="Text Box 30"/>
          <p:cNvSpPr txBox="1">
            <a:spLocks noChangeArrowheads="1"/>
          </p:cNvSpPr>
          <p:nvPr/>
        </p:nvSpPr>
        <p:spPr bwMode="auto">
          <a:xfrm>
            <a:off x="5257800" y="4191000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  <a:p>
            <a:pPr marL="342900" indent="-342900">
              <a:buFontTx/>
              <a:buAutoNum type="arabicPeriod"/>
            </a:pPr>
            <a:r>
              <a:rPr lang="it-IT" sz="1200"/>
              <a:t>Nome Cognome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it-IT" sz="3600" b="1" dirty="0"/>
              <a:t>Le soglie di sbarramento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876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dirty="0"/>
              <a:t>La soglia di sbarramento per l’ingresso in Parlamento (quindi sia Camera che Senato) è del </a:t>
            </a:r>
            <a:r>
              <a:rPr lang="it-IT" b="1" dirty="0"/>
              <a:t>3%</a:t>
            </a:r>
            <a:r>
              <a:rPr lang="it-IT" dirty="0"/>
              <a:t> dei voti validi </a:t>
            </a:r>
            <a:r>
              <a:rPr lang="it-IT" b="1" dirty="0"/>
              <a:t>a livello nazionale per le singole liste</a:t>
            </a:r>
          </a:p>
          <a:p>
            <a:pPr algn="just" eaLnBrk="1" hangingPunct="1">
              <a:lnSpc>
                <a:spcPct val="80000"/>
              </a:lnSpc>
            </a:pPr>
            <a:endParaRPr lang="it-IT" b="1" dirty="0"/>
          </a:p>
          <a:p>
            <a:pPr algn="just" eaLnBrk="1" hangingPunct="1">
              <a:lnSpc>
                <a:spcPct val="80000"/>
              </a:lnSpc>
            </a:pPr>
            <a:r>
              <a:rPr lang="it-IT" dirty="0"/>
              <a:t>Mentre le </a:t>
            </a:r>
            <a:r>
              <a:rPr lang="it-IT" b="1" dirty="0"/>
              <a:t>coalizioni </a:t>
            </a:r>
            <a:r>
              <a:rPr lang="it-IT" dirty="0"/>
              <a:t>devono superare l’asticella del </a:t>
            </a:r>
            <a:r>
              <a:rPr lang="it-IT" b="1" dirty="0"/>
              <a:t>10%, </a:t>
            </a:r>
            <a:r>
              <a:rPr lang="it-IT" dirty="0"/>
              <a:t>(purché almeno</a:t>
            </a:r>
            <a:r>
              <a:rPr lang="it-IT" b="1" dirty="0"/>
              <a:t> una </a:t>
            </a:r>
            <a:r>
              <a:rPr lang="it-IT" dirty="0"/>
              <a:t>delle liste abbia superato il </a:t>
            </a:r>
            <a:r>
              <a:rPr lang="it-IT" b="1" dirty="0"/>
              <a:t>3% a livello nazionale o il 20% in una sola Regione)</a:t>
            </a:r>
            <a:r>
              <a:rPr lang="it-IT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4B51C-F3F9-488B-9C72-EAFBE1F1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soglie di sbarramento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90AE8-F15F-41F3-BC36-A4556884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dirty="0"/>
              <a:t>Al Senato, comunque, sono ammesse le liste che in una sola Regione superano il </a:t>
            </a:r>
            <a:r>
              <a:rPr lang="it-IT" b="1" dirty="0"/>
              <a:t>20%</a:t>
            </a:r>
            <a:r>
              <a:rPr lang="it-IT" dirty="0"/>
              <a:t> dei voti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it-IT" dirty="0"/>
          </a:p>
          <a:p>
            <a:pPr algn="just" eaLnBrk="1" hangingPunct="1">
              <a:lnSpc>
                <a:spcPct val="80000"/>
              </a:lnSpc>
            </a:pPr>
            <a:r>
              <a:rPr lang="it-IT" dirty="0"/>
              <a:t>Sempre al Senato, per le liste rappresentative di </a:t>
            </a:r>
            <a:r>
              <a:rPr lang="it-IT" b="1" dirty="0"/>
              <a:t>minoranze linguistiche </a:t>
            </a:r>
            <a:r>
              <a:rPr lang="it-IT" dirty="0"/>
              <a:t>nelle Regioni ad autonomia speciale il cui Statuto prevede forme di tutela particolari per tali minoranze, possono essere eletti </a:t>
            </a:r>
            <a:r>
              <a:rPr lang="it-IT" b="1" dirty="0"/>
              <a:t>due candidati </a:t>
            </a:r>
            <a:r>
              <a:rPr lang="it-IT" dirty="0"/>
              <a:t>nei collegi uninominali della circoscrizione regionale.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699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D4244A-2130-4E10-87B6-4BFCD762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soglie di sbarramento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A144FB-3D06-44CD-B7D2-E60DFF6C1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dirty="0"/>
              <a:t>I voti dei partiti coalizzati che non superano l’1% vanno dispersi.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dirty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dirty="0"/>
              <a:t>Invece, i voti dei partiti (i cosiddetti «cespugli»), presenti in coalizioni, che si piazzano tra l’1 e il 3% sono distribuiti tra tutti i partiti della coalizione che hanno superato la soglia del 3%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2471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D52A0-8BB4-4F3A-9CE3-69F7615AA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90599"/>
          </a:xfrm>
        </p:spPr>
        <p:txBody>
          <a:bodyPr/>
          <a:lstStyle/>
          <a:p>
            <a:r>
              <a:rPr lang="it-IT" b="1" dirty="0"/>
              <a:t>Chi viene eletto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26713E-FDA7-4FE8-9621-7DF8042FC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001000" cy="441960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b="1" dirty="0"/>
              <a:t>Collegi uninominali</a:t>
            </a:r>
            <a:r>
              <a:rPr lang="it-IT" dirty="0"/>
              <a:t>: il seggio va a chi ha ottenuto più voti.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b="1" dirty="0"/>
              <a:t>Collegi plurinominali</a:t>
            </a:r>
            <a:r>
              <a:rPr lang="it-IT" dirty="0"/>
              <a:t>: i seggi vanno assegnati, a livello nazionale, con </a:t>
            </a:r>
            <a:r>
              <a:rPr lang="it-IT" b="1" dirty="0"/>
              <a:t>metodo proporzionale</a:t>
            </a:r>
            <a:r>
              <a:rPr lang="it-IT" dirty="0"/>
              <a:t>, tra le coalizioni di liste e le liste singole che hanno </a:t>
            </a:r>
            <a:r>
              <a:rPr lang="it-IT" b="1" dirty="0"/>
              <a:t>superato la soglia di sbarramento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7301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BF056-C192-4ACC-B1F9-F13F43A6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Chi viene eletto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D018A-91C6-4772-97CE-8A3048D8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/>
            <a:r>
              <a:rPr lang="it-IT" dirty="0"/>
              <a:t>Se un candidato è eletto in </a:t>
            </a:r>
            <a:r>
              <a:rPr lang="it-IT" b="1" dirty="0"/>
              <a:t>più collegi plurinominali</a:t>
            </a:r>
            <a:r>
              <a:rPr lang="it-IT" dirty="0"/>
              <a:t>, è proclamato eletto nel collegio in cui la lista cui appartiene ha ottenuto la </a:t>
            </a:r>
            <a:r>
              <a:rPr lang="it-IT" b="1" dirty="0"/>
              <a:t>minor percentuale </a:t>
            </a:r>
            <a:r>
              <a:rPr lang="it-IT" dirty="0"/>
              <a:t>di voti validi rispetto al totale dei voti validi del collegio.</a:t>
            </a:r>
          </a:p>
          <a:p>
            <a:pPr algn="just"/>
            <a:r>
              <a:rPr lang="it-IT" dirty="0"/>
              <a:t>Il deputato eletto in un collegio </a:t>
            </a:r>
            <a:r>
              <a:rPr lang="it-IT" b="1" dirty="0"/>
              <a:t>uninominale</a:t>
            </a:r>
            <a:r>
              <a:rPr lang="it-IT" dirty="0"/>
              <a:t> e </a:t>
            </a:r>
            <a:r>
              <a:rPr lang="it-IT" b="1" dirty="0"/>
              <a:t>in uno o più collegi plurinominali</a:t>
            </a:r>
            <a:r>
              <a:rPr lang="it-IT" dirty="0"/>
              <a:t>, si intende eletto in quello uninominale.</a:t>
            </a:r>
          </a:p>
        </p:txBody>
      </p:sp>
    </p:spTree>
    <p:extLst>
      <p:ext uri="{BB962C8B-B14F-4D97-AF65-F5344CB8AC3E}">
        <p14:creationId xmlns:p14="http://schemas.microsoft.com/office/powerpoint/2010/main" val="2218395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43B115-08D5-497D-BDB4-6CADA31D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761999"/>
          </a:xfrm>
        </p:spPr>
        <p:txBody>
          <a:bodyPr/>
          <a:lstStyle/>
          <a:p>
            <a:r>
              <a:rPr lang="it-IT" sz="4000" b="1" dirty="0"/>
              <a:t>Com’è fatta la scheda?</a:t>
            </a:r>
            <a:br>
              <a:rPr lang="it-IT" sz="4000" b="1" dirty="0"/>
            </a:br>
            <a:r>
              <a:rPr lang="it-IT" sz="2800" dirty="0"/>
              <a:t>Camera dei Deputati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D243BE-ED00-4021-BE3B-2D69766C2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8FAB17-21F4-47FD-AA42-1D63F9073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600200"/>
            <a:ext cx="79819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1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B3862-16C2-47B6-88B4-BA83C106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Com’è fatta la scheda?</a:t>
            </a:r>
            <a:br>
              <a:rPr lang="it-IT" b="1" dirty="0"/>
            </a:br>
            <a:r>
              <a:rPr lang="it-IT" sz="3200" dirty="0"/>
              <a:t>Camera dei Deputati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6CAD423-FF7D-44C9-B362-CFD2011E6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7638"/>
            <a:ext cx="8153400" cy="5287962"/>
          </a:xfrm>
        </p:spPr>
      </p:pic>
    </p:spTree>
    <p:extLst>
      <p:ext uri="{BB962C8B-B14F-4D97-AF65-F5344CB8AC3E}">
        <p14:creationId xmlns:p14="http://schemas.microsoft.com/office/powerpoint/2010/main" val="570901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5ED44-2663-4B73-ACF2-E02361B06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5751"/>
            <a:ext cx="7772400" cy="1162049"/>
          </a:xfrm>
        </p:spPr>
        <p:txBody>
          <a:bodyPr/>
          <a:lstStyle/>
          <a:p>
            <a:r>
              <a:rPr lang="it-IT" sz="4000" b="1" dirty="0"/>
              <a:t>Com’è fatta la scheda?</a:t>
            </a:r>
            <a:br>
              <a:rPr lang="it-IT" sz="4000" b="1" dirty="0"/>
            </a:br>
            <a:r>
              <a:rPr lang="it-IT" sz="2800" dirty="0"/>
              <a:t>Senato della Repubblica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4034A8-F7F5-4D46-979E-6D97E9AF3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4958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EABB35-66C2-4276-B3D6-5C5DEFE9B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0295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58DCD-7A73-405C-AFB1-3CF88573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Costituzione della Repubblica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E12D09-EC35-4062-87FA-D88DE8E68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/>
              <a:t>ART. 48</a:t>
            </a:r>
            <a:r>
              <a:rPr lang="it-IT" dirty="0"/>
              <a:t>. Sono elettori </a:t>
            </a:r>
            <a:r>
              <a:rPr lang="it-IT" b="1" dirty="0"/>
              <a:t>tutti</a:t>
            </a:r>
            <a:r>
              <a:rPr lang="it-IT" dirty="0"/>
              <a:t> i cittadini, uomini e donne, che hanno raggiunto la </a:t>
            </a:r>
            <a:r>
              <a:rPr lang="it-IT" b="1" dirty="0"/>
              <a:t>maggiore età</a:t>
            </a:r>
            <a:r>
              <a:rPr lang="it-IT" dirty="0"/>
              <a:t>. Il voto è </a:t>
            </a:r>
            <a:r>
              <a:rPr lang="it-IT" b="1" dirty="0"/>
              <a:t>personale</a:t>
            </a:r>
            <a:r>
              <a:rPr lang="it-IT" dirty="0"/>
              <a:t> ed </a:t>
            </a:r>
            <a:r>
              <a:rPr lang="it-IT" b="1" dirty="0"/>
              <a:t>eguale, libero e segreto</a:t>
            </a:r>
            <a:r>
              <a:rPr lang="it-IT" dirty="0"/>
              <a:t>. Il suo esercizio è dovere civico. </a:t>
            </a:r>
          </a:p>
        </p:txBody>
      </p:sp>
    </p:spTree>
    <p:extLst>
      <p:ext uri="{BB962C8B-B14F-4D97-AF65-F5344CB8AC3E}">
        <p14:creationId xmlns:p14="http://schemas.microsoft.com/office/powerpoint/2010/main" val="3224959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A8143-3CB3-4858-9F33-3BAF9DE9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Com’è fatta la scheda?</a:t>
            </a:r>
            <a:br>
              <a:rPr lang="it-IT" b="1" dirty="0"/>
            </a:br>
            <a:r>
              <a:rPr lang="it-IT" sz="3200" dirty="0"/>
              <a:t>Senato della Repubblica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87D59A-52EA-48C6-9447-0FEBBDD27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5165724"/>
          </a:xfrm>
        </p:spPr>
      </p:pic>
    </p:spTree>
    <p:extLst>
      <p:ext uri="{BB962C8B-B14F-4D97-AF65-F5344CB8AC3E}">
        <p14:creationId xmlns:p14="http://schemas.microsoft.com/office/powerpoint/2010/main" val="1473946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AD61E-7040-473A-A6DA-FB6F54CB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Piccoli grandi accorgimenti </a:t>
            </a:r>
          </a:p>
        </p:txBody>
      </p:sp>
      <p:pic>
        <p:nvPicPr>
          <p:cNvPr id="14338" name="Picture 2" descr="Risultati immagini per Avvertenze">
            <a:extLst>
              <a:ext uri="{FF2B5EF4-FFF2-40B4-BE49-F238E27FC236}">
                <a16:creationId xmlns:a16="http://schemas.microsoft.com/office/drawing/2014/main" id="{DBD1EF9E-1D94-4BC1-A7E7-CC76C2576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572000" cy="34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05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E04FA-B3DC-4F9A-BB30-4925BF53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/>
          <a:lstStyle/>
          <a:p>
            <a:r>
              <a:rPr lang="it-IT" sz="3200" dirty="0"/>
              <a:t>Al momento dell’ingresso nel seggio, spegnere cellulari, iPad, iPod, smartphone, tablet, satelliti, reattori nucleari, orologi atomici, impianti missilistici... e ogni altro dispositivo elettronico</a:t>
            </a:r>
          </a:p>
        </p:txBody>
      </p:sp>
      <p:pic>
        <p:nvPicPr>
          <p:cNvPr id="4098" name="Picture 2" descr="No Cellulari, Cellulare Non Consentito, Segnaletica">
            <a:extLst>
              <a:ext uri="{FF2B5EF4-FFF2-40B4-BE49-F238E27FC236}">
                <a16:creationId xmlns:a16="http://schemas.microsoft.com/office/drawing/2014/main" id="{928F2DD4-4F07-47A8-9101-81F72A3B54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2667000"/>
            <a:ext cx="45259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32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14948"/>
            <a:ext cx="7772400" cy="93345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631522"/>
            <a:ext cx="7162798" cy="1052186"/>
          </a:xfrm>
        </p:spPr>
        <p:txBody>
          <a:bodyPr/>
          <a:lstStyle/>
          <a:p>
            <a:pPr algn="ctr"/>
            <a:r>
              <a:rPr lang="it-IT" sz="3200" b="1" dirty="0"/>
              <a:t>Ricordarsi di portare con sé un documento di identità valido</a:t>
            </a:r>
          </a:p>
        </p:txBody>
      </p:sp>
      <p:pic>
        <p:nvPicPr>
          <p:cNvPr id="5122" name="Picture 2" descr="Risultati immagini per documenti di identità">
            <a:extLst>
              <a:ext uri="{FF2B5EF4-FFF2-40B4-BE49-F238E27FC236}">
                <a16:creationId xmlns:a16="http://schemas.microsoft.com/office/drawing/2014/main" id="{40441393-F114-489E-8992-573C4B45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83707"/>
            <a:ext cx="4267199" cy="22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isultati immagini per documenti di identità">
            <a:extLst>
              <a:ext uri="{FF2B5EF4-FFF2-40B4-BE49-F238E27FC236}">
                <a16:creationId xmlns:a16="http://schemas.microsoft.com/office/drawing/2014/main" id="{6EA8FFF0-0EC4-4647-B6D2-B8CE965E3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Risultati immagini per documenti di identità">
            <a:extLst>
              <a:ext uri="{FF2B5EF4-FFF2-40B4-BE49-F238E27FC236}">
                <a16:creationId xmlns:a16="http://schemas.microsoft.com/office/drawing/2014/main" id="{0FD34FDE-AC35-46F7-8064-B2E9E20241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1999" y="609600"/>
            <a:ext cx="3657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Risultati immagini per documenti di identità">
            <a:extLst>
              <a:ext uri="{FF2B5EF4-FFF2-40B4-BE49-F238E27FC236}">
                <a16:creationId xmlns:a16="http://schemas.microsoft.com/office/drawing/2014/main" id="{6AC758FA-9B9F-4E5B-A1B2-7432AFBB07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30" name="Picture 10" descr="Risultati immagini per documenti di identità">
            <a:extLst>
              <a:ext uri="{FF2B5EF4-FFF2-40B4-BE49-F238E27FC236}">
                <a16:creationId xmlns:a16="http://schemas.microsoft.com/office/drawing/2014/main" id="{BB24B786-CFF9-42A7-AECD-D8A6A644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683706"/>
            <a:ext cx="3505200" cy="22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isultati immagini per documenti di identità">
            <a:extLst>
              <a:ext uri="{FF2B5EF4-FFF2-40B4-BE49-F238E27FC236}">
                <a16:creationId xmlns:a16="http://schemas.microsoft.com/office/drawing/2014/main" id="{2C08A03A-3A89-498F-A3FC-F87CA57B7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962401"/>
            <a:ext cx="6381750" cy="27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5FF2F-9A99-45D4-8ED1-0D5342DC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38" y="257175"/>
            <a:ext cx="7772400" cy="1362075"/>
          </a:xfrm>
        </p:spPr>
        <p:txBody>
          <a:bodyPr/>
          <a:lstStyle/>
          <a:p>
            <a:pPr algn="ctr"/>
            <a:r>
              <a:rPr lang="it-IT" sz="3200" dirty="0"/>
              <a:t>Non dimenticare la tessera elettorale</a:t>
            </a:r>
            <a:r>
              <a:rPr lang="it-IT" dirty="0"/>
              <a:t>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1B3738-ECCD-42A0-95C0-99AA697CD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4783" y="2229201"/>
            <a:ext cx="6445964" cy="231687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146" name="Picture 2" descr="Risultati immagini per Scheda elettorale aperta">
            <a:extLst>
              <a:ext uri="{FF2B5EF4-FFF2-40B4-BE49-F238E27FC236}">
                <a16:creationId xmlns:a16="http://schemas.microsoft.com/office/drawing/2014/main" id="{F5E693BC-90C6-49DC-95D6-8E050766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834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53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E607C-D61B-4513-8E97-D29D160F5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990599"/>
          </a:xfrm>
        </p:spPr>
        <p:txBody>
          <a:bodyPr/>
          <a:lstStyle/>
          <a:p>
            <a:r>
              <a:rPr lang="it-IT" sz="3200" b="1" dirty="0"/>
              <a:t>Quindi tessera elettorale e documento di identità vanno sempre insieme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932FB0-C932-4EE3-8BF3-32A84F3A5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42059" y="2677391"/>
            <a:ext cx="11316614" cy="423949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194" name="Picture 2" descr="Risultati immagini per Scheda elettorale aperta">
            <a:extLst>
              <a:ext uri="{FF2B5EF4-FFF2-40B4-BE49-F238E27FC236}">
                <a16:creationId xmlns:a16="http://schemas.microsoft.com/office/drawing/2014/main" id="{3103A224-73AC-46BB-893A-CF1BDE1D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7724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83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84168-721D-4C6A-BB89-FED92F3D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Accertarsi che la tessera venga regolarmente timbrata</a:t>
            </a:r>
          </a:p>
        </p:txBody>
      </p:sp>
      <p:pic>
        <p:nvPicPr>
          <p:cNvPr id="9218" name="Picture 2" descr="Risultati immagini per Scheda elettorale aperta">
            <a:extLst>
              <a:ext uri="{FF2B5EF4-FFF2-40B4-BE49-F238E27FC236}">
                <a16:creationId xmlns:a16="http://schemas.microsoft.com/office/drawing/2014/main" id="{397D573F-549B-4E71-973B-5735064D4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96" y="1600200"/>
            <a:ext cx="30758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62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E49608-641E-4DC6-81B9-C61EF7E4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9800"/>
            <a:ext cx="10514271" cy="355917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5518B-6C12-41EF-9AB6-F7B5648D3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81000"/>
            <a:ext cx="7885113" cy="1066800"/>
          </a:xfrm>
        </p:spPr>
        <p:txBody>
          <a:bodyPr/>
          <a:lstStyle/>
          <a:p>
            <a:pPr algn="ctr"/>
            <a:r>
              <a:rPr lang="it-IT" sz="2800" b="1" dirty="0"/>
              <a:t>FARSI CONSEGNARE LA SCHEDA ELETTORALE </a:t>
            </a:r>
            <a:r>
              <a:rPr lang="it-IT" sz="2800" b="1" u="sng" dirty="0"/>
              <a:t>APERTA</a:t>
            </a:r>
            <a:r>
              <a:rPr lang="it-IT" sz="2800" b="1" dirty="0"/>
              <a:t>…</a:t>
            </a:r>
          </a:p>
        </p:txBody>
      </p:sp>
      <p:pic>
        <p:nvPicPr>
          <p:cNvPr id="7170" name="Picture 2" descr="Risultati immagini per Scheda elettorale aperta">
            <a:extLst>
              <a:ext uri="{FF2B5EF4-FFF2-40B4-BE49-F238E27FC236}">
                <a16:creationId xmlns:a16="http://schemas.microsoft.com/office/drawing/2014/main" id="{BBF34B81-97F8-4B74-990D-1846A2B2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851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15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E148D-A6AF-42C5-842D-38A99645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38400"/>
            <a:ext cx="7885113" cy="780055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A7D04B-1C97-4BF9-9F71-5599A518B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685800"/>
            <a:ext cx="7772400" cy="1447800"/>
          </a:xfrm>
        </p:spPr>
        <p:txBody>
          <a:bodyPr/>
          <a:lstStyle/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3200" b="1" dirty="0"/>
              <a:t>Tracciare il segno sulla scheda elettorale </a:t>
            </a:r>
            <a:r>
              <a:rPr lang="it-IT" sz="3200" b="1" u="sng" dirty="0"/>
              <a:t>solo</a:t>
            </a:r>
            <a:r>
              <a:rPr lang="it-IT" sz="3200" b="1" dirty="0"/>
              <a:t> con la matita consegnata dagli </a:t>
            </a:r>
            <a:r>
              <a:rPr lang="it-IT" sz="3200" b="1"/>
              <a:t>scrutatori del </a:t>
            </a:r>
            <a:r>
              <a:rPr lang="it-IT" sz="3200" b="1" dirty="0"/>
              <a:t>seggio</a:t>
            </a:r>
            <a:r>
              <a:rPr lang="it-IT" sz="3200" dirty="0"/>
              <a:t> </a:t>
            </a:r>
          </a:p>
        </p:txBody>
      </p:sp>
      <p:pic>
        <p:nvPicPr>
          <p:cNvPr id="11266" name="Picture 2" descr="Immagine correlata">
            <a:extLst>
              <a:ext uri="{FF2B5EF4-FFF2-40B4-BE49-F238E27FC236}">
                <a16:creationId xmlns:a16="http://schemas.microsoft.com/office/drawing/2014/main" id="{6B257380-9292-43C2-AC85-785D8940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5626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46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E65F3-00BA-448A-88DC-D3567A3CC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185" y="609600"/>
            <a:ext cx="7772400" cy="1752600"/>
          </a:xfrm>
        </p:spPr>
        <p:txBody>
          <a:bodyPr/>
          <a:lstStyle/>
          <a:p>
            <a:r>
              <a:rPr lang="it-IT" sz="3200" b="1" dirty="0"/>
              <a:t>Dopo il voto, ripiegare la scheda ma non introdurla nell’urna: riconsegnarla al Presidente, insieme alla matita.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5BF15B-97AA-4604-8195-667267E73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343400"/>
            <a:ext cx="9584084" cy="338664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713F8C-03A1-4D3C-88A5-4EEF44350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85" y="2357336"/>
            <a:ext cx="714375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6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C4B5F-A4DC-461D-BCDE-48D1B19A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FF0000"/>
                </a:solidFill>
              </a:rPr>
              <a:t>Costituzione della repubblica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EC4D59-B27C-4BA9-A442-FEBB9AE5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/>
              <a:t>ART. 48 </a:t>
            </a:r>
            <a:r>
              <a:rPr lang="it-IT" dirty="0"/>
              <a:t>-  La legge stabilisce requisiti e modalità per l’esercizio del diritto di voto dei cittadini residenti all’estero e ne assicura l’effettività. A tale fine è istituita una circoscrizione Estero per l’elezione delle Camere.</a:t>
            </a:r>
          </a:p>
        </p:txBody>
      </p:sp>
    </p:spTree>
    <p:extLst>
      <p:ext uri="{BB962C8B-B14F-4D97-AF65-F5344CB8AC3E}">
        <p14:creationId xmlns:p14="http://schemas.microsoft.com/office/powerpoint/2010/main" val="117555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10774-30A5-458C-95DA-068B48C6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it-IT" sz="2800" b="1" dirty="0"/>
              <a:t>Infine, prima di uscire dal seggio, non dimenticare di </a:t>
            </a:r>
            <a:r>
              <a:rPr lang="it-IT" sz="2800" b="1" u="sng" dirty="0"/>
              <a:t>farsi riconsegnare </a:t>
            </a:r>
            <a:r>
              <a:rPr lang="it-IT" sz="2800" b="1" dirty="0"/>
              <a:t>tessera elettorale e documento di identità</a:t>
            </a:r>
          </a:p>
        </p:txBody>
      </p:sp>
      <p:pic>
        <p:nvPicPr>
          <p:cNvPr id="12290" name="Picture 2" descr="Risultati immagini per tessera elettorale">
            <a:extLst>
              <a:ext uri="{FF2B5EF4-FFF2-40B4-BE49-F238E27FC236}">
                <a16:creationId xmlns:a16="http://schemas.microsoft.com/office/drawing/2014/main" id="{FCA3D19C-80AE-4B27-862D-99CEB4D90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5" y="1828800"/>
            <a:ext cx="7473449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90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2DAC3-E6A8-4C00-AA9D-C9B8D87D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/>
              <a:t>Buon voto a tutti</a:t>
            </a:r>
            <a:br>
              <a:rPr lang="it-IT" sz="3600" b="1" dirty="0"/>
            </a:br>
            <a:r>
              <a:rPr lang="it-IT" sz="3600" b="1" dirty="0"/>
              <a:t>E non dimenticatevi che….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DCA0228-F326-46CA-9304-A1D0284E3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6781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50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71757-C656-4901-9FAF-3BC83A8A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/>
              <a:t>…comunque vada, a decidere sarete voi…</a:t>
            </a:r>
          </a:p>
        </p:txBody>
      </p:sp>
      <p:pic>
        <p:nvPicPr>
          <p:cNvPr id="13314" name="Picture 2" descr="Risultati immagini per Elettori">
            <a:extLst>
              <a:ext uri="{FF2B5EF4-FFF2-40B4-BE49-F238E27FC236}">
                <a16:creationId xmlns:a16="http://schemas.microsoft.com/office/drawing/2014/main" id="{CAA21B30-3D26-4F9A-B746-618903A918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315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9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3302F1-6C03-4558-9EDB-F349EAF2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Costituzione della Repubblica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5C1A14-7272-496F-8F59-A0EE253C3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/>
          <a:lstStyle/>
          <a:p>
            <a:pPr algn="just"/>
            <a:r>
              <a:rPr lang="it-IT" b="1" dirty="0"/>
              <a:t>ART. 55</a:t>
            </a:r>
            <a:r>
              <a:rPr lang="it-IT" dirty="0"/>
              <a:t>. Il Parlamento si compone della Camera dei deputati e del Senato della Repubblica. (…)</a:t>
            </a:r>
          </a:p>
          <a:p>
            <a:pPr algn="just"/>
            <a:r>
              <a:rPr lang="it-IT" b="1" dirty="0"/>
              <a:t>ART. 56</a:t>
            </a:r>
            <a:r>
              <a:rPr lang="it-IT" dirty="0"/>
              <a:t>. La Camera dei deputati è eletta a suffragio universale e diretto. </a:t>
            </a:r>
          </a:p>
          <a:p>
            <a:pPr marL="0" indent="0" algn="just">
              <a:buNone/>
            </a:pPr>
            <a:r>
              <a:rPr lang="it-IT" dirty="0"/>
              <a:t>   Il numero dei deputati è di </a:t>
            </a:r>
            <a:r>
              <a:rPr lang="it-IT" b="1" dirty="0" err="1"/>
              <a:t>seicentotrenta</a:t>
            </a:r>
            <a:r>
              <a:rPr lang="it-IT" dirty="0"/>
              <a:t>,            dodici dei quali eletti nella circoscrizione Estero.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13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AABFC3-DB2E-4943-BA72-499A4A90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Costituzione della Repubblica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9BC1F-93C6-45DD-A2E6-C0AC96EB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/>
              <a:t>ART. 56 </a:t>
            </a:r>
            <a:r>
              <a:rPr lang="it-IT" dirty="0"/>
              <a:t>- Sono </a:t>
            </a:r>
            <a:r>
              <a:rPr lang="it-IT" b="1" dirty="0"/>
              <a:t>eleggibili a deputati </a:t>
            </a:r>
            <a:r>
              <a:rPr lang="it-IT" dirty="0"/>
              <a:t>tutti gli elettori che nel giorno delle elezioni hanno compiuto i </a:t>
            </a:r>
            <a:r>
              <a:rPr lang="it-IT" b="1" dirty="0"/>
              <a:t>venticinque anni </a:t>
            </a:r>
            <a:r>
              <a:rPr lang="it-IT" dirty="0"/>
              <a:t>di età. (…)</a:t>
            </a:r>
          </a:p>
        </p:txBody>
      </p:sp>
    </p:spTree>
    <p:extLst>
      <p:ext uri="{BB962C8B-B14F-4D97-AF65-F5344CB8AC3E}">
        <p14:creationId xmlns:p14="http://schemas.microsoft.com/office/powerpoint/2010/main" val="257414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C7380-A567-4FF8-A671-91C17651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Costituzione della Repubblica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8E61A7-E024-4115-8A24-63B1CE29E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/>
              <a:t>ART. 57- </a:t>
            </a:r>
            <a:r>
              <a:rPr lang="it-IT" dirty="0"/>
              <a:t>Il Senato della Repubblica è eletto a base regionale, salvi i seggi assegnati alla circoscrizione Estero. </a:t>
            </a:r>
          </a:p>
          <a:p>
            <a:pPr marL="0" indent="0" algn="just">
              <a:buNone/>
            </a:pPr>
            <a:r>
              <a:rPr lang="it-IT" dirty="0"/>
              <a:t>   Il numero dei </a:t>
            </a:r>
            <a:r>
              <a:rPr lang="it-IT" b="1" dirty="0"/>
              <a:t>senatori elettivi </a:t>
            </a:r>
            <a:r>
              <a:rPr lang="it-IT" dirty="0"/>
              <a:t>è di                  </a:t>
            </a:r>
            <a:r>
              <a:rPr lang="it-IT" b="1" dirty="0" err="1"/>
              <a:t>trecentoquindici</a:t>
            </a:r>
            <a:r>
              <a:rPr lang="it-IT" b="1" dirty="0"/>
              <a:t>,</a:t>
            </a:r>
            <a:r>
              <a:rPr lang="it-IT" dirty="0"/>
              <a:t> </a:t>
            </a:r>
            <a:r>
              <a:rPr lang="it-IT" b="1" dirty="0"/>
              <a:t>sei</a:t>
            </a:r>
            <a:r>
              <a:rPr lang="it-IT" dirty="0"/>
              <a:t> dei quali eletti nella </a:t>
            </a:r>
            <a:r>
              <a:rPr lang="it-IT" b="1" dirty="0"/>
              <a:t>circoscrizione Estero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r>
              <a:rPr lang="it-IT" dirty="0"/>
              <a:t>   Nessuna Regione può avere un numero di senatori inferiore a sette; il </a:t>
            </a:r>
            <a:r>
              <a:rPr lang="it-IT" b="1" dirty="0"/>
              <a:t>Molise</a:t>
            </a:r>
            <a:r>
              <a:rPr lang="it-IT" dirty="0"/>
              <a:t> ne ha due, la Valle d’Aosta uno.</a:t>
            </a:r>
          </a:p>
        </p:txBody>
      </p:sp>
    </p:spTree>
    <p:extLst>
      <p:ext uri="{BB962C8B-B14F-4D97-AF65-F5344CB8AC3E}">
        <p14:creationId xmlns:p14="http://schemas.microsoft.com/office/powerpoint/2010/main" val="79610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EE11B1-6229-45F7-9672-FAE5D9B1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Costituzione della Repubblica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FD2A39-EEB7-4A47-9AFA-3C79320B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/>
              <a:t>ART. 58</a:t>
            </a:r>
            <a:r>
              <a:rPr lang="it-IT" dirty="0"/>
              <a:t>. I senatori sono eletti a suffragio universale e diretto dagli elettori che hanno superato il </a:t>
            </a:r>
            <a:r>
              <a:rPr lang="it-IT" b="1" dirty="0"/>
              <a:t>venticinquesimo anno </a:t>
            </a:r>
            <a:r>
              <a:rPr lang="it-IT" dirty="0"/>
              <a:t>di età.</a:t>
            </a:r>
          </a:p>
          <a:p>
            <a:pPr marL="0" indent="0" algn="just">
              <a:buNone/>
            </a:pPr>
            <a:r>
              <a:rPr lang="it-IT" dirty="0"/>
              <a:t>   Sono </a:t>
            </a:r>
            <a:r>
              <a:rPr lang="it-IT" b="1" dirty="0"/>
              <a:t>eleggibili</a:t>
            </a:r>
            <a:r>
              <a:rPr lang="it-IT" dirty="0"/>
              <a:t> a senatori gli elettori che hanno compiuto il </a:t>
            </a:r>
            <a:r>
              <a:rPr lang="it-IT" b="1" dirty="0"/>
              <a:t>quarantesimo</a:t>
            </a:r>
            <a:r>
              <a:rPr lang="it-IT" dirty="0"/>
              <a:t> anno.</a:t>
            </a:r>
          </a:p>
        </p:txBody>
      </p:sp>
    </p:spTree>
    <p:extLst>
      <p:ext uri="{BB962C8B-B14F-4D97-AF65-F5344CB8AC3E}">
        <p14:creationId xmlns:p14="http://schemas.microsoft.com/office/powerpoint/2010/main" val="185211352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Words>2171</Words>
  <Application>Microsoft Office PowerPoint</Application>
  <PresentationFormat>Presentazione su schermo (4:3)</PresentationFormat>
  <Paragraphs>296</Paragraphs>
  <Slides>52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5" baseType="lpstr">
      <vt:lpstr>Arial</vt:lpstr>
      <vt:lpstr>Calibri</vt:lpstr>
      <vt:lpstr>Struttura predefinita</vt:lpstr>
      <vt:lpstr>Presentazione standard di PowerPoint</vt:lpstr>
      <vt:lpstr>premessa</vt:lpstr>
      <vt:lpstr>Legge elettorale – contesto storico </vt:lpstr>
      <vt:lpstr>Costituzione della Repubblica italiana</vt:lpstr>
      <vt:lpstr>Costituzione della repubblica italiana</vt:lpstr>
      <vt:lpstr>Costituzione della Repubblica Italiana</vt:lpstr>
      <vt:lpstr>Costituzione della Repubblica Italiana</vt:lpstr>
      <vt:lpstr>Costituzione della Repubblica Italiana</vt:lpstr>
      <vt:lpstr>Costituzione della Repubblica Italiana</vt:lpstr>
      <vt:lpstr>Costituzione della Repubblica Italiana</vt:lpstr>
      <vt:lpstr>Costituzione della Repubblica Italiana</vt:lpstr>
      <vt:lpstr>Legge elettorale – contesto storico </vt:lpstr>
      <vt:lpstr>Sistema proporzionale</vt:lpstr>
      <vt:lpstr>Sistema maggioritario</vt:lpstr>
      <vt:lpstr>Presentazione standard di PowerPoint</vt:lpstr>
      <vt:lpstr>Ripartizione del territorio nazionale    Alla Camera il territorio nazionale è ripartito in 28 circoscrizioni   </vt:lpstr>
      <vt:lpstr>Ripartizione del territorio nazionale    al Senato il territorio nazionale è ripartito in 20 circoscrizioni </vt:lpstr>
      <vt:lpstr>Circoscrizione Estero</vt:lpstr>
      <vt:lpstr>Uno su tre sarà scelto nei collegi </vt:lpstr>
      <vt:lpstr>Uno su tre sarà scelto nei collegi </vt:lpstr>
      <vt:lpstr>Uno su tre sarà scelto nei collegi </vt:lpstr>
      <vt:lpstr>Presentazione standard di PowerPoint</vt:lpstr>
      <vt:lpstr>Collegi plurinominali </vt:lpstr>
      <vt:lpstr>L’alternanza uomo-donna nei listini plurinominali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soglie di sbarramento </vt:lpstr>
      <vt:lpstr>Le soglie di sbarramento </vt:lpstr>
      <vt:lpstr>Le soglie di sbarramento </vt:lpstr>
      <vt:lpstr>Chi viene eletto</vt:lpstr>
      <vt:lpstr>Chi viene eletto</vt:lpstr>
      <vt:lpstr>Com’è fatta la scheda? Camera dei Deputati</vt:lpstr>
      <vt:lpstr>Com’è fatta la scheda? Camera dei Deputati</vt:lpstr>
      <vt:lpstr>Com’è fatta la scheda? Senato della Repubblica</vt:lpstr>
      <vt:lpstr>Com’è fatta la scheda? Senato della Repubblica</vt:lpstr>
      <vt:lpstr>Piccoli grandi accorgimenti </vt:lpstr>
      <vt:lpstr>Al momento dell’ingresso nel seggio, spegnere cellulari, iPad, iPod, smartphone, tablet, satelliti, reattori nucleari, orologi atomici, impianti missilistici... e ogni altro dispositivo elettronico</vt:lpstr>
      <vt:lpstr>Presentazione standard di PowerPoint</vt:lpstr>
      <vt:lpstr>Non dimenticare la tessera elettorale.</vt:lpstr>
      <vt:lpstr>Quindi tessera elettorale e documento di identità vanno sempre insieme</vt:lpstr>
      <vt:lpstr>Accertarsi che la tessera venga regolarmente timbrata</vt:lpstr>
      <vt:lpstr>Presentazione standard di PowerPoint</vt:lpstr>
      <vt:lpstr>Presentazione standard di PowerPoint</vt:lpstr>
      <vt:lpstr>Dopo il voto, ripiegare la scheda ma non introdurla nell’urna: riconsegnarla al Presidente, insieme alla matita. </vt:lpstr>
      <vt:lpstr>Infine, prima di uscire dal seggio, non dimenticare di farsi riconsegnare tessera elettorale e documento di identità</vt:lpstr>
      <vt:lpstr>Buon voto a tutti E non dimenticatevi che….</vt:lpstr>
      <vt:lpstr>…comunque vada, a decidere sarete voi…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Maurizio</dc:creator>
  <cp:lastModifiedBy>Giuseppe Tramontana</cp:lastModifiedBy>
  <cp:revision>73</cp:revision>
  <cp:lastPrinted>1601-01-01T00:00:00Z</cp:lastPrinted>
  <dcterms:created xsi:type="dcterms:W3CDTF">2017-10-30T11:02:52Z</dcterms:created>
  <dcterms:modified xsi:type="dcterms:W3CDTF">2019-03-17T19:10:29Z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