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sldIdLst>
    <p:sldId id="256" r:id="rId2"/>
    <p:sldId id="257" r:id="rId3"/>
    <p:sldId id="258" r:id="rId4"/>
    <p:sldId id="259" r:id="rId5"/>
    <p:sldId id="261" r:id="rId6"/>
    <p:sldId id="260" r:id="rId7"/>
    <p:sldId id="262" r:id="rId8"/>
    <p:sldId id="272" r:id="rId9"/>
    <p:sldId id="263" r:id="rId10"/>
    <p:sldId id="273" r:id="rId11"/>
    <p:sldId id="271" r:id="rId12"/>
    <p:sldId id="264" r:id="rId13"/>
    <p:sldId id="265" r:id="rId14"/>
    <p:sldId id="267" r:id="rId15"/>
    <p:sldId id="269" r:id="rId16"/>
    <p:sldId id="274" r:id="rId17"/>
    <p:sldId id="276" r:id="rId18"/>
    <p:sldId id="277" r:id="rId19"/>
    <p:sldId id="278" r:id="rId20"/>
    <p:sldId id="280" r:id="rId21"/>
    <p:sldId id="282" r:id="rId22"/>
    <p:sldId id="283" r:id="rId23"/>
    <p:sldId id="284" r:id="rId24"/>
    <p:sldId id="289" r:id="rId25"/>
    <p:sldId id="290" r:id="rId26"/>
    <p:sldId id="287" r:id="rId27"/>
    <p:sldId id="288" r:id="rId28"/>
    <p:sldId id="292" r:id="rId29"/>
    <p:sldId id="294" r:id="rId30"/>
    <p:sldId id="295" r:id="rId31"/>
    <p:sldId id="296" r:id="rId32"/>
    <p:sldId id="297" r:id="rId33"/>
    <p:sldId id="298" r:id="rId34"/>
    <p:sldId id="300" r:id="rId35"/>
    <p:sldId id="301" r:id="rId36"/>
    <p:sldId id="302" r:id="rId37"/>
    <p:sldId id="303" r:id="rId38"/>
    <p:sldId id="309" r:id="rId39"/>
    <p:sldId id="312" r:id="rId40"/>
    <p:sldId id="304" r:id="rId41"/>
    <p:sldId id="305" r:id="rId42"/>
    <p:sldId id="306" r:id="rId43"/>
    <p:sldId id="310" r:id="rId44"/>
    <p:sldId id="307" r:id="rId45"/>
    <p:sldId id="308" r:id="rId46"/>
    <p:sldId id="311" r:id="rId4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1" d="100"/>
          <a:sy n="81" d="100"/>
        </p:scale>
        <p:origin x="-218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C8A432C8-69A7-458B-9684-2BFA64B31948}" type="datetime2">
              <a:rPr lang="en-US" smtClean="0"/>
              <a:t>Domenica 2 febbraio 14</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pPr algn="r"/>
            <a:endParaRPr lang="en-US" dirty="0"/>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0CFEC368-1D7A-4F81-ABF6-AE0E36BAF64C}"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5" name="Date Placeholder 4"/>
          <p:cNvSpPr>
            <a:spLocks noGrp="1"/>
          </p:cNvSpPr>
          <p:nvPr>
            <p:ph type="dt" sz="half" idx="10"/>
          </p:nvPr>
        </p:nvSpPr>
        <p:spPr/>
        <p:txBody>
          <a:bodyPr/>
          <a:lstStyle/>
          <a:p>
            <a:fld id="{E402950E-064A-C646-AC5D-186771027D47}" type="datetimeFigureOut">
              <a:rPr lang="it-IT" smtClean="0"/>
              <a:t>02/02/14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4E6C10-0CCE-6C4C-A1D6-B579F509709A}" type="slidenum">
              <a:rPr lang="it-IT" smtClean="0"/>
              <a:t>‹n.›</a:t>
            </a:fld>
            <a:endParaRPr lang="it-IT"/>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E402950E-064A-C646-AC5D-186771027D47}" type="datetimeFigureOut">
              <a:rPr lang="it-IT" smtClean="0"/>
              <a:t>02/02/14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4E6C10-0CCE-6C4C-A1D6-B579F509709A}" type="slidenum">
              <a:rPr lang="it-IT" smtClean="0"/>
              <a:t>‹n.›</a:t>
            </a:fld>
            <a:endParaRPr lang="it-IT"/>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E402950E-064A-C646-AC5D-186771027D47}" type="datetimeFigureOut">
              <a:rPr lang="it-IT" smtClean="0"/>
              <a:t>02/02/14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D4E6C10-0CCE-6C4C-A1D6-B579F509709A}" type="slidenum">
              <a:rPr lang="it-IT" smtClean="0"/>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2950E-064A-C646-AC5D-186771027D47}" type="datetimeFigureOut">
              <a:rPr lang="it-IT" smtClean="0"/>
              <a:t>02/02/14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D4E6C10-0CCE-6C4C-A1D6-B579F509709A}" type="slidenum">
              <a:rPr lang="it-IT" smtClean="0"/>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it-IT" smtClean="0"/>
              <a:t>Fare clic per modificare stile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E402950E-064A-C646-AC5D-186771027D47}" type="datetimeFigureOut">
              <a:rPr lang="it-IT" smtClean="0"/>
              <a:t>02/02/14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4E6C10-0CCE-6C4C-A1D6-B579F509709A}" type="slidenum">
              <a:rPr lang="it-IT" smtClean="0"/>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it-IT" smtClean="0"/>
              <a:t>Fare clic per modificare stile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E402950E-064A-C646-AC5D-186771027D47}" type="datetimeFigureOut">
              <a:rPr lang="it-IT" smtClean="0"/>
              <a:t>02/02/14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4E6C10-0CCE-6C4C-A1D6-B579F509709A}" type="slidenum">
              <a:rPr lang="it-IT" smtClean="0"/>
              <a:t>‹n.›</a:t>
            </a:fld>
            <a:endParaRPr lang="it-IT"/>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magini con didascalia">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it-IT" smtClean="0"/>
              <a:t>Fare clic per modificare stile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E402950E-064A-C646-AC5D-186771027D47}" type="datetimeFigureOut">
              <a:rPr lang="it-IT" smtClean="0"/>
              <a:t>02/02/14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4E6C10-0CCE-6C4C-A1D6-B579F509709A}" type="slidenum">
              <a:rPr lang="it-IT" smtClean="0"/>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magine sopra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it-IT" smtClean="0"/>
              <a:t>Fare clic per modificare stile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E402950E-064A-C646-AC5D-186771027D47}" type="datetimeFigureOut">
              <a:rPr lang="it-IT" smtClean="0"/>
              <a:t>02/02/14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4E6C10-0CCE-6C4C-A1D6-B579F509709A}" type="slidenum">
              <a:rPr lang="it-IT" smtClean="0"/>
              <a:t>‹n.›</a:t>
            </a:fld>
            <a:endParaRPr lang="it-IT"/>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magini sopra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it-IT" smtClean="0"/>
              <a:t>Fare clic per modificare stile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E402950E-064A-C646-AC5D-186771027D47}" type="datetimeFigureOut">
              <a:rPr lang="it-IT" smtClean="0"/>
              <a:t>02/02/14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4E6C10-0CCE-6C4C-A1D6-B579F509709A}" type="slidenum">
              <a:rPr lang="it-IT" smtClean="0"/>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E402950E-064A-C646-AC5D-186771027D47}" type="datetimeFigureOut">
              <a:rPr lang="it-IT" smtClean="0"/>
              <a:t>02/02/14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4E6C10-0CCE-6C4C-A1D6-B579F509709A}"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E402950E-064A-C646-AC5D-186771027D47}" type="datetimeFigureOut">
              <a:rPr lang="it-IT" smtClean="0"/>
              <a:t>02/02/14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4E6C10-0CCE-6C4C-A1D6-B579F509709A}" type="slidenum">
              <a:rPr lang="it-IT" smtClean="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it-IT" smtClean="0"/>
              <a:t>Fare clic per modificare stile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E402950E-064A-C646-AC5D-186771027D47}" type="datetimeFigureOut">
              <a:rPr lang="it-IT" smtClean="0"/>
              <a:t>02/02/14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4E6C10-0CCE-6C4C-A1D6-B579F509709A}"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filigrana">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it-IT" smtClean="0"/>
              <a:t>Fare clic per modificare gli stili del testo dello schema</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it-IT" smtClean="0"/>
              <a:t>Fare clic per modificare stile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E402950E-064A-C646-AC5D-186771027D47}" type="datetimeFigureOut">
              <a:rPr lang="it-IT" smtClean="0"/>
              <a:t>02/02/14</a:t>
            </a:fld>
            <a:endParaRPr lang="it-IT"/>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it-IT"/>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DD4E6C10-0CCE-6C4C-A1D6-B579F509709A}"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it-IT" smtClean="0"/>
              <a:t>Fare clic per modificare gli stili del testo dello schema</a:t>
            </a:r>
          </a:p>
        </p:txBody>
      </p:sp>
      <p:sp>
        <p:nvSpPr>
          <p:cNvPr id="4" name="Date Placeholder 3"/>
          <p:cNvSpPr>
            <a:spLocks noGrp="1"/>
          </p:cNvSpPr>
          <p:nvPr>
            <p:ph type="dt" sz="half" idx="10"/>
          </p:nvPr>
        </p:nvSpPr>
        <p:spPr/>
        <p:txBody>
          <a:bodyPr/>
          <a:lstStyle/>
          <a:p>
            <a:fld id="{9933D019-A32C-4EAD-B8E6-DBDA699692FD}" type="datetime2">
              <a:rPr lang="en-US" smtClean="0"/>
              <a:t>Domenica 2 febbraio 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zione con filigrana">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it-IT" smtClean="0"/>
              <a:t>Fare clic per modificare gli stili del testo dello schema</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it-IT" smtClean="0"/>
              <a:t>Fare clic per modificare stile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E402950E-064A-C646-AC5D-186771027D47}" type="datetimeFigureOut">
              <a:rPr lang="it-IT" smtClean="0"/>
              <a:t>02/02/14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4E6C10-0CCE-6C4C-A1D6-B579F509709A}"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zione con immagin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it-IT" smtClean="0"/>
              <a:t>Fare clic per modificare stile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E402950E-064A-C646-AC5D-186771027D47}" type="datetimeFigureOut">
              <a:rPr lang="it-IT" smtClean="0"/>
              <a:t>02/02/14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4E6C10-0CCE-6C4C-A1D6-B579F509709A}"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E402950E-064A-C646-AC5D-186771027D47}" type="datetimeFigureOut">
              <a:rPr lang="it-IT" smtClean="0"/>
              <a:t>02/02/14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4E6C10-0CCE-6C4C-A1D6-B579F509709A}"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E402950E-064A-C646-AC5D-186771027D47}" type="datetimeFigureOut">
              <a:rPr lang="it-IT" smtClean="0"/>
              <a:t>02/02/14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D4E6C10-0CCE-6C4C-A1D6-B579F509709A}" type="slidenum">
              <a:rPr lang="it-IT" smtClean="0"/>
              <a:t>‹n.›</a:t>
            </a:fld>
            <a:endParaRPr lang="it-IT"/>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to, sopra e sot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E402950E-064A-C646-AC5D-186771027D47}" type="datetimeFigureOut">
              <a:rPr lang="it-IT" smtClean="0"/>
              <a:t>02/02/14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4E6C10-0CCE-6C4C-A1D6-B579F509709A}" type="slidenum">
              <a:rPr lang="it-IT" smtClean="0"/>
              <a:t>‹n.›</a:t>
            </a:fld>
            <a:endParaRPr lang="it-IT"/>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it-IT" smtClean="0"/>
              <a:t>Fare clic per modificare stile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E402950E-064A-C646-AC5D-186771027D47}" type="datetimeFigureOut">
              <a:rPr lang="it-IT" smtClean="0"/>
              <a:t>02/02/14</a:t>
            </a:fld>
            <a:endParaRPr lang="it-IT"/>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it-IT"/>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DD4E6C10-0CCE-6C4C-A1D6-B579F509709A}"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png"/><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3.png"/><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png"/><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8.png"/><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Guerra e diritto</a:t>
            </a:r>
            <a:endParaRPr lang="it-IT" dirty="0"/>
          </a:p>
        </p:txBody>
      </p:sp>
      <p:sp>
        <p:nvSpPr>
          <p:cNvPr id="3" name="Sottotitolo 2"/>
          <p:cNvSpPr>
            <a:spLocks noGrp="1"/>
          </p:cNvSpPr>
          <p:nvPr>
            <p:ph type="subTitle" idx="1"/>
          </p:nvPr>
        </p:nvSpPr>
        <p:spPr/>
        <p:txBody>
          <a:bodyPr/>
          <a:lstStyle/>
          <a:p>
            <a:r>
              <a:rPr lang="it-IT" dirty="0" smtClean="0"/>
              <a:t>Sull’evoluzione storica della disciplina giuridica della guerra</a:t>
            </a:r>
            <a:endParaRPr lang="it-IT" dirty="0"/>
          </a:p>
        </p:txBody>
      </p:sp>
    </p:spTree>
    <p:extLst>
      <p:ext uri="{BB962C8B-B14F-4D97-AF65-F5344CB8AC3E}">
        <p14:creationId xmlns:p14="http://schemas.microsoft.com/office/powerpoint/2010/main" val="10289128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Grozio</a:t>
            </a:r>
            <a:r>
              <a:rPr lang="it-IT" dirty="0" smtClean="0"/>
              <a:t>, </a:t>
            </a:r>
            <a:r>
              <a:rPr lang="it-IT" i="1" dirty="0" smtClean="0"/>
              <a:t>De </a:t>
            </a:r>
            <a:r>
              <a:rPr lang="it-IT" i="1" dirty="0" err="1" smtClean="0"/>
              <a:t>jure</a:t>
            </a:r>
            <a:r>
              <a:rPr lang="it-IT" i="1" dirty="0" smtClean="0"/>
              <a:t> belli </a:t>
            </a:r>
            <a:r>
              <a:rPr lang="it-IT" i="1" dirty="0" err="1" smtClean="0"/>
              <a:t>ac</a:t>
            </a:r>
            <a:r>
              <a:rPr lang="it-IT" i="1" dirty="0" smtClean="0"/>
              <a:t> </a:t>
            </a:r>
            <a:r>
              <a:rPr lang="it-IT" i="1" dirty="0" err="1" smtClean="0"/>
              <a:t>pacis</a:t>
            </a:r>
            <a:endParaRPr lang="it-IT" i="1" dirty="0"/>
          </a:p>
        </p:txBody>
      </p:sp>
      <p:sp>
        <p:nvSpPr>
          <p:cNvPr id="3" name="Segnaposto contenuto 2"/>
          <p:cNvSpPr>
            <a:spLocks noGrp="1"/>
          </p:cNvSpPr>
          <p:nvPr>
            <p:ph idx="1"/>
          </p:nvPr>
        </p:nvSpPr>
        <p:spPr/>
        <p:txBody>
          <a:bodyPr/>
          <a:lstStyle/>
          <a:p>
            <a:r>
              <a:rPr lang="it-IT" dirty="0" smtClean="0"/>
              <a:t>La guerra giusta richiede una giusta causa e questa può essere soltanto un’ingiustizia subita (</a:t>
            </a:r>
            <a:r>
              <a:rPr lang="it-IT" i="1" dirty="0" err="1" smtClean="0"/>
              <a:t>iniuria</a:t>
            </a:r>
            <a:r>
              <a:rPr lang="it-IT" dirty="0" smtClean="0"/>
              <a:t>)</a:t>
            </a:r>
          </a:p>
          <a:p>
            <a:r>
              <a:rPr lang="it-IT" dirty="0" smtClean="0"/>
              <a:t>Tra le </a:t>
            </a:r>
            <a:r>
              <a:rPr lang="it-IT" dirty="0"/>
              <a:t>g</a:t>
            </a:r>
            <a:r>
              <a:rPr lang="it-IT" dirty="0" smtClean="0"/>
              <a:t>iusta cause: torto prevedibile, un’ingiustizia non ancora subita (</a:t>
            </a:r>
            <a:r>
              <a:rPr lang="it-IT" i="1" dirty="0" err="1" smtClean="0"/>
              <a:t>iniuria</a:t>
            </a:r>
            <a:r>
              <a:rPr lang="it-IT" i="1" dirty="0" smtClean="0"/>
              <a:t> </a:t>
            </a:r>
            <a:r>
              <a:rPr lang="it-IT" i="1" dirty="0" err="1" smtClean="0"/>
              <a:t>nondum</a:t>
            </a:r>
            <a:r>
              <a:rPr lang="it-IT" i="1" dirty="0" smtClean="0"/>
              <a:t> </a:t>
            </a:r>
            <a:r>
              <a:rPr lang="it-IT" i="1" dirty="0" err="1" smtClean="0"/>
              <a:t>facta</a:t>
            </a:r>
            <a:r>
              <a:rPr lang="it-IT" dirty="0" smtClean="0"/>
              <a:t>)</a:t>
            </a:r>
          </a:p>
          <a:p>
            <a:r>
              <a:rPr lang="it-IT" dirty="0" smtClean="0"/>
              <a:t>Poiché per agire ingiustamente occorre esserne consapevoli, e molti ignorano di comportarsi ingiustamente</a:t>
            </a:r>
            <a:r>
              <a:rPr lang="it-IT" u="sng" dirty="0" smtClean="0"/>
              <a:t>, può succedere che entrambe le parti  agiscano senza ingiustizia</a:t>
            </a:r>
            <a:r>
              <a:rPr lang="it-IT" dirty="0" smtClean="0"/>
              <a:t>.</a:t>
            </a:r>
            <a:endParaRPr lang="it-IT" dirty="0"/>
          </a:p>
        </p:txBody>
      </p:sp>
    </p:spTree>
    <p:extLst>
      <p:ext uri="{BB962C8B-B14F-4D97-AF65-F5344CB8AC3E}">
        <p14:creationId xmlns:p14="http://schemas.microsoft.com/office/powerpoint/2010/main" val="3935604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Hans </a:t>
            </a:r>
            <a:r>
              <a:rPr lang="it-IT" dirty="0" err="1" smtClean="0"/>
              <a:t>Kelsen</a:t>
            </a:r>
            <a:endParaRPr lang="it-IT" dirty="0"/>
          </a:p>
        </p:txBody>
      </p:sp>
      <p:sp>
        <p:nvSpPr>
          <p:cNvPr id="3" name="Segnaposto testo 2"/>
          <p:cNvSpPr>
            <a:spLocks noGrp="1"/>
          </p:cNvSpPr>
          <p:nvPr>
            <p:ph type="body" sz="half" idx="2"/>
          </p:nvPr>
        </p:nvSpPr>
        <p:spPr/>
        <p:txBody>
          <a:bodyPr/>
          <a:lstStyle/>
          <a:p>
            <a:endParaRPr lang="it-IT"/>
          </a:p>
        </p:txBody>
      </p:sp>
      <p:pic>
        <p:nvPicPr>
          <p:cNvPr id="5" name="Segnaposto immagine 4"/>
          <p:cNvPicPr>
            <a:picLocks noGrp="1" noChangeAspect="1"/>
          </p:cNvPicPr>
          <p:nvPr>
            <p:ph type="pic" sz="quarter" idx="14"/>
          </p:nvPr>
        </p:nvPicPr>
        <p:blipFill>
          <a:blip r:embed="rId2"/>
          <a:srcRect t="4448" b="4448"/>
          <a:stretch>
            <a:fillRect/>
          </a:stretch>
        </p:blipFill>
        <p:spPr/>
      </p:pic>
    </p:spTree>
    <p:extLst>
      <p:ext uri="{BB962C8B-B14F-4D97-AF65-F5344CB8AC3E}">
        <p14:creationId xmlns:p14="http://schemas.microsoft.com/office/powerpoint/2010/main" val="42365253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Kelsen</a:t>
            </a:r>
            <a:r>
              <a:rPr lang="it-IT" dirty="0" smtClean="0"/>
              <a:t>, </a:t>
            </a:r>
            <a:r>
              <a:rPr lang="it-IT" i="1" dirty="0" smtClean="0"/>
              <a:t>Holmes </a:t>
            </a:r>
            <a:r>
              <a:rPr lang="it-IT" i="1" dirty="0" err="1" smtClean="0"/>
              <a:t>Lectures</a:t>
            </a:r>
            <a:r>
              <a:rPr lang="it-IT" dirty="0" smtClean="0"/>
              <a:t>, 1941-2</a:t>
            </a:r>
            <a:endParaRPr lang="it-IT" dirty="0"/>
          </a:p>
        </p:txBody>
      </p:sp>
      <p:sp>
        <p:nvSpPr>
          <p:cNvPr id="3" name="Segnaposto contenuto 2"/>
          <p:cNvSpPr>
            <a:spLocks noGrp="1"/>
          </p:cNvSpPr>
          <p:nvPr>
            <p:ph idx="1"/>
          </p:nvPr>
        </p:nvSpPr>
        <p:spPr/>
        <p:txBody>
          <a:bodyPr>
            <a:normAutofit/>
          </a:bodyPr>
          <a:lstStyle/>
          <a:p>
            <a:r>
              <a:rPr lang="it-IT" i="1" dirty="0" err="1" smtClean="0"/>
              <a:t>Bellum</a:t>
            </a:r>
            <a:r>
              <a:rPr lang="it-IT" i="1" dirty="0" smtClean="0"/>
              <a:t> </a:t>
            </a:r>
            <a:r>
              <a:rPr lang="it-IT" i="1" dirty="0" err="1" smtClean="0"/>
              <a:t>justum</a:t>
            </a:r>
            <a:r>
              <a:rPr lang="it-IT" dirty="0" smtClean="0"/>
              <a:t>: nel ‘diritto </a:t>
            </a:r>
            <a:r>
              <a:rPr lang="it-IT" dirty="0"/>
              <a:t>internazionale generale, la guerra è proibita in linea di principio, essendo ammissibile solo come reazione nei confronti di una violazione del diritto </a:t>
            </a:r>
            <a:r>
              <a:rPr lang="it-IT" dirty="0" smtClean="0"/>
              <a:t>internazionale’</a:t>
            </a:r>
          </a:p>
          <a:p>
            <a:r>
              <a:rPr lang="it-IT" dirty="0" smtClean="0"/>
              <a:t>Secondo la tesi opposta la </a:t>
            </a:r>
            <a:r>
              <a:rPr lang="it-IT" dirty="0"/>
              <a:t>guerra non è né un illecito né una </a:t>
            </a:r>
            <a:r>
              <a:rPr lang="it-IT" dirty="0" smtClean="0"/>
              <a:t>sanzione </a:t>
            </a:r>
            <a:r>
              <a:rPr lang="it-IT" dirty="0"/>
              <a:t>e </a:t>
            </a:r>
            <a:r>
              <a:rPr lang="it-IT" dirty="0" smtClean="0"/>
              <a:t>‘ogni </a:t>
            </a:r>
            <a:r>
              <a:rPr lang="it-IT" dirty="0"/>
              <a:t>Stato, che non sia espressamente vincolato da un particolare trattato ad astenersi dal muovere guerra contro un altro [...] può procedere alla guerra contro un altro Stato per qualsiasi motivo, senza violare il diritto </a:t>
            </a:r>
            <a:r>
              <a:rPr lang="it-IT" dirty="0" smtClean="0"/>
              <a:t>internazionale’ </a:t>
            </a:r>
            <a:endParaRPr lang="it-IT" dirty="0"/>
          </a:p>
        </p:txBody>
      </p:sp>
    </p:spTree>
    <p:extLst>
      <p:ext uri="{BB962C8B-B14F-4D97-AF65-F5344CB8AC3E}">
        <p14:creationId xmlns:p14="http://schemas.microsoft.com/office/powerpoint/2010/main" val="3156640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Carl Schmitt</a:t>
            </a:r>
            <a:endParaRPr lang="it-IT" dirty="0"/>
          </a:p>
        </p:txBody>
      </p:sp>
      <p:sp>
        <p:nvSpPr>
          <p:cNvPr id="3" name="Segnaposto contenuto 2"/>
          <p:cNvSpPr>
            <a:spLocks noGrp="1"/>
          </p:cNvSpPr>
          <p:nvPr>
            <p:ph idx="1"/>
          </p:nvPr>
        </p:nvSpPr>
        <p:spPr/>
        <p:txBody>
          <a:bodyPr>
            <a:normAutofit fontScale="92500"/>
          </a:bodyPr>
          <a:lstStyle/>
          <a:p>
            <a:r>
              <a:rPr lang="it-IT" dirty="0" smtClean="0"/>
              <a:t>(1927) “</a:t>
            </a:r>
            <a:r>
              <a:rPr lang="it-IT" i="1" dirty="0" smtClean="0"/>
              <a:t>spesso dietro l’esigenza della guerra giusta si nasconde il tentativo politico di porre la decisione dello </a:t>
            </a:r>
            <a:r>
              <a:rPr lang="it-IT" dirty="0" err="1" smtClean="0"/>
              <a:t>jus</a:t>
            </a:r>
            <a:r>
              <a:rPr lang="it-IT" dirty="0" smtClean="0"/>
              <a:t> belli </a:t>
            </a:r>
            <a:r>
              <a:rPr lang="it-IT" i="1" dirty="0" smtClean="0"/>
              <a:t>in altre mani, e di trovare norme di giustizia sul cui contenuto e sulla cui applicazione nel caso concreto decida un altro, un terzo funzionante da giudice, il quale in tale maniera decide chi è l’</a:t>
            </a:r>
            <a:r>
              <a:rPr lang="it-IT" dirty="0" err="1" smtClean="0"/>
              <a:t>hostis</a:t>
            </a:r>
            <a:r>
              <a:rPr lang="it-IT" dirty="0" smtClean="0"/>
              <a:t>’</a:t>
            </a:r>
          </a:p>
          <a:p>
            <a:r>
              <a:rPr lang="it-IT" dirty="0" smtClean="0"/>
              <a:t>(1952) “</a:t>
            </a:r>
            <a:r>
              <a:rPr lang="it-IT" i="1" dirty="0"/>
              <a:t>nella misura in cui oggi la guerra viene trasformata in azione di polizia contro turbatori della pace</a:t>
            </a:r>
            <a:r>
              <a:rPr lang="it-IT" i="1" dirty="0" smtClean="0"/>
              <a:t>, criminali </a:t>
            </a:r>
            <a:r>
              <a:rPr lang="it-IT" i="1" dirty="0"/>
              <a:t>ed elementi nocivi, deve anche essere potenziata la giustificazione dei metodi di questo </a:t>
            </a:r>
            <a:r>
              <a:rPr lang="it-IT" i="1" dirty="0" err="1"/>
              <a:t>police</a:t>
            </a:r>
            <a:r>
              <a:rPr lang="it-IT" i="1" dirty="0"/>
              <a:t> </a:t>
            </a:r>
            <a:r>
              <a:rPr lang="it-IT" i="1" dirty="0" err="1"/>
              <a:t>bombing</a:t>
            </a:r>
            <a:r>
              <a:rPr lang="it-IT" i="1" dirty="0"/>
              <a:t>. Si è così costretti a spingere </a:t>
            </a:r>
            <a:r>
              <a:rPr lang="it-IT" i="1" dirty="0" smtClean="0"/>
              <a:t>la discriminazione </a:t>
            </a:r>
            <a:r>
              <a:rPr lang="it-IT" i="1" dirty="0"/>
              <a:t>dell’avversario in dimensioni </a:t>
            </a:r>
            <a:r>
              <a:rPr lang="it-IT" i="1" dirty="0" smtClean="0"/>
              <a:t>abissali</a:t>
            </a:r>
            <a:r>
              <a:rPr lang="it-IT" dirty="0" smtClean="0"/>
              <a:t>”</a:t>
            </a:r>
            <a:endParaRPr lang="it-IT" dirty="0"/>
          </a:p>
        </p:txBody>
      </p:sp>
    </p:spTree>
    <p:extLst>
      <p:ext uri="{BB962C8B-B14F-4D97-AF65-F5344CB8AC3E}">
        <p14:creationId xmlns:p14="http://schemas.microsoft.com/office/powerpoint/2010/main" val="196775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p:txBody>
          <a:bodyPr/>
          <a:lstStyle/>
          <a:p>
            <a:r>
              <a:rPr lang="it-IT" dirty="0" err="1" smtClean="0"/>
              <a:t>Westfalia</a:t>
            </a:r>
            <a:endParaRPr lang="it-IT" dirty="0"/>
          </a:p>
        </p:txBody>
      </p:sp>
      <p:sp>
        <p:nvSpPr>
          <p:cNvPr id="3" name="Titolo 2"/>
          <p:cNvSpPr>
            <a:spLocks noGrp="1"/>
          </p:cNvSpPr>
          <p:nvPr>
            <p:ph type="ctrTitle"/>
          </p:nvPr>
        </p:nvSpPr>
        <p:spPr/>
        <p:txBody>
          <a:bodyPr/>
          <a:lstStyle/>
          <a:p>
            <a:r>
              <a:rPr lang="it-IT" dirty="0" smtClean="0"/>
              <a:t>Torniamo al 1648 </a:t>
            </a:r>
            <a:endParaRPr lang="it-IT" dirty="0"/>
          </a:p>
        </p:txBody>
      </p:sp>
      <p:sp>
        <p:nvSpPr>
          <p:cNvPr id="4" name="Sottotitolo 3"/>
          <p:cNvSpPr>
            <a:spLocks noGrp="1"/>
          </p:cNvSpPr>
          <p:nvPr>
            <p:ph type="subTitle" idx="1"/>
          </p:nvPr>
        </p:nvSpPr>
        <p:spPr/>
        <p:txBody>
          <a:bodyPr/>
          <a:lstStyle/>
          <a:p>
            <a:r>
              <a:rPr lang="it-IT" dirty="0" smtClean="0"/>
              <a:t>…alla nascita del moderno diritto internazionale</a:t>
            </a:r>
            <a:endParaRPr lang="it-IT" dirty="0"/>
          </a:p>
        </p:txBody>
      </p:sp>
    </p:spTree>
    <p:extLst>
      <p:ext uri="{BB962C8B-B14F-4D97-AF65-F5344CB8AC3E}">
        <p14:creationId xmlns:p14="http://schemas.microsoft.com/office/powerpoint/2010/main" val="375447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3208854"/>
            <a:ext cx="7315200" cy="1162050"/>
          </a:xfrm>
        </p:spPr>
        <p:txBody>
          <a:bodyPr/>
          <a:lstStyle/>
          <a:p>
            <a:r>
              <a:rPr lang="it-IT" dirty="0"/>
              <a:t>Trattati di Osnabrück e</a:t>
            </a:r>
            <a:r>
              <a:rPr lang="it-IT" dirty="0" smtClean="0"/>
              <a:t> </a:t>
            </a:r>
            <a:r>
              <a:rPr lang="it-IT" dirty="0"/>
              <a:t>Münster</a:t>
            </a:r>
          </a:p>
        </p:txBody>
      </p:sp>
      <p:sp>
        <p:nvSpPr>
          <p:cNvPr id="5" name="Segnaposto testo 4"/>
          <p:cNvSpPr>
            <a:spLocks noGrp="1"/>
          </p:cNvSpPr>
          <p:nvPr>
            <p:ph type="body" sz="half" idx="2"/>
          </p:nvPr>
        </p:nvSpPr>
        <p:spPr>
          <a:xfrm>
            <a:off x="374471" y="4419744"/>
            <a:ext cx="8384883" cy="2743508"/>
          </a:xfrm>
        </p:spPr>
        <p:txBody>
          <a:bodyPr>
            <a:normAutofit/>
          </a:bodyPr>
          <a:lstStyle/>
          <a:p>
            <a:r>
              <a:rPr lang="it-IT" sz="2400" dirty="0" err="1"/>
              <a:t>Westfalia</a:t>
            </a:r>
            <a:r>
              <a:rPr lang="it-IT" sz="2400" dirty="0"/>
              <a:t> come momento conclusivo della formazione della comunità </a:t>
            </a:r>
            <a:r>
              <a:rPr lang="it-IT" sz="2400" dirty="0" smtClean="0"/>
              <a:t>internazionale</a:t>
            </a:r>
          </a:p>
          <a:p>
            <a:r>
              <a:rPr lang="it-IT" sz="2400" dirty="0" smtClean="0"/>
              <a:t>Coordinamento tra enti eguali e indipendenti (</a:t>
            </a:r>
            <a:r>
              <a:rPr lang="it-IT" sz="2400" i="1" dirty="0" err="1"/>
              <a:t>Civitates</a:t>
            </a:r>
            <a:r>
              <a:rPr lang="it-IT" sz="2400" i="1" dirty="0"/>
              <a:t> </a:t>
            </a:r>
            <a:r>
              <a:rPr lang="it-IT" sz="2400" i="1" dirty="0" err="1"/>
              <a:t>superiorem</a:t>
            </a:r>
            <a:r>
              <a:rPr lang="it-IT" sz="2400" i="1" dirty="0"/>
              <a:t> non </a:t>
            </a:r>
            <a:r>
              <a:rPr lang="it-IT" sz="2400" i="1" dirty="0" err="1" smtClean="0"/>
              <a:t>recognoscentes</a:t>
            </a:r>
            <a:r>
              <a:rPr lang="it-IT" sz="2400" dirty="0" smtClean="0"/>
              <a:t>)</a:t>
            </a:r>
          </a:p>
          <a:p>
            <a:r>
              <a:rPr lang="it-IT" sz="2400" dirty="0" smtClean="0">
                <a:sym typeface="Wingdings"/>
              </a:rPr>
              <a:t> </a:t>
            </a:r>
            <a:r>
              <a:rPr lang="it-IT" sz="2400" dirty="0" smtClean="0"/>
              <a:t>Art</a:t>
            </a:r>
            <a:r>
              <a:rPr lang="it-IT" sz="2400" dirty="0"/>
              <a:t>. 2 par. 1 della Carta </a:t>
            </a:r>
            <a:r>
              <a:rPr lang="it-IT" sz="2400" dirty="0" smtClean="0"/>
              <a:t>ONU: </a:t>
            </a:r>
            <a:r>
              <a:rPr lang="it-IT" sz="2400" dirty="0"/>
              <a:t>“L’Organizzazione è fondata sul principio della </a:t>
            </a:r>
            <a:r>
              <a:rPr lang="it-IT" sz="2400" u="sng" dirty="0"/>
              <a:t>sovrana eguaglian</a:t>
            </a:r>
            <a:r>
              <a:rPr lang="it-IT" sz="2400" dirty="0"/>
              <a:t>za di tutti i suoi Membri.</a:t>
            </a:r>
            <a:r>
              <a:rPr lang="it-IT" sz="2400" dirty="0" smtClean="0"/>
              <a:t>”</a:t>
            </a:r>
            <a:endParaRPr lang="it-IT" sz="2400" dirty="0"/>
          </a:p>
        </p:txBody>
      </p:sp>
      <p:pic>
        <p:nvPicPr>
          <p:cNvPr id="7" name="Segnaposto immagine 6"/>
          <p:cNvPicPr>
            <a:picLocks noGrp="1" noChangeAspect="1"/>
          </p:cNvPicPr>
          <p:nvPr>
            <p:ph type="pic" sz="quarter" idx="15"/>
          </p:nvPr>
        </p:nvPicPr>
        <p:blipFill>
          <a:blip r:embed="rId2"/>
          <a:srcRect t="6503" b="6503"/>
          <a:stretch>
            <a:fillRect/>
          </a:stretch>
        </p:blipFill>
        <p:spPr/>
      </p:pic>
    </p:spTree>
    <p:extLst>
      <p:ext uri="{BB962C8B-B14F-4D97-AF65-F5344CB8AC3E}">
        <p14:creationId xmlns:p14="http://schemas.microsoft.com/office/powerpoint/2010/main" val="1926938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Congresso di Vienna</a:t>
            </a:r>
            <a:endParaRPr lang="it-IT" dirty="0"/>
          </a:p>
        </p:txBody>
      </p:sp>
      <p:sp>
        <p:nvSpPr>
          <p:cNvPr id="3" name="Segnaposto testo 2"/>
          <p:cNvSpPr>
            <a:spLocks noGrp="1"/>
          </p:cNvSpPr>
          <p:nvPr>
            <p:ph type="body" sz="half" idx="2"/>
          </p:nvPr>
        </p:nvSpPr>
        <p:spPr>
          <a:xfrm>
            <a:off x="914400" y="4928736"/>
            <a:ext cx="7315200" cy="1404230"/>
          </a:xfrm>
        </p:spPr>
        <p:txBody>
          <a:bodyPr>
            <a:normAutofit/>
          </a:bodyPr>
          <a:lstStyle/>
          <a:p>
            <a:r>
              <a:rPr lang="it-IT" dirty="0" smtClean="0"/>
              <a:t>Il ‘concerto europeo’</a:t>
            </a:r>
          </a:p>
          <a:p>
            <a:r>
              <a:rPr lang="it-IT" dirty="0" smtClean="0"/>
              <a:t>La Santa Alleanza</a:t>
            </a:r>
          </a:p>
          <a:p>
            <a:r>
              <a:rPr lang="it-IT" dirty="0" smtClean="0"/>
              <a:t>Assicurare la pace in Europa</a:t>
            </a:r>
            <a:endParaRPr lang="it-IT" dirty="0"/>
          </a:p>
        </p:txBody>
      </p:sp>
      <p:pic>
        <p:nvPicPr>
          <p:cNvPr id="5" name="Segnaposto immagine 4"/>
          <p:cNvPicPr>
            <a:picLocks noGrp="1" noChangeAspect="1"/>
          </p:cNvPicPr>
          <p:nvPr>
            <p:ph type="pic" sz="quarter" idx="15"/>
          </p:nvPr>
        </p:nvPicPr>
        <p:blipFill>
          <a:blip r:embed="rId2"/>
          <a:srcRect l="1846" r="1846"/>
          <a:stretch>
            <a:fillRect/>
          </a:stretch>
        </p:blipFill>
        <p:spPr/>
      </p:pic>
    </p:spTree>
    <p:extLst>
      <p:ext uri="{BB962C8B-B14F-4D97-AF65-F5344CB8AC3E}">
        <p14:creationId xmlns:p14="http://schemas.microsoft.com/office/powerpoint/2010/main" val="2357667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La Battaglia di Solferino</a:t>
            </a:r>
            <a:endParaRPr lang="it-IT" dirty="0"/>
          </a:p>
        </p:txBody>
      </p:sp>
      <p:pic>
        <p:nvPicPr>
          <p:cNvPr id="9" name="Segnaposto immagine 8"/>
          <p:cNvPicPr>
            <a:picLocks noGrp="1" noChangeAspect="1"/>
          </p:cNvPicPr>
          <p:nvPr>
            <p:ph type="pic" sz="quarter" idx="17"/>
          </p:nvPr>
        </p:nvPicPr>
        <p:blipFill>
          <a:blip r:embed="rId2"/>
          <a:srcRect t="3063" b="3063"/>
          <a:stretch>
            <a:fillRect/>
          </a:stretch>
        </p:blipFill>
        <p:spPr/>
      </p:pic>
      <p:sp>
        <p:nvSpPr>
          <p:cNvPr id="5" name="Segnaposto testo 4"/>
          <p:cNvSpPr>
            <a:spLocks noGrp="1"/>
          </p:cNvSpPr>
          <p:nvPr>
            <p:ph type="body" sz="half" idx="2"/>
          </p:nvPr>
        </p:nvSpPr>
        <p:spPr>
          <a:xfrm>
            <a:off x="914400" y="4926106"/>
            <a:ext cx="7315200" cy="1699902"/>
          </a:xfrm>
        </p:spPr>
        <p:txBody>
          <a:bodyPr>
            <a:normAutofit/>
          </a:bodyPr>
          <a:lstStyle/>
          <a:p>
            <a:r>
              <a:rPr lang="it-IT" sz="2400" dirty="0" smtClean="0"/>
              <a:t>Henry </a:t>
            </a:r>
            <a:r>
              <a:rPr lang="it-IT" sz="2400" dirty="0" err="1" smtClean="0"/>
              <a:t>Dunant</a:t>
            </a:r>
            <a:r>
              <a:rPr lang="it-IT" sz="2400" dirty="0"/>
              <a:t>, </a:t>
            </a:r>
            <a:r>
              <a:rPr lang="it-IT" sz="2400" i="1" dirty="0"/>
              <a:t>Un souvenir de </a:t>
            </a:r>
            <a:r>
              <a:rPr lang="it-IT" sz="2400" i="1" dirty="0" smtClean="0"/>
              <a:t>Solferino</a:t>
            </a:r>
            <a:r>
              <a:rPr lang="it-IT" sz="2400" dirty="0" smtClean="0"/>
              <a:t> (1862)</a:t>
            </a:r>
          </a:p>
          <a:p>
            <a:endParaRPr lang="it-IT" sz="2400" dirty="0" smtClean="0"/>
          </a:p>
          <a:p>
            <a:r>
              <a:rPr lang="it-IT" sz="2400" b="1" dirty="0"/>
              <a:t>1864:  </a:t>
            </a:r>
            <a:r>
              <a:rPr lang="it-IT" sz="2400" dirty="0"/>
              <a:t>Convenzione di Ginevra per il miglioramento della sorte dei feriti in campagna</a:t>
            </a:r>
          </a:p>
          <a:p>
            <a:endParaRPr lang="it-IT" sz="2400" dirty="0" smtClean="0"/>
          </a:p>
          <a:p>
            <a:endParaRPr lang="it-IT" sz="2400" dirty="0"/>
          </a:p>
          <a:p>
            <a:endParaRPr lang="it-IT" dirty="0"/>
          </a:p>
        </p:txBody>
      </p:sp>
      <p:pic>
        <p:nvPicPr>
          <p:cNvPr id="12" name="Segnaposto immagine 11"/>
          <p:cNvPicPr>
            <a:picLocks noGrp="1" noChangeAspect="1"/>
          </p:cNvPicPr>
          <p:nvPr>
            <p:ph type="pic" sz="quarter" idx="16"/>
          </p:nvPr>
        </p:nvPicPr>
        <p:blipFill>
          <a:blip r:embed="rId3"/>
          <a:srcRect l="3376" r="3376"/>
          <a:stretch>
            <a:fillRect/>
          </a:stretch>
        </p:blipFill>
        <p:spPr/>
      </p:pic>
    </p:spTree>
    <p:extLst>
      <p:ext uri="{BB962C8B-B14F-4D97-AF65-F5344CB8AC3E}">
        <p14:creationId xmlns:p14="http://schemas.microsoft.com/office/powerpoint/2010/main" val="1357372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587" y="4832054"/>
            <a:ext cx="6916918" cy="1341191"/>
          </a:xfrm>
        </p:spPr>
        <p:txBody>
          <a:bodyPr/>
          <a:lstStyle/>
          <a:p>
            <a:r>
              <a:rPr lang="it-IT" dirty="0" smtClean="0"/>
              <a:t>Da San Pietroburgo…</a:t>
            </a:r>
            <a:endParaRPr lang="it-IT" dirty="0"/>
          </a:p>
        </p:txBody>
      </p:sp>
      <p:sp>
        <p:nvSpPr>
          <p:cNvPr id="4" name="Segnaposto contenuto 3"/>
          <p:cNvSpPr>
            <a:spLocks noGrp="1"/>
          </p:cNvSpPr>
          <p:nvPr>
            <p:ph idx="1"/>
          </p:nvPr>
        </p:nvSpPr>
        <p:spPr>
          <a:xfrm>
            <a:off x="3630728" y="4079694"/>
            <a:ext cx="5441921" cy="1403561"/>
          </a:xfrm>
        </p:spPr>
        <p:txBody>
          <a:bodyPr>
            <a:noAutofit/>
          </a:bodyPr>
          <a:lstStyle/>
          <a:p>
            <a:pPr marL="0" indent="0">
              <a:buNone/>
            </a:pPr>
            <a:r>
              <a:rPr lang="it-IT" sz="2400" i="1" dirty="0" smtClean="0"/>
              <a:t>“armi che aggravano inutilmente le sofferenze degli uomini messi fuori combattimento o ne rendono inevitabile la morte”</a:t>
            </a:r>
            <a:endParaRPr lang="it-IT" sz="2400" i="1" dirty="0"/>
          </a:p>
        </p:txBody>
      </p:sp>
      <p:sp>
        <p:nvSpPr>
          <p:cNvPr id="5" name="Segnaposto testo 4"/>
          <p:cNvSpPr>
            <a:spLocks noGrp="1"/>
          </p:cNvSpPr>
          <p:nvPr>
            <p:ph type="body" sz="half" idx="2"/>
          </p:nvPr>
        </p:nvSpPr>
        <p:spPr>
          <a:xfrm>
            <a:off x="346389" y="457200"/>
            <a:ext cx="3089270" cy="4114800"/>
          </a:xfrm>
        </p:spPr>
        <p:txBody>
          <a:bodyPr>
            <a:normAutofit lnSpcReduction="10000"/>
          </a:bodyPr>
          <a:lstStyle/>
          <a:p>
            <a:pPr algn="just"/>
            <a:r>
              <a:rPr lang="it-IT" sz="2000" b="1" dirty="0" smtClean="0"/>
              <a:t>Dichiarazione di San Pietroburgo, 1868</a:t>
            </a:r>
          </a:p>
          <a:p>
            <a:pPr algn="just"/>
            <a:r>
              <a:rPr lang="it-IT" sz="2000" dirty="0" smtClean="0"/>
              <a:t>“Le parti contraenti s’impegnano a rinunciare reciprocamente, in caso di guerra tra di loro, all’impiego, da parte delle loro truppe di terra o di mare, di qualsiasi proiettile di peso inferiore a 400 grammi, che sia esplosivo o carico di materie fulminanti o infiammabili.”</a:t>
            </a:r>
            <a:endParaRPr lang="it-IT" sz="2000" dirty="0"/>
          </a:p>
        </p:txBody>
      </p:sp>
      <p:pic>
        <p:nvPicPr>
          <p:cNvPr id="3" name="Immagine 2"/>
          <p:cNvPicPr>
            <a:picLocks noChangeAspect="1"/>
          </p:cNvPicPr>
          <p:nvPr/>
        </p:nvPicPr>
        <p:blipFill>
          <a:blip r:embed="rId2"/>
          <a:stretch>
            <a:fillRect/>
          </a:stretch>
        </p:blipFill>
        <p:spPr>
          <a:xfrm>
            <a:off x="4105339" y="657444"/>
            <a:ext cx="4182314" cy="32020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05919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0932" y="5353075"/>
            <a:ext cx="3563938" cy="1162050"/>
          </a:xfrm>
        </p:spPr>
        <p:txBody>
          <a:bodyPr/>
          <a:lstStyle/>
          <a:p>
            <a:r>
              <a:rPr lang="it-IT" dirty="0" smtClean="0"/>
              <a:t>…all’</a:t>
            </a:r>
            <a:r>
              <a:rPr lang="it-IT" dirty="0" err="1" smtClean="0"/>
              <a:t>Aja</a:t>
            </a:r>
            <a:endParaRPr lang="it-IT" dirty="0"/>
          </a:p>
        </p:txBody>
      </p:sp>
      <p:sp>
        <p:nvSpPr>
          <p:cNvPr id="3" name="Segnaposto contenuto 2"/>
          <p:cNvSpPr>
            <a:spLocks noGrp="1"/>
          </p:cNvSpPr>
          <p:nvPr>
            <p:ph idx="1"/>
          </p:nvPr>
        </p:nvSpPr>
        <p:spPr>
          <a:xfrm>
            <a:off x="3710866" y="3591750"/>
            <a:ext cx="4594934" cy="2497014"/>
          </a:xfrm>
        </p:spPr>
        <p:txBody>
          <a:bodyPr>
            <a:normAutofit/>
          </a:bodyPr>
          <a:lstStyle/>
          <a:p>
            <a:pPr marL="0" indent="0">
              <a:buNone/>
            </a:pPr>
            <a:r>
              <a:rPr lang="it-IT" sz="2000" b="1" dirty="0" smtClean="0"/>
              <a:t>Regolamento relativo alle leggi e agli usi della guerra terrestre</a:t>
            </a:r>
          </a:p>
          <a:p>
            <a:pPr marL="0" indent="0">
              <a:buNone/>
            </a:pPr>
            <a:r>
              <a:rPr lang="it-IT" sz="2000" i="1" dirty="0" smtClean="0"/>
              <a:t>“</a:t>
            </a:r>
            <a:r>
              <a:rPr lang="en-GB" sz="2000" i="1" dirty="0" err="1" smtClean="0"/>
              <a:t>il</a:t>
            </a:r>
            <a:r>
              <a:rPr lang="en-GB" sz="2000" i="1" dirty="0" smtClean="0"/>
              <a:t> </a:t>
            </a:r>
            <a:r>
              <a:rPr lang="en-GB" sz="2000" i="1" dirty="0" err="1"/>
              <a:t>est</a:t>
            </a:r>
            <a:r>
              <a:rPr lang="en-GB" sz="2000" i="1" dirty="0"/>
              <a:t> </a:t>
            </a:r>
            <a:r>
              <a:rPr lang="en-GB" sz="2000" i="1" dirty="0" err="1"/>
              <a:t>notamment</a:t>
            </a:r>
            <a:r>
              <a:rPr lang="en-GB" sz="2000" i="1" dirty="0"/>
              <a:t> </a:t>
            </a:r>
            <a:r>
              <a:rPr lang="en-GB" sz="2000" i="1" dirty="0" err="1"/>
              <a:t>interdit</a:t>
            </a:r>
            <a:r>
              <a:rPr lang="en-GB" sz="2000" i="1" dirty="0"/>
              <a:t> […] </a:t>
            </a:r>
            <a:r>
              <a:rPr lang="en-GB" sz="2000" i="1" dirty="0" err="1"/>
              <a:t>d’employer</a:t>
            </a:r>
            <a:r>
              <a:rPr lang="en-GB" sz="2000" i="1" dirty="0"/>
              <a:t> des </a:t>
            </a:r>
            <a:r>
              <a:rPr lang="en-GB" sz="2000" i="1" dirty="0" err="1"/>
              <a:t>armes</a:t>
            </a:r>
            <a:r>
              <a:rPr lang="en-GB" sz="2000" i="1" dirty="0"/>
              <a:t>, des projectiles </a:t>
            </a:r>
            <a:r>
              <a:rPr lang="en-GB" sz="2000" i="1" dirty="0" err="1"/>
              <a:t>ou</a:t>
            </a:r>
            <a:r>
              <a:rPr lang="en-GB" sz="2000" i="1" dirty="0"/>
              <a:t> des </a:t>
            </a:r>
            <a:r>
              <a:rPr lang="en-GB" sz="2000" i="1" dirty="0" err="1"/>
              <a:t>matières</a:t>
            </a:r>
            <a:r>
              <a:rPr lang="en-GB" sz="2000" i="1" dirty="0"/>
              <a:t> </a:t>
            </a:r>
            <a:r>
              <a:rPr lang="en-GB" sz="2000" i="1" dirty="0" err="1"/>
              <a:t>propres</a:t>
            </a:r>
            <a:r>
              <a:rPr lang="en-GB" sz="2000" i="1" dirty="0"/>
              <a:t> </a:t>
            </a:r>
            <a:r>
              <a:rPr lang="en-GB" sz="2000" i="1" dirty="0" err="1"/>
              <a:t>à</a:t>
            </a:r>
            <a:r>
              <a:rPr lang="en-GB" sz="2000" i="1" dirty="0"/>
              <a:t> causer des </a:t>
            </a:r>
            <a:r>
              <a:rPr lang="en-GB" sz="2000" i="1" dirty="0" err="1"/>
              <a:t>maux</a:t>
            </a:r>
            <a:r>
              <a:rPr lang="en-GB" sz="2000" i="1" dirty="0"/>
              <a:t> </a:t>
            </a:r>
            <a:r>
              <a:rPr lang="en-GB" sz="2000" i="1" dirty="0" err="1"/>
              <a:t>superflus</a:t>
            </a:r>
            <a:r>
              <a:rPr lang="en-GB" sz="2000" i="1" dirty="0"/>
              <a:t>”</a:t>
            </a:r>
            <a:r>
              <a:rPr lang="en-US" sz="2000" dirty="0"/>
              <a:t> </a:t>
            </a:r>
            <a:endParaRPr lang="it-IT" sz="2000" dirty="0"/>
          </a:p>
        </p:txBody>
      </p:sp>
      <p:sp>
        <p:nvSpPr>
          <p:cNvPr id="4" name="Segnaposto testo 3"/>
          <p:cNvSpPr>
            <a:spLocks noGrp="1"/>
          </p:cNvSpPr>
          <p:nvPr>
            <p:ph type="body" sz="half" idx="2"/>
          </p:nvPr>
        </p:nvSpPr>
        <p:spPr>
          <a:xfrm>
            <a:off x="320731" y="457199"/>
            <a:ext cx="3114928" cy="5892047"/>
          </a:xfrm>
        </p:spPr>
        <p:txBody>
          <a:bodyPr>
            <a:normAutofit/>
          </a:bodyPr>
          <a:lstStyle/>
          <a:p>
            <a:r>
              <a:rPr lang="it-IT" sz="2000" b="1" dirty="0" smtClean="0"/>
              <a:t>Dichiarazione IV relativa all’uso di proiettili che si espandono o si schiacciano facilmente nel corpo umano (1899)</a:t>
            </a:r>
          </a:p>
          <a:p>
            <a:r>
              <a:rPr lang="it-IT" sz="2000" dirty="0" smtClean="0"/>
              <a:t>“le parti contraenti concordano nell’astenersi dall’utilizzo di proiettili che si espandono o si schiacciano facilmente  nel corpo umano, come i proiettili a involucro duro, il quale non copra interamente il nucleo centrale o sia perforato ad intaglio”</a:t>
            </a:r>
            <a:endParaRPr lang="it-IT" sz="2000" dirty="0"/>
          </a:p>
        </p:txBody>
      </p:sp>
      <p:pic>
        <p:nvPicPr>
          <p:cNvPr id="6" name="Immagine 5"/>
          <p:cNvPicPr>
            <a:picLocks noChangeAspect="1"/>
          </p:cNvPicPr>
          <p:nvPr/>
        </p:nvPicPr>
        <p:blipFill>
          <a:blip r:embed="rId2"/>
          <a:stretch>
            <a:fillRect/>
          </a:stretch>
        </p:blipFill>
        <p:spPr>
          <a:xfrm>
            <a:off x="3710866" y="718349"/>
            <a:ext cx="4310612" cy="2704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68886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domande fondamentali</a:t>
            </a:r>
            <a:endParaRPr lang="it-IT" dirty="0"/>
          </a:p>
        </p:txBody>
      </p:sp>
      <p:sp>
        <p:nvSpPr>
          <p:cNvPr id="3" name="Segnaposto contenuto 2"/>
          <p:cNvSpPr>
            <a:spLocks noGrp="1"/>
          </p:cNvSpPr>
          <p:nvPr>
            <p:ph idx="1"/>
          </p:nvPr>
        </p:nvSpPr>
        <p:spPr/>
        <p:txBody>
          <a:bodyPr/>
          <a:lstStyle/>
          <a:p>
            <a:r>
              <a:rPr lang="it-IT" dirty="0" smtClean="0"/>
              <a:t>Perché la guerra?</a:t>
            </a:r>
          </a:p>
          <a:p>
            <a:r>
              <a:rPr lang="it-IT" dirty="0" smtClean="0"/>
              <a:t>Cosa può fare il diritto (internazionale)?</a:t>
            </a:r>
          </a:p>
          <a:p>
            <a:r>
              <a:rPr lang="it-IT" dirty="0" smtClean="0"/>
              <a:t>Un diritto a fare la guerra?</a:t>
            </a:r>
          </a:p>
          <a:p>
            <a:r>
              <a:rPr lang="it-IT" dirty="0" smtClean="0"/>
              <a:t>Come si fa la guerra?</a:t>
            </a:r>
          </a:p>
          <a:p>
            <a:r>
              <a:rPr lang="it-IT" dirty="0" smtClean="0"/>
              <a:t>Come si fa la pace?</a:t>
            </a:r>
          </a:p>
          <a:p>
            <a:endParaRPr lang="it-IT" dirty="0" smtClean="0"/>
          </a:p>
          <a:p>
            <a:endParaRPr lang="it-IT" dirty="0"/>
          </a:p>
        </p:txBody>
      </p:sp>
    </p:spTree>
    <p:extLst>
      <p:ext uri="{BB962C8B-B14F-4D97-AF65-F5344CB8AC3E}">
        <p14:creationId xmlns:p14="http://schemas.microsoft.com/office/powerpoint/2010/main" val="20432242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Conferenze della Pace 1899-1907</a:t>
            </a:r>
            <a:endParaRPr lang="it-IT" dirty="0"/>
          </a:p>
        </p:txBody>
      </p:sp>
      <p:sp>
        <p:nvSpPr>
          <p:cNvPr id="6" name="Segnaposto contenuto 5"/>
          <p:cNvSpPr>
            <a:spLocks noGrp="1"/>
          </p:cNvSpPr>
          <p:nvPr>
            <p:ph sz="half" idx="14"/>
          </p:nvPr>
        </p:nvSpPr>
        <p:spPr>
          <a:xfrm>
            <a:off x="4395957" y="1735138"/>
            <a:ext cx="4086613" cy="2400012"/>
          </a:xfrm>
        </p:spPr>
        <p:txBody>
          <a:bodyPr>
            <a:normAutofit/>
          </a:bodyPr>
          <a:lstStyle/>
          <a:p>
            <a:r>
              <a:rPr lang="it-IT" dirty="0" smtClean="0"/>
              <a:t>Convenzioni del 1899 e 1907 relative alla soluzione pacifica della controversie: </a:t>
            </a:r>
            <a:r>
              <a:rPr lang="it-IT" i="1" dirty="0" smtClean="0"/>
              <a:t>‘allo scopo di prevenire nella misura del possibile il ricorso alla forza armata nel rapporto tra Stati</a:t>
            </a:r>
            <a:r>
              <a:rPr lang="it-IT" dirty="0" smtClean="0"/>
              <a:t>’</a:t>
            </a:r>
          </a:p>
        </p:txBody>
      </p:sp>
      <p:sp>
        <p:nvSpPr>
          <p:cNvPr id="7" name="Segnaposto contenuto 6"/>
          <p:cNvSpPr>
            <a:spLocks noGrp="1"/>
          </p:cNvSpPr>
          <p:nvPr>
            <p:ph sz="half" idx="15"/>
          </p:nvPr>
        </p:nvSpPr>
        <p:spPr>
          <a:xfrm>
            <a:off x="4395958" y="4135150"/>
            <a:ext cx="4086612" cy="2018734"/>
          </a:xfrm>
        </p:spPr>
        <p:txBody>
          <a:bodyPr>
            <a:normAutofit/>
          </a:bodyPr>
          <a:lstStyle/>
          <a:p>
            <a:r>
              <a:rPr lang="it-IT" dirty="0" smtClean="0"/>
              <a:t>Convenzione dell’</a:t>
            </a:r>
            <a:r>
              <a:rPr lang="it-IT" dirty="0" err="1" smtClean="0"/>
              <a:t>Aja</a:t>
            </a:r>
            <a:r>
              <a:rPr lang="it-IT" dirty="0" smtClean="0"/>
              <a:t> del 18 ottobre 1907 relativa alla limitazione dell’impiego della forza per il recupero dei debiti contrattuali</a:t>
            </a:r>
            <a:endParaRPr lang="it-IT" dirty="0"/>
          </a:p>
        </p:txBody>
      </p:sp>
      <p:pic>
        <p:nvPicPr>
          <p:cNvPr id="9" name="Segnaposto contenuto 8"/>
          <p:cNvPicPr>
            <a:picLocks noGrp="1" noChangeAspect="1"/>
          </p:cNvPicPr>
          <p:nvPr>
            <p:ph sz="half" idx="1"/>
          </p:nvPr>
        </p:nvPicPr>
        <p:blipFill>
          <a:blip r:embed="rId2"/>
          <a:srcRect l="12112" r="12112"/>
          <a:stretch>
            <a:fillRect/>
          </a:stretch>
        </p:blipFill>
        <p:spPr>
          <a:xfrm rot="358747">
            <a:off x="588773" y="1735138"/>
            <a:ext cx="3566160" cy="4056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7747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Grande Guerra</a:t>
            </a:r>
            <a:endParaRPr lang="it-IT" dirty="0"/>
          </a:p>
        </p:txBody>
      </p:sp>
      <p:pic>
        <p:nvPicPr>
          <p:cNvPr id="5" name="Segnaposto immagine 4"/>
          <p:cNvPicPr>
            <a:picLocks noGrp="1" noChangeAspect="1"/>
          </p:cNvPicPr>
          <p:nvPr>
            <p:ph type="pic" sz="quarter" idx="15"/>
          </p:nvPr>
        </p:nvPicPr>
        <p:blipFill>
          <a:blip r:embed="rId2"/>
          <a:srcRect t="4093" b="4093"/>
          <a:stretch>
            <a:fillRect/>
          </a:stretch>
        </p:blipFill>
        <p:spPr/>
      </p:pic>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210684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914400" y="228662"/>
            <a:ext cx="7313613" cy="868362"/>
          </a:xfrm>
        </p:spPr>
        <p:txBody>
          <a:bodyPr/>
          <a:lstStyle/>
          <a:p>
            <a:r>
              <a:rPr lang="it-IT" dirty="0" smtClean="0"/>
              <a:t>La Società delle Nazioni </a:t>
            </a:r>
            <a:endParaRPr lang="it-IT" dirty="0"/>
          </a:p>
        </p:txBody>
      </p:sp>
      <p:pic>
        <p:nvPicPr>
          <p:cNvPr id="11" name="Segnaposto immagine 10"/>
          <p:cNvPicPr>
            <a:picLocks noGrp="1" noChangeAspect="1"/>
          </p:cNvPicPr>
          <p:nvPr>
            <p:ph idx="1"/>
          </p:nvPr>
        </p:nvPicPr>
        <p:blipFill>
          <a:blip r:embed="rId2"/>
          <a:srcRect t="7504" b="7504"/>
          <a:stretch>
            <a:fillRect/>
          </a:stretch>
        </p:blipFill>
        <p:spPr>
          <a:xfrm>
            <a:off x="82322" y="1217151"/>
            <a:ext cx="9058656" cy="5349903"/>
          </a:xfrm>
        </p:spPr>
      </p:pic>
    </p:spTree>
    <p:extLst>
      <p:ext uri="{BB962C8B-B14F-4D97-AF65-F5344CB8AC3E}">
        <p14:creationId xmlns:p14="http://schemas.microsoft.com/office/powerpoint/2010/main" val="3902718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8189" y="503238"/>
            <a:ext cx="8531415" cy="868362"/>
          </a:xfrm>
        </p:spPr>
        <p:txBody>
          <a:bodyPr/>
          <a:lstStyle/>
          <a:p>
            <a:r>
              <a:rPr lang="it-IT" dirty="0" smtClean="0"/>
              <a:t>Il Patto della Società delle Nazioni</a:t>
            </a:r>
            <a:endParaRPr lang="it-IT" dirty="0"/>
          </a:p>
        </p:txBody>
      </p:sp>
      <p:sp>
        <p:nvSpPr>
          <p:cNvPr id="3" name="Segnaposto contenuto 2"/>
          <p:cNvSpPr>
            <a:spLocks noGrp="1"/>
          </p:cNvSpPr>
          <p:nvPr>
            <p:ph idx="1"/>
          </p:nvPr>
        </p:nvSpPr>
        <p:spPr/>
        <p:txBody>
          <a:bodyPr>
            <a:normAutofit lnSpcReduction="10000"/>
          </a:bodyPr>
          <a:lstStyle/>
          <a:p>
            <a:r>
              <a:rPr lang="it-IT" b="1" dirty="0"/>
              <a:t>Articolo </a:t>
            </a:r>
            <a:r>
              <a:rPr lang="it-IT" b="1" dirty="0" smtClean="0"/>
              <a:t>10:</a:t>
            </a:r>
            <a:r>
              <a:rPr lang="it-IT" dirty="0" smtClean="0"/>
              <a:t> I </a:t>
            </a:r>
            <a:r>
              <a:rPr lang="it-IT" dirty="0"/>
              <a:t>Membri della Società si impegnano a rispettare, e a proteggere contro ogni aggressione esterna, l'integrità territoriale e l'attuale indipendenza politica di tutti i Membri della Società. </a:t>
            </a:r>
            <a:endParaRPr lang="it-IT" dirty="0" smtClean="0"/>
          </a:p>
          <a:p>
            <a:r>
              <a:rPr lang="it-IT" b="1" dirty="0" smtClean="0"/>
              <a:t>Articolo 12:</a:t>
            </a:r>
            <a:r>
              <a:rPr lang="it-IT" dirty="0" smtClean="0"/>
              <a:t> I </a:t>
            </a:r>
            <a:r>
              <a:rPr lang="it-IT" dirty="0"/>
              <a:t>Membri della Società convengono che, qualora sorgesse fra loro una controversia tale da condurre a una rottura, sottoporranno la questione a un arbitrato o ad un regolamento giudiziale o all'esame del Consiglio, e in ogni caso non ricorreranno alle armi prima che siano trascorsi tre mesi dalla decisione arbitrale o giudiziale o dalla relazione del Consiglio.</a:t>
            </a:r>
          </a:p>
        </p:txBody>
      </p:sp>
    </p:spTree>
    <p:extLst>
      <p:ext uri="{BB962C8B-B14F-4D97-AF65-F5344CB8AC3E}">
        <p14:creationId xmlns:p14="http://schemas.microsoft.com/office/powerpoint/2010/main" val="2254888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55 Divisione britannica: effetti del gas (1918)</a:t>
            </a:r>
            <a:endParaRPr lang="it-IT" dirty="0"/>
          </a:p>
        </p:txBody>
      </p:sp>
      <p:sp>
        <p:nvSpPr>
          <p:cNvPr id="5" name="Segnaposto testo 4"/>
          <p:cNvSpPr>
            <a:spLocks noGrp="1"/>
          </p:cNvSpPr>
          <p:nvPr>
            <p:ph type="body" sz="half" idx="2"/>
          </p:nvPr>
        </p:nvSpPr>
        <p:spPr/>
        <p:txBody>
          <a:bodyPr/>
          <a:lstStyle/>
          <a:p>
            <a:endParaRPr lang="it-IT"/>
          </a:p>
        </p:txBody>
      </p:sp>
      <p:pic>
        <p:nvPicPr>
          <p:cNvPr id="9" name="Immagine 8" descr="British_55th_Division_gas_casualties_10_April_19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13155">
            <a:off x="308947" y="326188"/>
            <a:ext cx="8592092" cy="5319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asellaDiTesto 1"/>
          <p:cNvSpPr txBox="1"/>
          <p:nvPr/>
        </p:nvSpPr>
        <p:spPr>
          <a:xfrm>
            <a:off x="1621039" y="5836406"/>
            <a:ext cx="6777789" cy="461665"/>
          </a:xfrm>
          <a:prstGeom prst="rect">
            <a:avLst/>
          </a:prstGeom>
          <a:noFill/>
        </p:spPr>
        <p:txBody>
          <a:bodyPr wrap="square" rtlCol="0">
            <a:spAutoFit/>
          </a:bodyPr>
          <a:lstStyle/>
          <a:p>
            <a:r>
              <a:rPr lang="it-IT" sz="2400" b="1" dirty="0"/>
              <a:t>55 Divisione britannica: effetti del gas (1918)</a:t>
            </a:r>
          </a:p>
        </p:txBody>
      </p:sp>
    </p:spTree>
    <p:extLst>
      <p:ext uri="{BB962C8B-B14F-4D97-AF65-F5344CB8AC3E}">
        <p14:creationId xmlns:p14="http://schemas.microsoft.com/office/powerpoint/2010/main" val="24179570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316086"/>
            <a:ext cx="7313613" cy="868362"/>
          </a:xfrm>
        </p:spPr>
        <p:txBody>
          <a:bodyPr/>
          <a:lstStyle/>
          <a:p>
            <a:r>
              <a:rPr lang="it-IT" i="1" dirty="0" err="1" smtClean="0"/>
              <a:t>Jus</a:t>
            </a:r>
            <a:r>
              <a:rPr lang="it-IT" i="1" dirty="0" smtClean="0"/>
              <a:t> in bello</a:t>
            </a:r>
            <a:r>
              <a:rPr lang="it-IT" dirty="0" smtClean="0"/>
              <a:t>: mettere al bando </a:t>
            </a:r>
            <a:br>
              <a:rPr lang="it-IT" dirty="0" smtClean="0"/>
            </a:br>
            <a:r>
              <a:rPr lang="it-IT" dirty="0" smtClean="0"/>
              <a:t>veleno e gas asfissianti</a:t>
            </a:r>
            <a:endParaRPr lang="it-IT" dirty="0"/>
          </a:p>
        </p:txBody>
      </p:sp>
      <p:sp>
        <p:nvSpPr>
          <p:cNvPr id="3" name="Segnaposto contenuto 2"/>
          <p:cNvSpPr>
            <a:spLocks noGrp="1"/>
          </p:cNvSpPr>
          <p:nvPr>
            <p:ph idx="1"/>
          </p:nvPr>
        </p:nvSpPr>
        <p:spPr>
          <a:xfrm>
            <a:off x="590879" y="1577522"/>
            <a:ext cx="7803519" cy="5130742"/>
          </a:xfrm>
        </p:spPr>
        <p:txBody>
          <a:bodyPr>
            <a:normAutofit/>
          </a:bodyPr>
          <a:lstStyle/>
          <a:p>
            <a:r>
              <a:rPr lang="it-IT" dirty="0" smtClean="0"/>
              <a:t>Dichiarazione dell’</a:t>
            </a:r>
            <a:r>
              <a:rPr lang="it-IT" dirty="0" err="1" smtClean="0"/>
              <a:t>Aja</a:t>
            </a:r>
            <a:r>
              <a:rPr lang="it-IT" dirty="0" smtClean="0"/>
              <a:t> (IV, 2)</a:t>
            </a:r>
            <a:r>
              <a:rPr lang="it-IT" dirty="0"/>
              <a:t> </a:t>
            </a:r>
            <a:r>
              <a:rPr lang="it-IT" dirty="0" smtClean="0"/>
              <a:t>sui gas asfissianti (1899)</a:t>
            </a:r>
          </a:p>
          <a:p>
            <a:r>
              <a:rPr lang="it-IT" dirty="0" smtClean="0"/>
              <a:t>Art. 23 (a) del Regolamento dell’</a:t>
            </a:r>
            <a:r>
              <a:rPr lang="it-IT" dirty="0" err="1" smtClean="0"/>
              <a:t>Aja</a:t>
            </a:r>
            <a:r>
              <a:rPr lang="it-IT" dirty="0" smtClean="0"/>
              <a:t>: </a:t>
            </a:r>
            <a:r>
              <a:rPr lang="it-IT" i="1" dirty="0" smtClean="0"/>
              <a:t>“è segnatamente vietato impiegare veleno o armi velenose”</a:t>
            </a:r>
            <a:endParaRPr lang="it-IT" dirty="0"/>
          </a:p>
          <a:p>
            <a:r>
              <a:rPr lang="it-IT" b="1" dirty="0" smtClean="0"/>
              <a:t>Protocollo relativo al divieto d’impiego in guerra di gas asfissianti tossici o similari e di mezzi batteriologici (1925)</a:t>
            </a:r>
          </a:p>
          <a:p>
            <a:pPr marL="114300" indent="0" algn="ctr">
              <a:buNone/>
            </a:pPr>
            <a:r>
              <a:rPr lang="it-IT" i="1" dirty="0" smtClean="0"/>
              <a:t>“..le Alte Parti contraenti, in quanto non siano già Parti di trattati vietanti tale impiego, accettano il divieto suddetto</a:t>
            </a:r>
            <a:r>
              <a:rPr lang="it-IT" i="1" dirty="0"/>
              <a:t>, </a:t>
            </a:r>
            <a:r>
              <a:rPr lang="it-IT" i="1" dirty="0" smtClean="0"/>
              <a:t>convengono di </a:t>
            </a:r>
            <a:r>
              <a:rPr lang="it-IT" i="1" dirty="0"/>
              <a:t>estenderlo all'uso di mezzi della guerra batteriologica, e accettano di essere vincolate nei loro reciproci </a:t>
            </a:r>
            <a:r>
              <a:rPr lang="it-IT" i="1" dirty="0" smtClean="0"/>
              <a:t>rapporti”</a:t>
            </a:r>
          </a:p>
        </p:txBody>
      </p:sp>
    </p:spTree>
    <p:extLst>
      <p:ext uri="{BB962C8B-B14F-4D97-AF65-F5344CB8AC3E}">
        <p14:creationId xmlns:p14="http://schemas.microsoft.com/office/powerpoint/2010/main" val="25121536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Patto </a:t>
            </a:r>
            <a:r>
              <a:rPr lang="it-IT" dirty="0" err="1" smtClean="0"/>
              <a:t>Kellogg-Briand</a:t>
            </a:r>
            <a:r>
              <a:rPr lang="it-IT" dirty="0" smtClean="0"/>
              <a:t> (1928)</a:t>
            </a:r>
            <a:endParaRPr lang="it-IT" dirty="0"/>
          </a:p>
        </p:txBody>
      </p:sp>
      <p:sp>
        <p:nvSpPr>
          <p:cNvPr id="3" name="Segnaposto contenuto 2"/>
          <p:cNvSpPr>
            <a:spLocks noGrp="1"/>
          </p:cNvSpPr>
          <p:nvPr>
            <p:ph idx="1"/>
          </p:nvPr>
        </p:nvSpPr>
        <p:spPr/>
        <p:txBody>
          <a:bodyPr>
            <a:normAutofit fontScale="92500"/>
          </a:bodyPr>
          <a:lstStyle/>
          <a:p>
            <a:pPr marL="0" indent="0">
              <a:buNone/>
            </a:pPr>
            <a:r>
              <a:rPr lang="it-IT" b="1" dirty="0" smtClean="0"/>
              <a:t>Articolo I</a:t>
            </a:r>
            <a:br>
              <a:rPr lang="it-IT" b="1" dirty="0" smtClean="0"/>
            </a:br>
            <a:r>
              <a:rPr lang="it-IT" dirty="0" smtClean="0"/>
              <a:t>Le </a:t>
            </a:r>
            <a:r>
              <a:rPr lang="it-IT" dirty="0"/>
              <a:t>alte parti contraenti dichiarano solennemente in nome dei loro popoli rispettivi di </a:t>
            </a:r>
            <a:r>
              <a:rPr lang="it-IT" u="sng" dirty="0"/>
              <a:t>condannare il ricorso alla guerra per la risoluzione delle divergenze internazionali </a:t>
            </a:r>
            <a:r>
              <a:rPr lang="it-IT" dirty="0"/>
              <a:t>e di rinunziare a usarne come </a:t>
            </a:r>
            <a:r>
              <a:rPr lang="it-IT" u="sng" dirty="0"/>
              <a:t>strumento di politica nazionale </a:t>
            </a:r>
            <a:r>
              <a:rPr lang="it-IT" dirty="0"/>
              <a:t>nelle loro relazioni reciproche. </a:t>
            </a:r>
          </a:p>
          <a:p>
            <a:pPr marL="0" indent="0">
              <a:buNone/>
            </a:pPr>
            <a:r>
              <a:rPr lang="it-IT" b="1" dirty="0" smtClean="0"/>
              <a:t>Articolo II</a:t>
            </a:r>
            <a:br>
              <a:rPr lang="it-IT" b="1" dirty="0" smtClean="0"/>
            </a:br>
            <a:r>
              <a:rPr lang="it-IT" dirty="0" smtClean="0"/>
              <a:t>Le </a:t>
            </a:r>
            <a:r>
              <a:rPr lang="it-IT" dirty="0"/>
              <a:t>alte parti contraenti riconoscono che il regolamento o la risoluzione di tutte le divergenze o conflitti di qualunque natura o di qualunque origine possano essere, che avessero a nascere tra di loro, non dovrà mai essere cercato se </a:t>
            </a:r>
            <a:r>
              <a:rPr lang="it-IT" u="sng" dirty="0"/>
              <a:t>non con mezzi pacifici. </a:t>
            </a:r>
          </a:p>
          <a:p>
            <a:endParaRPr lang="it-IT" dirty="0"/>
          </a:p>
        </p:txBody>
      </p:sp>
    </p:spTree>
    <p:extLst>
      <p:ext uri="{BB962C8B-B14F-4D97-AF65-F5344CB8AC3E}">
        <p14:creationId xmlns:p14="http://schemas.microsoft.com/office/powerpoint/2010/main" val="1538945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Elementi essenziali del Patto</a:t>
            </a:r>
            <a:endParaRPr lang="it-IT" dirty="0"/>
          </a:p>
        </p:txBody>
      </p:sp>
      <p:sp>
        <p:nvSpPr>
          <p:cNvPr id="3" name="Segnaposto contenuto 2"/>
          <p:cNvSpPr>
            <a:spLocks noGrp="1"/>
          </p:cNvSpPr>
          <p:nvPr>
            <p:ph idx="1"/>
          </p:nvPr>
        </p:nvSpPr>
        <p:spPr/>
        <p:txBody>
          <a:bodyPr/>
          <a:lstStyle/>
          <a:p>
            <a:r>
              <a:rPr lang="it-IT" dirty="0" smtClean="0"/>
              <a:t>Rinuncia alla guerra come strumento di politica nazionale</a:t>
            </a:r>
          </a:p>
          <a:p>
            <a:r>
              <a:rPr lang="it-IT" dirty="0" smtClean="0"/>
              <a:t>Condanna del ricorso </a:t>
            </a:r>
            <a:r>
              <a:rPr lang="it-IT" dirty="0" smtClean="0"/>
              <a:t>alla </a:t>
            </a:r>
            <a:r>
              <a:rPr lang="it-IT" dirty="0" smtClean="0"/>
              <a:t>guerra come strumento </a:t>
            </a:r>
            <a:r>
              <a:rPr lang="it-IT" dirty="0"/>
              <a:t>p</a:t>
            </a:r>
            <a:r>
              <a:rPr lang="it-IT" dirty="0" smtClean="0"/>
              <a:t>er </a:t>
            </a:r>
            <a:r>
              <a:rPr lang="it-IT" dirty="0" smtClean="0"/>
              <a:t>la soluzione delle controversie internazionali</a:t>
            </a:r>
          </a:p>
          <a:p>
            <a:r>
              <a:rPr lang="it-IT" dirty="0" smtClean="0"/>
              <a:t>Non vengono bandite le ‘</a:t>
            </a:r>
            <a:r>
              <a:rPr lang="it-IT" i="1" dirty="0" err="1" smtClean="0"/>
              <a:t>measures</a:t>
            </a:r>
            <a:r>
              <a:rPr lang="it-IT" i="1" dirty="0" smtClean="0"/>
              <a:t> short of war</a:t>
            </a:r>
            <a:r>
              <a:rPr lang="it-IT" dirty="0" smtClean="0"/>
              <a:t>’, per esempio le rappresaglie armate</a:t>
            </a:r>
            <a:endParaRPr lang="it-IT" dirty="0"/>
          </a:p>
        </p:txBody>
      </p:sp>
    </p:spTree>
    <p:extLst>
      <p:ext uri="{BB962C8B-B14F-4D97-AF65-F5344CB8AC3E}">
        <p14:creationId xmlns:p14="http://schemas.microsoft.com/office/powerpoint/2010/main" val="3468456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immagine 6"/>
          <p:cNvPicPr>
            <a:picLocks noGrp="1" noChangeAspect="1"/>
          </p:cNvPicPr>
          <p:nvPr>
            <p:ph type="pic" sz="quarter" idx="16"/>
          </p:nvPr>
        </p:nvPicPr>
        <p:blipFill>
          <a:blip r:embed="rId2"/>
          <a:srcRect l="2857" r="2857"/>
          <a:stretch>
            <a:fillRect/>
          </a:stretch>
        </p:blipFill>
        <p:spPr/>
      </p:pic>
      <p:pic>
        <p:nvPicPr>
          <p:cNvPr id="6" name="Segnaposto immagine 5"/>
          <p:cNvPicPr>
            <a:picLocks noGrp="1" noChangeAspect="1"/>
          </p:cNvPicPr>
          <p:nvPr>
            <p:ph type="pic" sz="quarter" idx="15"/>
          </p:nvPr>
        </p:nvPicPr>
        <p:blipFill>
          <a:blip r:embed="rId3"/>
          <a:srcRect l="3520" r="3520"/>
          <a:stretch>
            <a:fillRect/>
          </a:stretch>
        </p:blipFill>
        <p:spPr/>
      </p:pic>
      <p:sp>
        <p:nvSpPr>
          <p:cNvPr id="4" name="Titolo 3"/>
          <p:cNvSpPr>
            <a:spLocks noGrp="1"/>
          </p:cNvSpPr>
          <p:nvPr>
            <p:ph type="title"/>
          </p:nvPr>
        </p:nvSpPr>
        <p:spPr/>
        <p:txBody>
          <a:bodyPr/>
          <a:lstStyle/>
          <a:p>
            <a:r>
              <a:rPr lang="it-IT" dirty="0" smtClean="0"/>
              <a:t>La II Guerra Mondiale</a:t>
            </a:r>
            <a:endParaRPr lang="it-IT" dirty="0"/>
          </a:p>
        </p:txBody>
      </p:sp>
      <p:sp>
        <p:nvSpPr>
          <p:cNvPr id="5" name="Segnaposto testo 4"/>
          <p:cNvSpPr>
            <a:spLocks noGrp="1"/>
          </p:cNvSpPr>
          <p:nvPr>
            <p:ph type="body" sz="half" idx="2"/>
          </p:nvPr>
        </p:nvSpPr>
        <p:spPr/>
        <p:txBody>
          <a:bodyPr/>
          <a:lstStyle/>
          <a:p>
            <a:endParaRPr lang="it-IT" dirty="0"/>
          </a:p>
        </p:txBody>
      </p:sp>
    </p:spTree>
    <p:extLst>
      <p:ext uri="{BB962C8B-B14F-4D97-AF65-F5344CB8AC3E}">
        <p14:creationId xmlns:p14="http://schemas.microsoft.com/office/powerpoint/2010/main" val="987171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30631" y="347594"/>
            <a:ext cx="3227260" cy="3034631"/>
          </a:xfrm>
        </p:spPr>
        <p:txBody>
          <a:bodyPr/>
          <a:lstStyle/>
          <a:p>
            <a:r>
              <a:rPr lang="it-IT" sz="3200" dirty="0" smtClean="0"/>
              <a:t>Accordo di Londra istitutivo del Tribunale di Norimberga (8/8/45)</a:t>
            </a:r>
            <a:endParaRPr lang="it-IT" sz="3200" dirty="0"/>
          </a:p>
        </p:txBody>
      </p:sp>
      <p:pic>
        <p:nvPicPr>
          <p:cNvPr id="5" name="Segnaposto immagine 4"/>
          <p:cNvPicPr>
            <a:picLocks noGrp="1" noChangeAspect="1"/>
          </p:cNvPicPr>
          <p:nvPr>
            <p:ph type="pic" sz="quarter" idx="15"/>
          </p:nvPr>
        </p:nvPicPr>
        <p:blipFill>
          <a:blip r:embed="rId2"/>
          <a:srcRect t="6454" b="6454"/>
          <a:stretch>
            <a:fillRect/>
          </a:stretch>
        </p:blipFill>
        <p:spPr/>
      </p:pic>
      <p:sp>
        <p:nvSpPr>
          <p:cNvPr id="4" name="Segnaposto testo 3"/>
          <p:cNvSpPr>
            <a:spLocks noGrp="1"/>
          </p:cNvSpPr>
          <p:nvPr>
            <p:ph type="body" sz="half" idx="2"/>
          </p:nvPr>
        </p:nvSpPr>
        <p:spPr>
          <a:xfrm>
            <a:off x="374316" y="4505158"/>
            <a:ext cx="8316759" cy="1991895"/>
          </a:xfrm>
        </p:spPr>
        <p:txBody>
          <a:bodyPr>
            <a:normAutofit/>
          </a:bodyPr>
          <a:lstStyle/>
          <a:p>
            <a:r>
              <a:rPr lang="it-IT" b="1" dirty="0" smtClean="0"/>
              <a:t>Articolo 6 (a): </a:t>
            </a:r>
            <a:r>
              <a:rPr lang="it-IT" dirty="0"/>
              <a:t>Crimini contro la pace: vale a dire la progettazione, la preparazione, lo scatenamento e la continuazione di una guerra d'aggressione, o d'una guerra in violazione di trattati, assicurazioni o accordi internazionali, ovvero la partecipazione a un piano concertato o a un complotto per commettere una delle precedenti azioni;</a:t>
            </a:r>
          </a:p>
        </p:txBody>
      </p:sp>
    </p:spTree>
    <p:extLst>
      <p:ext uri="{BB962C8B-B14F-4D97-AF65-F5344CB8AC3E}">
        <p14:creationId xmlns:p14="http://schemas.microsoft.com/office/powerpoint/2010/main" val="1378717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Perché la guerra?</a:t>
            </a:r>
            <a:endParaRPr lang="it-IT" dirty="0"/>
          </a:p>
        </p:txBody>
      </p:sp>
      <p:sp>
        <p:nvSpPr>
          <p:cNvPr id="3" name="Segnaposto contenuto 2"/>
          <p:cNvSpPr>
            <a:spLocks noGrp="1"/>
          </p:cNvSpPr>
          <p:nvPr>
            <p:ph idx="1"/>
          </p:nvPr>
        </p:nvSpPr>
        <p:spPr/>
        <p:txBody>
          <a:bodyPr>
            <a:normAutofit/>
          </a:bodyPr>
          <a:lstStyle/>
          <a:p>
            <a:pPr marL="0" indent="0">
              <a:buNone/>
            </a:pPr>
            <a:r>
              <a:rPr lang="it-IT" dirty="0" smtClean="0"/>
              <a:t>Lettera di Freud ad Einstein (1932)</a:t>
            </a:r>
          </a:p>
          <a:p>
            <a:pPr marL="0" indent="0">
              <a:buNone/>
            </a:pPr>
            <a:r>
              <a:rPr lang="it-IT" i="1" dirty="0" smtClean="0"/>
              <a:t>“non </a:t>
            </a:r>
            <a:r>
              <a:rPr lang="it-IT" i="1" dirty="0"/>
              <a:t>c’è speranza di poter sopprimere le tendenze aggressive degli uomini. </a:t>
            </a:r>
            <a:r>
              <a:rPr lang="it-IT" i="1" dirty="0" smtClean="0"/>
              <a:t>…. D’altronde </a:t>
            </a:r>
            <a:r>
              <a:rPr lang="it-IT" i="1" dirty="0"/>
              <a:t>non si tratta, come Lei stesso osserva, di abolire completamente l’aggressività umana; si può cercare di deviarla al punto che non debba trovare espressione nella </a:t>
            </a:r>
            <a:r>
              <a:rPr lang="it-IT" i="1" dirty="0" smtClean="0"/>
              <a:t>guerra”</a:t>
            </a:r>
            <a:endParaRPr lang="it-IT" i="1" dirty="0"/>
          </a:p>
        </p:txBody>
      </p:sp>
    </p:spTree>
    <p:extLst>
      <p:ext uri="{BB962C8B-B14F-4D97-AF65-F5344CB8AC3E}">
        <p14:creationId xmlns:p14="http://schemas.microsoft.com/office/powerpoint/2010/main" val="21252516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Carta delle Nazioni Unite</a:t>
            </a:r>
            <a:endParaRPr lang="it-IT" dirty="0"/>
          </a:p>
        </p:txBody>
      </p:sp>
      <p:pic>
        <p:nvPicPr>
          <p:cNvPr id="8" name="Segnaposto immagine 7"/>
          <p:cNvPicPr>
            <a:picLocks noGrp="1" noChangeAspect="1"/>
          </p:cNvPicPr>
          <p:nvPr>
            <p:ph type="pic" sz="quarter" idx="17"/>
          </p:nvPr>
        </p:nvPicPr>
        <p:blipFill>
          <a:blip r:embed="rId2"/>
          <a:srcRect t="12298" b="12298"/>
          <a:stretch>
            <a:fillRect/>
          </a:stretch>
        </p:blipFill>
        <p:spPr/>
      </p:pic>
      <p:pic>
        <p:nvPicPr>
          <p:cNvPr id="9" name="Segnaposto immagine 8"/>
          <p:cNvPicPr>
            <a:picLocks noGrp="1" noChangeAspect="1"/>
          </p:cNvPicPr>
          <p:nvPr>
            <p:ph type="pic" sz="quarter" idx="16"/>
          </p:nvPr>
        </p:nvPicPr>
        <p:blipFill>
          <a:blip r:embed="rId3"/>
          <a:srcRect l="10247" r="10247"/>
          <a:stretch>
            <a:fillRect/>
          </a:stretch>
        </p:blipFill>
        <p:spPr/>
      </p:pic>
      <p:sp>
        <p:nvSpPr>
          <p:cNvPr id="5" name="Segnaposto testo 4"/>
          <p:cNvSpPr>
            <a:spLocks noGrp="1"/>
          </p:cNvSpPr>
          <p:nvPr>
            <p:ph type="body" sz="half" idx="2"/>
          </p:nvPr>
        </p:nvSpPr>
        <p:spPr>
          <a:xfrm>
            <a:off x="914400" y="4943267"/>
            <a:ext cx="7315200" cy="990600"/>
          </a:xfrm>
        </p:spPr>
        <p:txBody>
          <a:bodyPr>
            <a:normAutofit lnSpcReduction="10000"/>
          </a:bodyPr>
          <a:lstStyle/>
          <a:p>
            <a:r>
              <a:rPr lang="it-IT" dirty="0" smtClean="0"/>
              <a:t>Il divieto dell’uso della forza e il sistema di sicurezza collettiva</a:t>
            </a:r>
          </a:p>
          <a:p>
            <a:endParaRPr lang="it-IT" dirty="0"/>
          </a:p>
          <a:p>
            <a:r>
              <a:rPr lang="it-IT" i="1" dirty="0" smtClean="0"/>
              <a:t>JUS AD BELLUM</a:t>
            </a:r>
            <a:endParaRPr lang="it-IT" i="1" dirty="0"/>
          </a:p>
        </p:txBody>
      </p:sp>
    </p:spTree>
    <p:extLst>
      <p:ext uri="{BB962C8B-B14F-4D97-AF65-F5344CB8AC3E}">
        <p14:creationId xmlns:p14="http://schemas.microsoft.com/office/powerpoint/2010/main" val="3016848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914400" y="503238"/>
            <a:ext cx="7561179" cy="868362"/>
          </a:xfrm>
        </p:spPr>
        <p:txBody>
          <a:bodyPr/>
          <a:lstStyle/>
          <a:p>
            <a:r>
              <a:rPr lang="it-IT" i="1" dirty="0" err="1" smtClean="0"/>
              <a:t>Jus</a:t>
            </a:r>
            <a:r>
              <a:rPr lang="it-IT" i="1" dirty="0" smtClean="0"/>
              <a:t> ad </a:t>
            </a:r>
            <a:r>
              <a:rPr lang="it-IT" i="1" dirty="0" err="1" smtClean="0"/>
              <a:t>bellum</a:t>
            </a:r>
            <a:r>
              <a:rPr lang="it-IT" dirty="0" smtClean="0"/>
              <a:t>: Art. 2 (4) della Carta ONU</a:t>
            </a:r>
            <a:endParaRPr lang="it-IT" dirty="0"/>
          </a:p>
        </p:txBody>
      </p:sp>
      <p:sp>
        <p:nvSpPr>
          <p:cNvPr id="7" name="Segnaposto contenuto 6"/>
          <p:cNvSpPr>
            <a:spLocks noGrp="1"/>
          </p:cNvSpPr>
          <p:nvPr>
            <p:ph idx="1"/>
          </p:nvPr>
        </p:nvSpPr>
        <p:spPr>
          <a:xfrm>
            <a:off x="914400" y="2112680"/>
            <a:ext cx="7313613" cy="4056062"/>
          </a:xfrm>
        </p:spPr>
        <p:txBody>
          <a:bodyPr>
            <a:normAutofit/>
          </a:bodyPr>
          <a:lstStyle/>
          <a:p>
            <a:pPr marL="0" indent="0" algn="ctr">
              <a:buNone/>
            </a:pPr>
            <a:r>
              <a:rPr lang="it-IT" sz="3200" i="1" dirty="0" smtClean="0"/>
              <a:t>I Membri </a:t>
            </a:r>
            <a:r>
              <a:rPr lang="it-IT" sz="3200" i="1" dirty="0"/>
              <a:t>devono astenersi </a:t>
            </a:r>
            <a:r>
              <a:rPr lang="it-IT" sz="3200" i="1" u="sng" dirty="0"/>
              <a:t>nelle loro relazioni internazional</a:t>
            </a:r>
            <a:r>
              <a:rPr lang="it-IT" sz="3200" i="1" dirty="0"/>
              <a:t>i dalla minaccia o dall’uso della forza, sia contro </a:t>
            </a:r>
            <a:r>
              <a:rPr lang="it-IT" sz="3200" i="1" u="sng" dirty="0"/>
              <a:t>l’integrità territoriale o l’indipendenza politica </a:t>
            </a:r>
            <a:r>
              <a:rPr lang="it-IT" sz="3200" i="1" dirty="0"/>
              <a:t>di qualsiasi Stato, sia in qualunque altra maniera incompatibile con i </a:t>
            </a:r>
            <a:r>
              <a:rPr lang="it-IT" sz="3200" i="1" u="sng" dirty="0"/>
              <a:t>fini delle Nazioni Unit</a:t>
            </a:r>
            <a:r>
              <a:rPr lang="it-IT" sz="3200" i="1" dirty="0"/>
              <a:t>e. </a:t>
            </a:r>
          </a:p>
        </p:txBody>
      </p:sp>
    </p:spTree>
    <p:extLst>
      <p:ext uri="{BB962C8B-B14F-4D97-AF65-F5344CB8AC3E}">
        <p14:creationId xmlns:p14="http://schemas.microsoft.com/office/powerpoint/2010/main" val="2694531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eccezioni al divieto</a:t>
            </a:r>
            <a:endParaRPr lang="it-IT" dirty="0"/>
          </a:p>
        </p:txBody>
      </p:sp>
      <p:sp>
        <p:nvSpPr>
          <p:cNvPr id="3" name="Segnaposto contenuto 2"/>
          <p:cNvSpPr>
            <a:spLocks noGrp="1"/>
          </p:cNvSpPr>
          <p:nvPr>
            <p:ph idx="1"/>
          </p:nvPr>
        </p:nvSpPr>
        <p:spPr/>
        <p:txBody>
          <a:bodyPr/>
          <a:lstStyle/>
          <a:p>
            <a:pPr marL="0" indent="0" algn="ctr">
              <a:buNone/>
            </a:pPr>
            <a:r>
              <a:rPr lang="it-IT" b="1" dirty="0"/>
              <a:t>INSTITUT DE DROIT INTERNATIONAL, Bruges </a:t>
            </a:r>
            <a:r>
              <a:rPr lang="it-IT" b="1" dirty="0" err="1"/>
              <a:t>Declaration</a:t>
            </a:r>
            <a:r>
              <a:rPr lang="it-IT" b="1" dirty="0"/>
              <a:t> on the Use of Force, </a:t>
            </a:r>
            <a:r>
              <a:rPr lang="it-IT" b="1" dirty="0" smtClean="0"/>
              <a:t>2 </a:t>
            </a:r>
            <a:r>
              <a:rPr lang="it-IT" b="1" dirty="0" err="1" smtClean="0"/>
              <a:t>September</a:t>
            </a:r>
            <a:r>
              <a:rPr lang="it-IT" b="1" dirty="0" smtClean="0"/>
              <a:t> 2003</a:t>
            </a:r>
          </a:p>
          <a:p>
            <a:pPr marL="0" indent="0" algn="ctr">
              <a:buNone/>
            </a:pPr>
            <a:r>
              <a:rPr lang="it-IT" dirty="0" smtClean="0"/>
              <a:t> </a:t>
            </a:r>
            <a:r>
              <a:rPr lang="it-IT" dirty="0"/>
              <a:t>“</a:t>
            </a:r>
            <a:r>
              <a:rPr lang="it-IT" sz="3200" i="1" dirty="0"/>
              <a:t>force </a:t>
            </a:r>
            <a:r>
              <a:rPr lang="it-IT" sz="3200" i="1" dirty="0" err="1"/>
              <a:t>may</a:t>
            </a:r>
            <a:r>
              <a:rPr lang="it-IT" sz="3200" i="1" dirty="0"/>
              <a:t> be </a:t>
            </a:r>
            <a:r>
              <a:rPr lang="it-IT" sz="3200" i="1" dirty="0" err="1"/>
              <a:t>used</a:t>
            </a:r>
            <a:r>
              <a:rPr lang="it-IT" sz="3200" i="1" dirty="0"/>
              <a:t> </a:t>
            </a:r>
            <a:r>
              <a:rPr lang="it-IT" sz="3200" i="1" dirty="0" err="1"/>
              <a:t>only</a:t>
            </a:r>
            <a:r>
              <a:rPr lang="it-IT" sz="3200" i="1" dirty="0"/>
              <a:t> in the </a:t>
            </a:r>
            <a:r>
              <a:rPr lang="it-IT" sz="3200" i="1" dirty="0" err="1"/>
              <a:t>exercise</a:t>
            </a:r>
            <a:r>
              <a:rPr lang="it-IT" sz="3200" i="1" dirty="0"/>
              <a:t> of the right to </a:t>
            </a:r>
            <a:r>
              <a:rPr lang="it-IT" sz="3200" i="1" dirty="0" err="1"/>
              <a:t>legitimate</a:t>
            </a:r>
            <a:r>
              <a:rPr lang="it-IT" sz="3200" i="1" dirty="0"/>
              <a:t> self-</a:t>
            </a:r>
            <a:r>
              <a:rPr lang="it-IT" sz="3200" i="1" dirty="0" err="1"/>
              <a:t>defence</a:t>
            </a:r>
            <a:r>
              <a:rPr lang="it-IT" sz="3200" i="1" dirty="0"/>
              <a:t> or under the </a:t>
            </a:r>
            <a:r>
              <a:rPr lang="it-IT" sz="3200" i="1" dirty="0" err="1"/>
              <a:t>authorization</a:t>
            </a:r>
            <a:r>
              <a:rPr lang="it-IT" sz="3200" i="1" dirty="0"/>
              <a:t> of the Security </a:t>
            </a:r>
            <a:r>
              <a:rPr lang="it-IT" sz="3200" i="1" dirty="0" err="1"/>
              <a:t>Council</a:t>
            </a:r>
            <a:r>
              <a:rPr lang="it-IT" dirty="0" smtClean="0"/>
              <a:t>”</a:t>
            </a:r>
            <a:endParaRPr lang="it-IT" dirty="0"/>
          </a:p>
        </p:txBody>
      </p:sp>
    </p:spTree>
    <p:extLst>
      <p:ext uri="{BB962C8B-B14F-4D97-AF65-F5344CB8AC3E}">
        <p14:creationId xmlns:p14="http://schemas.microsoft.com/office/powerpoint/2010/main" val="202609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err="1" smtClean="0"/>
              <a:t>Jus</a:t>
            </a:r>
            <a:r>
              <a:rPr lang="it-IT" i="1" dirty="0" smtClean="0"/>
              <a:t> ad </a:t>
            </a:r>
            <a:r>
              <a:rPr lang="it-IT" i="1" dirty="0" err="1" smtClean="0"/>
              <a:t>bellum</a:t>
            </a:r>
            <a:r>
              <a:rPr lang="it-IT" dirty="0" smtClean="0"/>
              <a:t>: legittima difesa</a:t>
            </a:r>
            <a:br>
              <a:rPr lang="it-IT" dirty="0" smtClean="0"/>
            </a:br>
            <a:r>
              <a:rPr lang="it-IT" dirty="0" smtClean="0"/>
              <a:t>art. 51 della Carta ONU</a:t>
            </a:r>
            <a:endParaRPr lang="it-IT" dirty="0"/>
          </a:p>
        </p:txBody>
      </p:sp>
      <p:sp>
        <p:nvSpPr>
          <p:cNvPr id="3" name="Segnaposto contenuto 2"/>
          <p:cNvSpPr>
            <a:spLocks noGrp="1"/>
          </p:cNvSpPr>
          <p:nvPr>
            <p:ph idx="1"/>
          </p:nvPr>
        </p:nvSpPr>
        <p:spPr>
          <a:xfrm>
            <a:off x="914400" y="2198484"/>
            <a:ext cx="7313613" cy="4842125"/>
          </a:xfrm>
        </p:spPr>
        <p:txBody>
          <a:bodyPr>
            <a:normAutofit/>
          </a:bodyPr>
          <a:lstStyle/>
          <a:p>
            <a:pPr marL="0" indent="0" algn="ctr">
              <a:buNone/>
            </a:pPr>
            <a:r>
              <a:rPr lang="it-IT" sz="2800" i="1" dirty="0"/>
              <a:t>Nessuna disposizione del presente Statuto pregiudica il </a:t>
            </a:r>
            <a:r>
              <a:rPr lang="it-IT" sz="2800" i="1" u="sng" dirty="0"/>
              <a:t>diritto naturale di autotutela individuale o collettiva</a:t>
            </a:r>
            <a:r>
              <a:rPr lang="it-IT" sz="2800" i="1" dirty="0"/>
              <a:t>, nel caso che abbia luogo un </a:t>
            </a:r>
            <a:r>
              <a:rPr lang="it-IT" sz="2800" i="1" u="sng" dirty="0"/>
              <a:t>attacco armato </a:t>
            </a:r>
            <a:r>
              <a:rPr lang="it-IT" sz="2800" i="1" dirty="0"/>
              <a:t>contro un Membro delle Nazioni Unite, fintantoché il Consiglio di Sicurezza non abbia preso le misure necessarie per mantenere la pace e la sicurezza internazionale. </a:t>
            </a:r>
          </a:p>
        </p:txBody>
      </p:sp>
    </p:spTree>
    <p:extLst>
      <p:ext uri="{BB962C8B-B14F-4D97-AF65-F5344CB8AC3E}">
        <p14:creationId xmlns:p14="http://schemas.microsoft.com/office/powerpoint/2010/main" val="4184506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domande fondamentali</a:t>
            </a:r>
            <a:endParaRPr lang="it-IT" dirty="0"/>
          </a:p>
        </p:txBody>
      </p:sp>
      <p:sp>
        <p:nvSpPr>
          <p:cNvPr id="3" name="Segnaposto contenuto 2"/>
          <p:cNvSpPr>
            <a:spLocks noGrp="1"/>
          </p:cNvSpPr>
          <p:nvPr>
            <p:ph idx="1"/>
          </p:nvPr>
        </p:nvSpPr>
        <p:spPr/>
        <p:txBody>
          <a:bodyPr/>
          <a:lstStyle/>
          <a:p>
            <a:r>
              <a:rPr lang="it-IT" dirty="0" smtClean="0"/>
              <a:t>Che cos’è un attacco armato?</a:t>
            </a:r>
          </a:p>
          <a:p>
            <a:r>
              <a:rPr lang="it-IT" dirty="0" smtClean="0"/>
              <a:t>Deve provenire per forza da uno Stato?</a:t>
            </a:r>
          </a:p>
          <a:p>
            <a:r>
              <a:rPr lang="it-IT" dirty="0" smtClean="0"/>
              <a:t>Si può reagire solo quando l’attacco è stato sferrato?</a:t>
            </a:r>
          </a:p>
          <a:p>
            <a:r>
              <a:rPr lang="it-IT" dirty="0" smtClean="0"/>
              <a:t>…oppure nell’imminenza, oppure per prevenire?</a:t>
            </a:r>
          </a:p>
          <a:p>
            <a:r>
              <a:rPr lang="it-IT" dirty="0" smtClean="0"/>
              <a:t>Quanta forza si può usare (necessità e proporzionalità)?</a:t>
            </a:r>
            <a:endParaRPr lang="it-IT" dirty="0"/>
          </a:p>
        </p:txBody>
      </p:sp>
    </p:spTree>
    <p:extLst>
      <p:ext uri="{BB962C8B-B14F-4D97-AF65-F5344CB8AC3E}">
        <p14:creationId xmlns:p14="http://schemas.microsoft.com/office/powerpoint/2010/main" val="861670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L’art. 43 della Carta ONU</a:t>
            </a:r>
            <a:endParaRPr lang="it-IT" dirty="0"/>
          </a:p>
        </p:txBody>
      </p:sp>
      <p:sp>
        <p:nvSpPr>
          <p:cNvPr id="3" name="Segnaposto contenuto 2"/>
          <p:cNvSpPr>
            <a:spLocks noGrp="1"/>
          </p:cNvSpPr>
          <p:nvPr>
            <p:ph idx="1"/>
          </p:nvPr>
        </p:nvSpPr>
        <p:spPr/>
        <p:txBody>
          <a:bodyPr/>
          <a:lstStyle/>
          <a:p>
            <a:pPr marL="0" indent="0" algn="ctr">
              <a:buNone/>
            </a:pPr>
            <a:r>
              <a:rPr lang="it-IT" i="1" dirty="0" smtClean="0"/>
              <a:t> </a:t>
            </a:r>
            <a:r>
              <a:rPr lang="it-IT" i="1" dirty="0"/>
              <a:t>Al fine di contribuire al mantenimento della pace e della sicurezza internazionale, tutti i Membri delle Nazioni Unite si impegnano a mettere a disposizione del Consiglio di Sicurezza, a sua richiesta ed in conformità ad un accordo o ad accordi speciali, le forze armate, l’assistenza e le facilitazioni, compreso il diritto di passaggio, necessarie per il mantenimento della pace e della sicurezza internazionale. </a:t>
            </a:r>
            <a:endParaRPr lang="it-IT" i="1" dirty="0" smtClean="0"/>
          </a:p>
          <a:p>
            <a:pPr marL="0" indent="0" algn="ctr">
              <a:buNone/>
            </a:pPr>
            <a:r>
              <a:rPr lang="it-IT" b="1" dirty="0" smtClean="0"/>
              <a:t>Non è stato mai attuato!!</a:t>
            </a:r>
            <a:endParaRPr lang="it-IT" b="1" i="1" dirty="0"/>
          </a:p>
        </p:txBody>
      </p:sp>
    </p:spTree>
    <p:extLst>
      <p:ext uri="{BB962C8B-B14F-4D97-AF65-F5344CB8AC3E}">
        <p14:creationId xmlns:p14="http://schemas.microsoft.com/office/powerpoint/2010/main" val="3902466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1932" y="177179"/>
            <a:ext cx="8410248" cy="868362"/>
          </a:xfrm>
        </p:spPr>
        <p:txBody>
          <a:bodyPr/>
          <a:lstStyle/>
          <a:p>
            <a:r>
              <a:rPr lang="it-IT" i="1" dirty="0" err="1"/>
              <a:t>j</a:t>
            </a:r>
            <a:r>
              <a:rPr lang="it-IT" i="1" dirty="0" err="1" smtClean="0"/>
              <a:t>us</a:t>
            </a:r>
            <a:r>
              <a:rPr lang="it-IT" i="1" dirty="0" smtClean="0"/>
              <a:t> ad </a:t>
            </a:r>
            <a:r>
              <a:rPr lang="it-IT" i="1" dirty="0" err="1" smtClean="0"/>
              <a:t>bellum</a:t>
            </a:r>
            <a:r>
              <a:rPr lang="it-IT" dirty="0" smtClean="0"/>
              <a:t>: autorizzazioni del </a:t>
            </a:r>
            <a:r>
              <a:rPr lang="it-IT" dirty="0" err="1" smtClean="0"/>
              <a:t>CdS</a:t>
            </a:r>
            <a:endParaRPr lang="it-IT" dirty="0"/>
          </a:p>
        </p:txBody>
      </p:sp>
      <p:sp>
        <p:nvSpPr>
          <p:cNvPr id="3" name="Segnaposto contenuto 2"/>
          <p:cNvSpPr>
            <a:spLocks noGrp="1"/>
          </p:cNvSpPr>
          <p:nvPr>
            <p:ph idx="1"/>
          </p:nvPr>
        </p:nvSpPr>
        <p:spPr>
          <a:xfrm>
            <a:off x="411931" y="1045541"/>
            <a:ext cx="8410248" cy="5812459"/>
          </a:xfrm>
        </p:spPr>
        <p:txBody>
          <a:bodyPr>
            <a:normAutofit fontScale="85000" lnSpcReduction="10000"/>
          </a:bodyPr>
          <a:lstStyle/>
          <a:p>
            <a:pPr marL="0" indent="0">
              <a:spcBef>
                <a:spcPts val="200"/>
              </a:spcBef>
              <a:buNone/>
            </a:pPr>
            <a:r>
              <a:rPr lang="it-IT" b="1" dirty="0"/>
              <a:t>INSTITUT DE DROIT INTERNATIONAL </a:t>
            </a:r>
            <a:r>
              <a:rPr lang="it-IT" b="1" dirty="0" smtClean="0">
                <a:solidFill>
                  <a:srgbClr val="000000"/>
                </a:solidFill>
              </a:rPr>
              <a:t>(</a:t>
            </a:r>
            <a:r>
              <a:rPr lang="it-IT" b="1" dirty="0">
                <a:solidFill>
                  <a:srgbClr val="000000"/>
                </a:solidFill>
              </a:rPr>
              <a:t>2011</a:t>
            </a:r>
            <a:r>
              <a:rPr lang="it-IT" dirty="0" smtClean="0">
                <a:solidFill>
                  <a:srgbClr val="000000"/>
                </a:solidFill>
              </a:rPr>
              <a:t>)</a:t>
            </a:r>
          </a:p>
          <a:p>
            <a:pPr marL="0" indent="0">
              <a:lnSpc>
                <a:spcPct val="120000"/>
              </a:lnSpc>
              <a:spcBef>
                <a:spcPts val="200"/>
              </a:spcBef>
              <a:buNone/>
            </a:pPr>
            <a:r>
              <a:rPr lang="it-IT" b="1" dirty="0" err="1" smtClean="0">
                <a:solidFill>
                  <a:srgbClr val="000000"/>
                </a:solidFill>
              </a:rPr>
              <a:t>Article</a:t>
            </a:r>
            <a:r>
              <a:rPr lang="it-IT" b="1" dirty="0" smtClean="0">
                <a:solidFill>
                  <a:srgbClr val="000000"/>
                </a:solidFill>
              </a:rPr>
              <a:t> </a:t>
            </a:r>
            <a:r>
              <a:rPr lang="it-IT" b="1" dirty="0">
                <a:solidFill>
                  <a:srgbClr val="000000"/>
                </a:solidFill>
              </a:rPr>
              <a:t>1</a:t>
            </a:r>
          </a:p>
          <a:p>
            <a:pPr marL="0" indent="0">
              <a:lnSpc>
                <a:spcPct val="120000"/>
              </a:lnSpc>
              <a:spcBef>
                <a:spcPts val="200"/>
              </a:spcBef>
              <a:buNone/>
            </a:pPr>
            <a:r>
              <a:rPr lang="it-IT" dirty="0">
                <a:solidFill>
                  <a:srgbClr val="000000"/>
                </a:solidFill>
              </a:rPr>
              <a:t>Under </a:t>
            </a:r>
            <a:r>
              <a:rPr lang="it-IT" dirty="0" err="1">
                <a:solidFill>
                  <a:srgbClr val="000000"/>
                </a:solidFill>
              </a:rPr>
              <a:t>Chapters</a:t>
            </a:r>
            <a:r>
              <a:rPr lang="it-IT" dirty="0">
                <a:solidFill>
                  <a:srgbClr val="000000"/>
                </a:solidFill>
              </a:rPr>
              <a:t> VII and VIII of the Charter </a:t>
            </a:r>
            <a:r>
              <a:rPr lang="it-IT" dirty="0"/>
              <a:t>of the </a:t>
            </a:r>
            <a:r>
              <a:rPr lang="it-IT" dirty="0" err="1"/>
              <a:t>United</a:t>
            </a:r>
            <a:r>
              <a:rPr lang="it-IT" dirty="0"/>
              <a:t> Nations, the Security </a:t>
            </a:r>
            <a:r>
              <a:rPr lang="it-IT" dirty="0" err="1"/>
              <a:t>Council</a:t>
            </a:r>
            <a:r>
              <a:rPr lang="it-IT" dirty="0"/>
              <a:t>, </a:t>
            </a:r>
            <a:r>
              <a:rPr lang="it-IT" dirty="0" err="1"/>
              <a:t>without</a:t>
            </a:r>
            <a:r>
              <a:rPr lang="it-IT" dirty="0"/>
              <a:t> </a:t>
            </a:r>
            <a:r>
              <a:rPr lang="it-IT" dirty="0" err="1"/>
              <a:t>prejudice</a:t>
            </a:r>
            <a:r>
              <a:rPr lang="it-IT" dirty="0"/>
              <a:t> to </a:t>
            </a:r>
            <a:r>
              <a:rPr lang="it-IT" dirty="0" err="1"/>
              <a:t>its</a:t>
            </a:r>
            <a:r>
              <a:rPr lang="it-IT" dirty="0"/>
              <a:t> </a:t>
            </a:r>
            <a:r>
              <a:rPr lang="it-IT" dirty="0" err="1"/>
              <a:t>power</a:t>
            </a:r>
            <a:r>
              <a:rPr lang="it-IT" dirty="0"/>
              <a:t> to </a:t>
            </a:r>
            <a:r>
              <a:rPr lang="it-IT" dirty="0" err="1"/>
              <a:t>undertake</a:t>
            </a:r>
            <a:r>
              <a:rPr lang="it-IT" dirty="0"/>
              <a:t> peacekeeping and </a:t>
            </a:r>
            <a:r>
              <a:rPr lang="it-IT" dirty="0" err="1"/>
              <a:t>peace</a:t>
            </a:r>
            <a:r>
              <a:rPr lang="it-IT" dirty="0"/>
              <a:t> </a:t>
            </a:r>
            <a:r>
              <a:rPr lang="it-IT" dirty="0" err="1"/>
              <a:t>enforcement</a:t>
            </a:r>
            <a:r>
              <a:rPr lang="it-IT" dirty="0"/>
              <a:t> </a:t>
            </a:r>
            <a:r>
              <a:rPr lang="it-IT" dirty="0" err="1"/>
              <a:t>operations</a:t>
            </a:r>
            <a:r>
              <a:rPr lang="it-IT" dirty="0"/>
              <a:t> of </a:t>
            </a:r>
            <a:r>
              <a:rPr lang="it-IT" dirty="0" err="1"/>
              <a:t>its</a:t>
            </a:r>
            <a:r>
              <a:rPr lang="it-IT" dirty="0"/>
              <a:t> </a:t>
            </a:r>
            <a:r>
              <a:rPr lang="it-IT" dirty="0" err="1"/>
              <a:t>own</a:t>
            </a:r>
            <a:r>
              <a:rPr lang="it-IT" dirty="0"/>
              <a:t>, </a:t>
            </a:r>
            <a:r>
              <a:rPr lang="it-IT" dirty="0" err="1"/>
              <a:t>has</a:t>
            </a:r>
            <a:r>
              <a:rPr lang="it-IT" dirty="0"/>
              <a:t> the </a:t>
            </a:r>
            <a:r>
              <a:rPr lang="it-IT" dirty="0" err="1"/>
              <a:t>power</a:t>
            </a:r>
            <a:r>
              <a:rPr lang="it-IT" dirty="0"/>
              <a:t> to </a:t>
            </a:r>
            <a:r>
              <a:rPr lang="it-IT" dirty="0" err="1"/>
              <a:t>authorize</a:t>
            </a:r>
            <a:r>
              <a:rPr lang="it-IT" dirty="0"/>
              <a:t> </a:t>
            </a:r>
            <a:r>
              <a:rPr lang="it-IT" dirty="0" err="1"/>
              <a:t>Member</a:t>
            </a:r>
            <a:r>
              <a:rPr lang="it-IT" dirty="0"/>
              <a:t> </a:t>
            </a:r>
            <a:r>
              <a:rPr lang="it-IT" dirty="0" err="1"/>
              <a:t>States</a:t>
            </a:r>
            <a:r>
              <a:rPr lang="it-IT" dirty="0"/>
              <a:t> or </a:t>
            </a:r>
            <a:r>
              <a:rPr lang="it-IT" dirty="0" err="1"/>
              <a:t>regional</a:t>
            </a:r>
            <a:r>
              <a:rPr lang="it-IT" dirty="0"/>
              <a:t> </a:t>
            </a:r>
            <a:r>
              <a:rPr lang="it-IT" dirty="0" err="1"/>
              <a:t>arrangements</a:t>
            </a:r>
            <a:r>
              <a:rPr lang="it-IT" dirty="0"/>
              <a:t> or </a:t>
            </a:r>
            <a:r>
              <a:rPr lang="it-IT" dirty="0" err="1"/>
              <a:t>agencies</a:t>
            </a:r>
            <a:r>
              <a:rPr lang="it-IT" dirty="0"/>
              <a:t> to take </a:t>
            </a:r>
            <a:r>
              <a:rPr lang="it-IT" dirty="0" err="1"/>
              <a:t>all</a:t>
            </a:r>
            <a:r>
              <a:rPr lang="it-IT" dirty="0"/>
              <a:t> </a:t>
            </a:r>
            <a:r>
              <a:rPr lang="it-IT" dirty="0" err="1"/>
              <a:t>necessary</a:t>
            </a:r>
            <a:r>
              <a:rPr lang="it-IT" dirty="0"/>
              <a:t> </a:t>
            </a:r>
            <a:r>
              <a:rPr lang="it-IT" dirty="0" err="1"/>
              <a:t>measures</a:t>
            </a:r>
            <a:r>
              <a:rPr lang="it-IT" dirty="0"/>
              <a:t>, </a:t>
            </a:r>
            <a:r>
              <a:rPr lang="it-IT" dirty="0" err="1"/>
              <a:t>including</a:t>
            </a:r>
            <a:r>
              <a:rPr lang="it-IT" dirty="0"/>
              <a:t> the use of force, to </a:t>
            </a:r>
            <a:r>
              <a:rPr lang="it-IT" dirty="0" err="1"/>
              <a:t>maintain</a:t>
            </a:r>
            <a:r>
              <a:rPr lang="it-IT" dirty="0"/>
              <a:t> or </a:t>
            </a:r>
            <a:r>
              <a:rPr lang="it-IT" dirty="0" err="1"/>
              <a:t>restore</a:t>
            </a:r>
            <a:r>
              <a:rPr lang="it-IT" dirty="0"/>
              <a:t> </a:t>
            </a:r>
            <a:r>
              <a:rPr lang="it-IT" dirty="0" err="1"/>
              <a:t>international</a:t>
            </a:r>
            <a:r>
              <a:rPr lang="it-IT" dirty="0"/>
              <a:t> </a:t>
            </a:r>
            <a:r>
              <a:rPr lang="it-IT" dirty="0" err="1"/>
              <a:t>peace</a:t>
            </a:r>
            <a:r>
              <a:rPr lang="it-IT" dirty="0"/>
              <a:t> and security.</a:t>
            </a:r>
          </a:p>
          <a:p>
            <a:pPr marL="0" indent="0">
              <a:lnSpc>
                <a:spcPct val="120000"/>
              </a:lnSpc>
              <a:spcBef>
                <a:spcPts val="200"/>
              </a:spcBef>
              <a:buNone/>
            </a:pPr>
            <a:r>
              <a:rPr lang="it-IT" b="1" dirty="0" err="1"/>
              <a:t>Article</a:t>
            </a:r>
            <a:r>
              <a:rPr lang="it-IT" b="1" dirty="0"/>
              <a:t> 2</a:t>
            </a:r>
          </a:p>
          <a:p>
            <a:pPr marL="0" indent="0">
              <a:lnSpc>
                <a:spcPct val="120000"/>
              </a:lnSpc>
              <a:spcBef>
                <a:spcPts val="200"/>
              </a:spcBef>
              <a:buNone/>
            </a:pPr>
            <a:r>
              <a:rPr lang="it-IT" dirty="0"/>
              <a:t>In </a:t>
            </a:r>
            <a:r>
              <a:rPr lang="it-IT" dirty="0" err="1"/>
              <a:t>authorizing</a:t>
            </a:r>
            <a:r>
              <a:rPr lang="it-IT" dirty="0"/>
              <a:t> the use of force, the Security </a:t>
            </a:r>
            <a:r>
              <a:rPr lang="it-IT" dirty="0" err="1"/>
              <a:t>Council</a:t>
            </a:r>
            <a:r>
              <a:rPr lang="it-IT" dirty="0"/>
              <a:t> </a:t>
            </a:r>
            <a:r>
              <a:rPr lang="it-IT" dirty="0" err="1"/>
              <a:t>should</a:t>
            </a:r>
            <a:r>
              <a:rPr lang="it-IT" dirty="0"/>
              <a:t> </a:t>
            </a:r>
            <a:r>
              <a:rPr lang="it-IT" dirty="0" err="1"/>
              <a:t>specify</a:t>
            </a:r>
            <a:r>
              <a:rPr lang="it-IT" dirty="0"/>
              <a:t> the </a:t>
            </a:r>
            <a:r>
              <a:rPr lang="it-IT" dirty="0" err="1"/>
              <a:t>objectives</a:t>
            </a:r>
            <a:r>
              <a:rPr lang="it-IT" dirty="0"/>
              <a:t>, scope and </a:t>
            </a:r>
            <a:r>
              <a:rPr lang="it-IT" dirty="0" err="1"/>
              <a:t>modes</a:t>
            </a:r>
            <a:r>
              <a:rPr lang="it-IT" dirty="0"/>
              <a:t> of control of </a:t>
            </a:r>
            <a:r>
              <a:rPr lang="it-IT" dirty="0" err="1"/>
              <a:t>any</a:t>
            </a:r>
            <a:r>
              <a:rPr lang="it-IT" dirty="0"/>
              <a:t> </a:t>
            </a:r>
            <a:r>
              <a:rPr lang="it-IT" dirty="0" err="1"/>
              <a:t>measure</a:t>
            </a:r>
            <a:r>
              <a:rPr lang="it-IT" dirty="0"/>
              <a:t> </a:t>
            </a:r>
            <a:r>
              <a:rPr lang="it-IT" dirty="0" err="1"/>
              <a:t>taken</a:t>
            </a:r>
            <a:r>
              <a:rPr lang="it-IT" dirty="0"/>
              <a:t> </a:t>
            </a:r>
            <a:r>
              <a:rPr lang="it-IT" dirty="0" err="1"/>
              <a:t>pursuant</a:t>
            </a:r>
            <a:r>
              <a:rPr lang="it-IT" dirty="0"/>
              <a:t> to </a:t>
            </a:r>
            <a:r>
              <a:rPr lang="it-IT" dirty="0" err="1"/>
              <a:t>that</a:t>
            </a:r>
            <a:r>
              <a:rPr lang="it-IT" dirty="0"/>
              <a:t> </a:t>
            </a:r>
            <a:r>
              <a:rPr lang="it-IT" dirty="0" err="1"/>
              <a:t>authorization</a:t>
            </a:r>
            <a:r>
              <a:rPr lang="it-IT" dirty="0" smtClean="0"/>
              <a:t>.</a:t>
            </a:r>
            <a:endParaRPr lang="it-IT" dirty="0"/>
          </a:p>
          <a:p>
            <a:pPr marL="0" indent="0">
              <a:lnSpc>
                <a:spcPct val="120000"/>
              </a:lnSpc>
              <a:spcBef>
                <a:spcPts val="200"/>
              </a:spcBef>
              <a:buNone/>
            </a:pPr>
            <a:r>
              <a:rPr lang="it-IT" b="1" dirty="0" err="1"/>
              <a:t>Article</a:t>
            </a:r>
            <a:r>
              <a:rPr lang="it-IT" b="1" dirty="0"/>
              <a:t> 6</a:t>
            </a:r>
          </a:p>
          <a:p>
            <a:pPr marL="0" indent="0">
              <a:lnSpc>
                <a:spcPct val="120000"/>
              </a:lnSpc>
              <a:spcBef>
                <a:spcPts val="200"/>
              </a:spcBef>
              <a:buNone/>
            </a:pPr>
            <a:r>
              <a:rPr lang="it-IT" dirty="0" err="1"/>
              <a:t>Any</a:t>
            </a:r>
            <a:r>
              <a:rPr lang="it-IT" dirty="0"/>
              <a:t> situation </a:t>
            </a:r>
            <a:r>
              <a:rPr lang="it-IT" dirty="0" err="1"/>
              <a:t>amounting</a:t>
            </a:r>
            <a:r>
              <a:rPr lang="it-IT" dirty="0"/>
              <a:t> to massive and grave </a:t>
            </a:r>
            <a:r>
              <a:rPr lang="it-IT" dirty="0" err="1"/>
              <a:t>violations</a:t>
            </a:r>
            <a:r>
              <a:rPr lang="it-IT" dirty="0"/>
              <a:t> of human </a:t>
            </a:r>
            <a:r>
              <a:rPr lang="it-IT" dirty="0" err="1"/>
              <a:t>rights</a:t>
            </a:r>
            <a:r>
              <a:rPr lang="it-IT" dirty="0"/>
              <a:t> and/or grave </a:t>
            </a:r>
            <a:r>
              <a:rPr lang="it-IT" dirty="0" err="1"/>
              <a:t>breaches</a:t>
            </a:r>
            <a:r>
              <a:rPr lang="it-IT" dirty="0"/>
              <a:t> of </a:t>
            </a:r>
            <a:r>
              <a:rPr lang="it-IT" dirty="0" err="1"/>
              <a:t>international</a:t>
            </a:r>
            <a:r>
              <a:rPr lang="it-IT" dirty="0"/>
              <a:t> </a:t>
            </a:r>
            <a:r>
              <a:rPr lang="it-IT" dirty="0" err="1"/>
              <a:t>humanitarian</a:t>
            </a:r>
            <a:r>
              <a:rPr lang="it-IT" dirty="0"/>
              <a:t> law </a:t>
            </a:r>
            <a:r>
              <a:rPr lang="it-IT" dirty="0" err="1"/>
              <a:t>should</a:t>
            </a:r>
            <a:r>
              <a:rPr lang="it-IT" dirty="0"/>
              <a:t> be </a:t>
            </a:r>
            <a:r>
              <a:rPr lang="it-IT" dirty="0" err="1"/>
              <a:t>considered</a:t>
            </a:r>
            <a:r>
              <a:rPr lang="it-IT" dirty="0"/>
              <a:t> by the Security </a:t>
            </a:r>
            <a:r>
              <a:rPr lang="it-IT" dirty="0" err="1"/>
              <a:t>Council</a:t>
            </a:r>
            <a:r>
              <a:rPr lang="it-IT" dirty="0"/>
              <a:t> </a:t>
            </a:r>
            <a:r>
              <a:rPr lang="it-IT" dirty="0" err="1"/>
              <a:t>as</a:t>
            </a:r>
            <a:r>
              <a:rPr lang="it-IT" dirty="0"/>
              <a:t> a </a:t>
            </a:r>
            <a:r>
              <a:rPr lang="it-IT" dirty="0" err="1"/>
              <a:t>threat</a:t>
            </a:r>
            <a:r>
              <a:rPr lang="it-IT" dirty="0"/>
              <a:t> to the </a:t>
            </a:r>
            <a:r>
              <a:rPr lang="it-IT" dirty="0" err="1"/>
              <a:t>peace</a:t>
            </a:r>
            <a:r>
              <a:rPr lang="it-IT" dirty="0"/>
              <a:t> with </a:t>
            </a:r>
            <a:r>
              <a:rPr lang="it-IT" dirty="0" err="1"/>
              <a:t>respect</a:t>
            </a:r>
            <a:r>
              <a:rPr lang="it-IT" dirty="0"/>
              <a:t> of </a:t>
            </a:r>
            <a:r>
              <a:rPr lang="it-IT" dirty="0" err="1"/>
              <a:t>which</a:t>
            </a:r>
            <a:r>
              <a:rPr lang="it-IT" dirty="0"/>
              <a:t> </a:t>
            </a:r>
            <a:r>
              <a:rPr lang="it-IT" dirty="0" err="1"/>
              <a:t>it</a:t>
            </a:r>
            <a:r>
              <a:rPr lang="it-IT" dirty="0"/>
              <a:t> </a:t>
            </a:r>
            <a:r>
              <a:rPr lang="it-IT" dirty="0" err="1"/>
              <a:t>should</a:t>
            </a:r>
            <a:r>
              <a:rPr lang="it-IT" dirty="0"/>
              <a:t> </a:t>
            </a:r>
            <a:r>
              <a:rPr lang="it-IT" dirty="0" err="1"/>
              <a:t>immediately</a:t>
            </a:r>
            <a:r>
              <a:rPr lang="it-IT" dirty="0"/>
              <a:t> take </a:t>
            </a:r>
            <a:r>
              <a:rPr lang="it-IT" dirty="0" err="1"/>
              <a:t>such</a:t>
            </a:r>
            <a:r>
              <a:rPr lang="it-IT" dirty="0"/>
              <a:t> </a:t>
            </a:r>
            <a:r>
              <a:rPr lang="it-IT" dirty="0" err="1"/>
              <a:t>measures</a:t>
            </a:r>
            <a:r>
              <a:rPr lang="it-IT" dirty="0"/>
              <a:t> </a:t>
            </a:r>
            <a:r>
              <a:rPr lang="it-IT" dirty="0" err="1"/>
              <a:t>as</a:t>
            </a:r>
            <a:r>
              <a:rPr lang="it-IT" dirty="0"/>
              <a:t> </a:t>
            </a:r>
            <a:r>
              <a:rPr lang="it-IT" dirty="0" err="1"/>
              <a:t>it</a:t>
            </a:r>
            <a:r>
              <a:rPr lang="it-IT" dirty="0"/>
              <a:t> </a:t>
            </a:r>
            <a:r>
              <a:rPr lang="it-IT" dirty="0" err="1"/>
              <a:t>deems</a:t>
            </a:r>
            <a:r>
              <a:rPr lang="it-IT" dirty="0"/>
              <a:t> appropriate in the </a:t>
            </a:r>
            <a:r>
              <a:rPr lang="it-IT" dirty="0" err="1"/>
              <a:t>circumstances</a:t>
            </a:r>
            <a:r>
              <a:rPr lang="it-IT" dirty="0"/>
              <a:t>, </a:t>
            </a:r>
            <a:r>
              <a:rPr lang="it-IT" dirty="0" err="1"/>
              <a:t>including</a:t>
            </a:r>
            <a:r>
              <a:rPr lang="it-IT" dirty="0"/>
              <a:t> the use of force</a:t>
            </a:r>
            <a:r>
              <a:rPr lang="it-IT" dirty="0" smtClean="0"/>
              <a:t>.</a:t>
            </a:r>
            <a:endParaRPr lang="it-IT" dirty="0"/>
          </a:p>
        </p:txBody>
      </p:sp>
    </p:spTree>
    <p:extLst>
      <p:ext uri="{BB962C8B-B14F-4D97-AF65-F5344CB8AC3E}">
        <p14:creationId xmlns:p14="http://schemas.microsoft.com/office/powerpoint/2010/main" val="709885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Libia: UNSC Res. 1973 (2011)</a:t>
            </a:r>
            <a:endParaRPr lang="it-IT" dirty="0"/>
          </a:p>
        </p:txBody>
      </p:sp>
      <p:sp>
        <p:nvSpPr>
          <p:cNvPr id="3" name="Segnaposto contenuto 2"/>
          <p:cNvSpPr>
            <a:spLocks noGrp="1"/>
          </p:cNvSpPr>
          <p:nvPr>
            <p:ph idx="1"/>
          </p:nvPr>
        </p:nvSpPr>
        <p:spPr/>
        <p:txBody>
          <a:bodyPr/>
          <a:lstStyle/>
          <a:p>
            <a:pPr marL="0" indent="0">
              <a:buNone/>
            </a:pPr>
            <a:r>
              <a:rPr lang="it-IT" b="1" dirty="0" smtClean="0"/>
              <a:t>Il Consiglio di sicurezza</a:t>
            </a:r>
          </a:p>
          <a:p>
            <a:pPr marL="0" indent="0" algn="ctr">
              <a:buNone/>
            </a:pPr>
            <a:r>
              <a:rPr lang="it-IT" dirty="0" smtClean="0"/>
              <a:t>“</a:t>
            </a:r>
            <a:r>
              <a:rPr lang="it-IT" i="1" dirty="0" err="1" smtClean="0"/>
              <a:t>Authorizes</a:t>
            </a:r>
            <a:r>
              <a:rPr lang="it-IT" dirty="0" smtClean="0"/>
              <a:t> </a:t>
            </a:r>
            <a:r>
              <a:rPr lang="it-IT" dirty="0" err="1"/>
              <a:t>Member</a:t>
            </a:r>
            <a:r>
              <a:rPr lang="it-IT" dirty="0"/>
              <a:t> </a:t>
            </a:r>
            <a:r>
              <a:rPr lang="it-IT" dirty="0" err="1"/>
              <a:t>States</a:t>
            </a:r>
            <a:r>
              <a:rPr lang="it-IT" dirty="0"/>
              <a:t> </a:t>
            </a:r>
            <a:r>
              <a:rPr lang="it-IT" dirty="0" err="1"/>
              <a:t>that</a:t>
            </a:r>
            <a:r>
              <a:rPr lang="it-IT" dirty="0"/>
              <a:t> </a:t>
            </a:r>
            <a:r>
              <a:rPr lang="it-IT" dirty="0" err="1"/>
              <a:t>have</a:t>
            </a:r>
            <a:r>
              <a:rPr lang="it-IT" dirty="0"/>
              <a:t> </a:t>
            </a:r>
            <a:r>
              <a:rPr lang="it-IT" dirty="0" err="1"/>
              <a:t>notified</a:t>
            </a:r>
            <a:r>
              <a:rPr lang="it-IT" dirty="0"/>
              <a:t> the </a:t>
            </a:r>
            <a:r>
              <a:rPr lang="it-IT" dirty="0" err="1"/>
              <a:t>Secretary</a:t>
            </a:r>
            <a:r>
              <a:rPr lang="it-IT" dirty="0"/>
              <a:t>-General, </a:t>
            </a:r>
            <a:r>
              <a:rPr lang="it-IT" dirty="0" err="1"/>
              <a:t>acting</a:t>
            </a:r>
            <a:r>
              <a:rPr lang="it-IT" dirty="0"/>
              <a:t> </a:t>
            </a:r>
            <a:r>
              <a:rPr lang="it-IT" dirty="0" err="1"/>
              <a:t>nationally</a:t>
            </a:r>
            <a:r>
              <a:rPr lang="it-IT" dirty="0"/>
              <a:t> or </a:t>
            </a:r>
            <a:r>
              <a:rPr lang="it-IT" dirty="0" err="1"/>
              <a:t>through</a:t>
            </a:r>
            <a:r>
              <a:rPr lang="it-IT" dirty="0"/>
              <a:t> </a:t>
            </a:r>
            <a:r>
              <a:rPr lang="it-IT" dirty="0" err="1"/>
              <a:t>regional</a:t>
            </a:r>
            <a:r>
              <a:rPr lang="it-IT" dirty="0"/>
              <a:t> </a:t>
            </a:r>
            <a:r>
              <a:rPr lang="it-IT" dirty="0" err="1"/>
              <a:t>organizations</a:t>
            </a:r>
            <a:r>
              <a:rPr lang="it-IT" dirty="0"/>
              <a:t> or </a:t>
            </a:r>
            <a:r>
              <a:rPr lang="it-IT" dirty="0" err="1"/>
              <a:t>arrangements</a:t>
            </a:r>
            <a:r>
              <a:rPr lang="it-IT" dirty="0"/>
              <a:t>, and </a:t>
            </a:r>
            <a:r>
              <a:rPr lang="it-IT" dirty="0" err="1"/>
              <a:t>acting</a:t>
            </a:r>
            <a:r>
              <a:rPr lang="it-IT" dirty="0"/>
              <a:t> in </a:t>
            </a:r>
            <a:r>
              <a:rPr lang="it-IT" dirty="0" err="1"/>
              <a:t>cooperation</a:t>
            </a:r>
            <a:r>
              <a:rPr lang="it-IT" dirty="0"/>
              <a:t> with the </a:t>
            </a:r>
            <a:r>
              <a:rPr lang="it-IT" dirty="0" err="1"/>
              <a:t>Secretary</a:t>
            </a:r>
            <a:r>
              <a:rPr lang="it-IT" dirty="0"/>
              <a:t>-General, to take </a:t>
            </a:r>
            <a:r>
              <a:rPr lang="it-IT" dirty="0" err="1"/>
              <a:t>all</a:t>
            </a:r>
            <a:r>
              <a:rPr lang="it-IT" dirty="0"/>
              <a:t> </a:t>
            </a:r>
            <a:r>
              <a:rPr lang="it-IT" dirty="0" err="1"/>
              <a:t>necessary</a:t>
            </a:r>
            <a:r>
              <a:rPr lang="it-IT" dirty="0"/>
              <a:t> </a:t>
            </a:r>
            <a:r>
              <a:rPr lang="it-IT" dirty="0" err="1"/>
              <a:t>measures</a:t>
            </a:r>
            <a:r>
              <a:rPr lang="it-IT" dirty="0"/>
              <a:t>, </a:t>
            </a:r>
            <a:r>
              <a:rPr lang="it-IT" dirty="0" smtClean="0"/>
              <a:t>[…] to </a:t>
            </a:r>
            <a:r>
              <a:rPr lang="it-IT" dirty="0" err="1"/>
              <a:t>protect</a:t>
            </a:r>
            <a:r>
              <a:rPr lang="it-IT" dirty="0"/>
              <a:t> </a:t>
            </a:r>
            <a:r>
              <a:rPr lang="it-IT" dirty="0" err="1"/>
              <a:t>civilians</a:t>
            </a:r>
            <a:r>
              <a:rPr lang="it-IT" dirty="0"/>
              <a:t> and </a:t>
            </a:r>
            <a:r>
              <a:rPr lang="it-IT" dirty="0" err="1"/>
              <a:t>civilian</a:t>
            </a:r>
            <a:r>
              <a:rPr lang="it-IT" dirty="0"/>
              <a:t> </a:t>
            </a:r>
            <a:r>
              <a:rPr lang="it-IT" dirty="0" err="1"/>
              <a:t>populated</a:t>
            </a:r>
            <a:r>
              <a:rPr lang="it-IT" dirty="0"/>
              <a:t> </a:t>
            </a:r>
            <a:r>
              <a:rPr lang="it-IT" dirty="0" err="1"/>
              <a:t>areas</a:t>
            </a:r>
            <a:r>
              <a:rPr lang="it-IT" dirty="0"/>
              <a:t> under </a:t>
            </a:r>
            <a:r>
              <a:rPr lang="it-IT" dirty="0" err="1"/>
              <a:t>threat</a:t>
            </a:r>
            <a:r>
              <a:rPr lang="it-IT" dirty="0"/>
              <a:t> of </a:t>
            </a:r>
            <a:r>
              <a:rPr lang="it-IT" dirty="0" err="1"/>
              <a:t>attack</a:t>
            </a:r>
            <a:r>
              <a:rPr lang="it-IT" dirty="0"/>
              <a:t> in the </a:t>
            </a:r>
            <a:r>
              <a:rPr lang="it-IT" dirty="0" err="1"/>
              <a:t>Libyan</a:t>
            </a:r>
            <a:r>
              <a:rPr lang="it-IT" dirty="0"/>
              <a:t> </a:t>
            </a:r>
            <a:r>
              <a:rPr lang="it-IT" dirty="0" err="1"/>
              <a:t>Arab</a:t>
            </a:r>
            <a:r>
              <a:rPr lang="it-IT" dirty="0"/>
              <a:t> Jamahiriya, </a:t>
            </a:r>
            <a:r>
              <a:rPr lang="it-IT" dirty="0" err="1"/>
              <a:t>including</a:t>
            </a:r>
            <a:r>
              <a:rPr lang="it-IT" dirty="0"/>
              <a:t> Benghazi, </a:t>
            </a:r>
            <a:r>
              <a:rPr lang="it-IT" dirty="0" err="1"/>
              <a:t>while</a:t>
            </a:r>
            <a:r>
              <a:rPr lang="it-IT" dirty="0"/>
              <a:t> </a:t>
            </a:r>
            <a:r>
              <a:rPr lang="it-IT" dirty="0" err="1"/>
              <a:t>excluding</a:t>
            </a:r>
            <a:r>
              <a:rPr lang="it-IT" dirty="0"/>
              <a:t> a </a:t>
            </a:r>
            <a:r>
              <a:rPr lang="it-IT" dirty="0" err="1"/>
              <a:t>foreign</a:t>
            </a:r>
            <a:r>
              <a:rPr lang="it-IT" dirty="0"/>
              <a:t> </a:t>
            </a:r>
            <a:r>
              <a:rPr lang="it-IT" dirty="0" err="1"/>
              <a:t>occupation</a:t>
            </a:r>
            <a:r>
              <a:rPr lang="it-IT" dirty="0"/>
              <a:t> force of </a:t>
            </a:r>
            <a:r>
              <a:rPr lang="it-IT" dirty="0" err="1"/>
              <a:t>any</a:t>
            </a:r>
            <a:r>
              <a:rPr lang="it-IT" dirty="0"/>
              <a:t> </a:t>
            </a:r>
            <a:r>
              <a:rPr lang="it-IT" dirty="0" err="1"/>
              <a:t>form</a:t>
            </a:r>
            <a:r>
              <a:rPr lang="it-IT" dirty="0"/>
              <a:t> on </a:t>
            </a:r>
            <a:r>
              <a:rPr lang="it-IT" dirty="0" err="1"/>
              <a:t>any</a:t>
            </a:r>
            <a:r>
              <a:rPr lang="it-IT" dirty="0"/>
              <a:t> part of </a:t>
            </a:r>
            <a:r>
              <a:rPr lang="it-IT" dirty="0" err="1"/>
              <a:t>Libyan</a:t>
            </a:r>
            <a:r>
              <a:rPr lang="it-IT" dirty="0"/>
              <a:t> </a:t>
            </a:r>
            <a:r>
              <a:rPr lang="it-IT" dirty="0" err="1" smtClean="0"/>
              <a:t>territory</a:t>
            </a:r>
            <a:r>
              <a:rPr lang="it-IT" dirty="0" smtClean="0"/>
              <a:t>”</a:t>
            </a:r>
            <a:endParaRPr lang="it-IT" dirty="0"/>
          </a:p>
        </p:txBody>
      </p:sp>
    </p:spTree>
    <p:extLst>
      <p:ext uri="{BB962C8B-B14F-4D97-AF65-F5344CB8AC3E}">
        <p14:creationId xmlns:p14="http://schemas.microsoft.com/office/powerpoint/2010/main" val="1469013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Kosovo 1999</a:t>
            </a:r>
            <a:endParaRPr lang="it-IT" dirty="0"/>
          </a:p>
        </p:txBody>
      </p:sp>
      <p:pic>
        <p:nvPicPr>
          <p:cNvPr id="8" name="Segnaposto immagine 7"/>
          <p:cNvPicPr>
            <a:picLocks noGrp="1" noChangeAspect="1"/>
          </p:cNvPicPr>
          <p:nvPr>
            <p:ph type="pic" sz="quarter" idx="17"/>
          </p:nvPr>
        </p:nvPicPr>
        <p:blipFill>
          <a:blip r:embed="rId2"/>
          <a:srcRect t="-17570" b="-17570"/>
          <a:stretch>
            <a:fillRect/>
          </a:stretch>
        </p:blipFill>
        <p:spPr>
          <a:xfrm rot="21420000">
            <a:off x="338141" y="336549"/>
            <a:ext cx="3598862" cy="3333750"/>
          </a:xfrm>
        </p:spPr>
      </p:pic>
      <p:pic>
        <p:nvPicPr>
          <p:cNvPr id="2" name="Segnaposto immagine 1"/>
          <p:cNvPicPr>
            <a:picLocks noGrp="1" noChangeAspect="1"/>
          </p:cNvPicPr>
          <p:nvPr>
            <p:ph type="pic" sz="quarter" idx="16"/>
          </p:nvPr>
        </p:nvPicPr>
        <p:blipFill>
          <a:blip r:embed="rId3"/>
          <a:srcRect t="2203" b="2203"/>
          <a:stretch>
            <a:fillRect/>
          </a:stretch>
        </p:blipFill>
        <p:spPr/>
      </p:pic>
      <p:sp>
        <p:nvSpPr>
          <p:cNvPr id="3" name="Segnaposto testo 2"/>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3192055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La responsabilità di proteggere (R2P)</a:t>
            </a:r>
            <a:endParaRPr lang="it-IT" dirty="0"/>
          </a:p>
        </p:txBody>
      </p:sp>
      <p:pic>
        <p:nvPicPr>
          <p:cNvPr id="9" name="Segnaposto immagine 8"/>
          <p:cNvPicPr>
            <a:picLocks noGrp="1" noChangeAspect="1"/>
          </p:cNvPicPr>
          <p:nvPr>
            <p:ph type="pic" sz="quarter" idx="15"/>
          </p:nvPr>
        </p:nvPicPr>
        <p:blipFill>
          <a:blip r:embed="rId2"/>
          <a:srcRect t="924" b="924"/>
          <a:stretch>
            <a:fillRect/>
          </a:stretch>
        </p:blipFill>
        <p:spPr/>
      </p:pic>
      <p:sp>
        <p:nvSpPr>
          <p:cNvPr id="7" name="Segnaposto testo 6"/>
          <p:cNvSpPr>
            <a:spLocks noGrp="1"/>
          </p:cNvSpPr>
          <p:nvPr>
            <p:ph type="body" sz="half" idx="2"/>
          </p:nvPr>
        </p:nvSpPr>
        <p:spPr/>
        <p:txBody>
          <a:bodyPr/>
          <a:lstStyle/>
          <a:p>
            <a:r>
              <a:rPr lang="it-IT" dirty="0"/>
              <a:t>Chi è responsabile per la protezione delle persone da gravi violazioni dei diritti umani?</a:t>
            </a:r>
          </a:p>
        </p:txBody>
      </p:sp>
    </p:spTree>
    <p:extLst>
      <p:ext uri="{BB962C8B-B14F-4D97-AF65-F5344CB8AC3E}">
        <p14:creationId xmlns:p14="http://schemas.microsoft.com/office/powerpoint/2010/main" val="391920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Cos’è la guerra?</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Cicerone: ‘</a:t>
            </a:r>
            <a:r>
              <a:rPr lang="it-IT" i="1" dirty="0" smtClean="0"/>
              <a:t>inter </a:t>
            </a:r>
            <a:r>
              <a:rPr lang="it-IT" i="1" dirty="0" err="1"/>
              <a:t>bellum</a:t>
            </a:r>
            <a:r>
              <a:rPr lang="it-IT" i="1" dirty="0"/>
              <a:t> et </a:t>
            </a:r>
            <a:r>
              <a:rPr lang="it-IT" i="1" dirty="0" err="1"/>
              <a:t>pacem</a:t>
            </a:r>
            <a:r>
              <a:rPr lang="it-IT" i="1" dirty="0"/>
              <a:t> </a:t>
            </a:r>
            <a:r>
              <a:rPr lang="it-IT" i="1" dirty="0" err="1"/>
              <a:t>nihil</a:t>
            </a:r>
            <a:r>
              <a:rPr lang="it-IT" i="1" dirty="0"/>
              <a:t> est </a:t>
            </a:r>
            <a:r>
              <a:rPr lang="it-IT" i="1" dirty="0" smtClean="0"/>
              <a:t>medium</a:t>
            </a:r>
            <a:r>
              <a:rPr lang="it-IT" dirty="0" smtClean="0"/>
              <a:t>’</a:t>
            </a:r>
            <a:endParaRPr lang="it-IT" dirty="0"/>
          </a:p>
          <a:p>
            <a:r>
              <a:rPr lang="it-IT" dirty="0" err="1" smtClean="0"/>
              <a:t>Oppenheim</a:t>
            </a:r>
            <a:r>
              <a:rPr lang="it-IT" dirty="0" smtClean="0"/>
              <a:t>, </a:t>
            </a:r>
            <a:r>
              <a:rPr lang="it-IT" i="1" dirty="0" smtClean="0"/>
              <a:t>International Law</a:t>
            </a:r>
            <a:r>
              <a:rPr lang="it-IT" dirty="0"/>
              <a:t>: “</a:t>
            </a:r>
            <a:r>
              <a:rPr lang="it-IT" i="1" dirty="0"/>
              <a:t>...a </a:t>
            </a:r>
            <a:r>
              <a:rPr lang="it-IT" i="1" dirty="0" err="1"/>
              <a:t>contention</a:t>
            </a:r>
            <a:r>
              <a:rPr lang="it-IT" i="1" dirty="0"/>
              <a:t> </a:t>
            </a:r>
            <a:r>
              <a:rPr lang="it-IT" i="1" dirty="0" err="1"/>
              <a:t>between</a:t>
            </a:r>
            <a:r>
              <a:rPr lang="it-IT" i="1" dirty="0"/>
              <a:t> </a:t>
            </a:r>
            <a:r>
              <a:rPr lang="it-IT" i="1" dirty="0" err="1"/>
              <a:t>two</a:t>
            </a:r>
            <a:r>
              <a:rPr lang="it-IT" i="1" dirty="0"/>
              <a:t> or more </a:t>
            </a:r>
            <a:r>
              <a:rPr lang="it-IT" i="1" dirty="0" err="1"/>
              <a:t>States</a:t>
            </a:r>
            <a:r>
              <a:rPr lang="it-IT" i="1" dirty="0"/>
              <a:t> , </a:t>
            </a:r>
            <a:r>
              <a:rPr lang="it-IT" i="1" dirty="0" err="1"/>
              <a:t>through</a:t>
            </a:r>
            <a:r>
              <a:rPr lang="it-IT" i="1" dirty="0"/>
              <a:t> </a:t>
            </a:r>
            <a:r>
              <a:rPr lang="it-IT" i="1" dirty="0" err="1"/>
              <a:t>their</a:t>
            </a:r>
            <a:r>
              <a:rPr lang="it-IT" i="1" dirty="0"/>
              <a:t> </a:t>
            </a:r>
            <a:r>
              <a:rPr lang="it-IT" i="1" dirty="0" err="1"/>
              <a:t>armed</a:t>
            </a:r>
            <a:r>
              <a:rPr lang="it-IT" i="1" dirty="0"/>
              <a:t> </a:t>
            </a:r>
            <a:r>
              <a:rPr lang="it-IT" i="1" dirty="0" err="1"/>
              <a:t>forces</a:t>
            </a:r>
            <a:r>
              <a:rPr lang="it-IT" i="1" dirty="0"/>
              <a:t>, for the </a:t>
            </a:r>
            <a:r>
              <a:rPr lang="it-IT" i="1" dirty="0" err="1"/>
              <a:t>purposes</a:t>
            </a:r>
            <a:r>
              <a:rPr lang="it-IT" i="1" dirty="0"/>
              <a:t> of </a:t>
            </a:r>
            <a:r>
              <a:rPr lang="it-IT" i="1" dirty="0" err="1"/>
              <a:t>overpowering</a:t>
            </a:r>
            <a:r>
              <a:rPr lang="it-IT" i="1" dirty="0"/>
              <a:t> </a:t>
            </a:r>
            <a:r>
              <a:rPr lang="it-IT" i="1" dirty="0" err="1"/>
              <a:t>each</a:t>
            </a:r>
            <a:r>
              <a:rPr lang="it-IT" i="1" dirty="0"/>
              <a:t> </a:t>
            </a:r>
            <a:r>
              <a:rPr lang="it-IT" i="1" dirty="0" err="1"/>
              <a:t>other</a:t>
            </a:r>
            <a:r>
              <a:rPr lang="it-IT" i="1" dirty="0"/>
              <a:t> and </a:t>
            </a:r>
            <a:r>
              <a:rPr lang="it-IT" i="1" dirty="0" err="1"/>
              <a:t>imposing</a:t>
            </a:r>
            <a:r>
              <a:rPr lang="it-IT" i="1" dirty="0"/>
              <a:t> </a:t>
            </a:r>
            <a:r>
              <a:rPr lang="it-IT" i="1" dirty="0" err="1"/>
              <a:t>such</a:t>
            </a:r>
            <a:r>
              <a:rPr lang="it-IT" i="1" dirty="0"/>
              <a:t> </a:t>
            </a:r>
            <a:r>
              <a:rPr lang="it-IT" i="1" dirty="0" err="1"/>
              <a:t>conditions</a:t>
            </a:r>
            <a:r>
              <a:rPr lang="it-IT" i="1" dirty="0"/>
              <a:t> of </a:t>
            </a:r>
            <a:r>
              <a:rPr lang="it-IT" i="1" dirty="0" err="1"/>
              <a:t>peace</a:t>
            </a:r>
            <a:r>
              <a:rPr lang="it-IT" i="1" dirty="0"/>
              <a:t> </a:t>
            </a:r>
            <a:r>
              <a:rPr lang="it-IT" i="1" dirty="0" err="1"/>
              <a:t>as</a:t>
            </a:r>
            <a:r>
              <a:rPr lang="it-IT" i="1" dirty="0"/>
              <a:t> the </a:t>
            </a:r>
            <a:r>
              <a:rPr lang="it-IT" i="1" dirty="0" err="1"/>
              <a:t>victor</a:t>
            </a:r>
            <a:r>
              <a:rPr lang="it-IT" i="1" dirty="0"/>
              <a:t> </a:t>
            </a:r>
            <a:r>
              <a:rPr lang="it-IT" i="1" dirty="0" err="1" smtClean="0"/>
              <a:t>pleases</a:t>
            </a:r>
            <a:r>
              <a:rPr lang="it-IT" dirty="0" smtClean="0"/>
              <a:t>”</a:t>
            </a:r>
          </a:p>
          <a:p>
            <a:r>
              <a:rPr lang="it-IT" dirty="0" smtClean="0"/>
              <a:t>ICTY, </a:t>
            </a:r>
            <a:r>
              <a:rPr lang="it-IT" i="1" dirty="0" err="1" smtClean="0"/>
              <a:t>Tadic</a:t>
            </a:r>
            <a:r>
              <a:rPr lang="it-IT" i="1" dirty="0" smtClean="0"/>
              <a:t> </a:t>
            </a:r>
            <a:r>
              <a:rPr lang="it-IT" dirty="0" smtClean="0"/>
              <a:t>(1995):  </a:t>
            </a:r>
            <a:r>
              <a:rPr lang="it-IT" dirty="0"/>
              <a:t>‘</a:t>
            </a:r>
            <a:r>
              <a:rPr lang="it-IT" i="1" dirty="0"/>
              <a:t>an </a:t>
            </a:r>
            <a:r>
              <a:rPr lang="it-IT" i="1" dirty="0" err="1"/>
              <a:t>armed</a:t>
            </a:r>
            <a:r>
              <a:rPr lang="it-IT" i="1" dirty="0"/>
              <a:t> </a:t>
            </a:r>
            <a:r>
              <a:rPr lang="it-IT" i="1" dirty="0" err="1"/>
              <a:t>conflict</a:t>
            </a:r>
            <a:r>
              <a:rPr lang="it-IT" i="1" dirty="0"/>
              <a:t> </a:t>
            </a:r>
            <a:r>
              <a:rPr lang="it-IT" i="1" dirty="0" err="1"/>
              <a:t>exists</a:t>
            </a:r>
            <a:r>
              <a:rPr lang="it-IT" i="1" dirty="0"/>
              <a:t> </a:t>
            </a:r>
            <a:r>
              <a:rPr lang="it-IT" i="1" dirty="0" err="1"/>
              <a:t>whenever</a:t>
            </a:r>
            <a:r>
              <a:rPr lang="it-IT" i="1" dirty="0"/>
              <a:t> </a:t>
            </a:r>
            <a:r>
              <a:rPr lang="it-IT" i="1" dirty="0" err="1"/>
              <a:t>there</a:t>
            </a:r>
            <a:r>
              <a:rPr lang="it-IT" i="1" dirty="0"/>
              <a:t> </a:t>
            </a:r>
            <a:r>
              <a:rPr lang="it-IT" i="1" dirty="0" err="1"/>
              <a:t>is</a:t>
            </a:r>
            <a:r>
              <a:rPr lang="it-IT" i="1" dirty="0"/>
              <a:t> </a:t>
            </a:r>
            <a:r>
              <a:rPr lang="it-IT" i="1" dirty="0" err="1"/>
              <a:t>resort</a:t>
            </a:r>
            <a:r>
              <a:rPr lang="it-IT" i="1" dirty="0"/>
              <a:t> to </a:t>
            </a:r>
            <a:r>
              <a:rPr lang="it-IT" i="1" dirty="0" err="1"/>
              <a:t>armed</a:t>
            </a:r>
            <a:r>
              <a:rPr lang="it-IT" i="1" dirty="0"/>
              <a:t> force </a:t>
            </a:r>
            <a:r>
              <a:rPr lang="it-IT" i="1" dirty="0" err="1"/>
              <a:t>between</a:t>
            </a:r>
            <a:r>
              <a:rPr lang="it-IT" i="1" dirty="0"/>
              <a:t> </a:t>
            </a:r>
            <a:r>
              <a:rPr lang="it-IT" i="1" dirty="0" err="1"/>
              <a:t>States</a:t>
            </a:r>
            <a:r>
              <a:rPr lang="it-IT" i="1" dirty="0"/>
              <a:t> or </a:t>
            </a:r>
            <a:r>
              <a:rPr lang="it-IT" i="1" dirty="0" err="1"/>
              <a:t>protracted</a:t>
            </a:r>
            <a:r>
              <a:rPr lang="it-IT" i="1" dirty="0"/>
              <a:t> </a:t>
            </a:r>
            <a:r>
              <a:rPr lang="it-IT" i="1" dirty="0" err="1"/>
              <a:t>armed</a:t>
            </a:r>
            <a:r>
              <a:rPr lang="it-IT" i="1" dirty="0"/>
              <a:t> </a:t>
            </a:r>
            <a:r>
              <a:rPr lang="it-IT" i="1" dirty="0" err="1"/>
              <a:t>violence</a:t>
            </a:r>
            <a:r>
              <a:rPr lang="it-IT" i="1" dirty="0"/>
              <a:t> </a:t>
            </a:r>
            <a:r>
              <a:rPr lang="it-IT" i="1" dirty="0" err="1"/>
              <a:t>between</a:t>
            </a:r>
            <a:r>
              <a:rPr lang="it-IT" i="1" dirty="0"/>
              <a:t> </a:t>
            </a:r>
            <a:r>
              <a:rPr lang="it-IT" i="1" dirty="0" err="1"/>
              <a:t>governmental</a:t>
            </a:r>
            <a:r>
              <a:rPr lang="it-IT" i="1" dirty="0"/>
              <a:t> </a:t>
            </a:r>
            <a:r>
              <a:rPr lang="it-IT" i="1" dirty="0" err="1"/>
              <a:t>authorities</a:t>
            </a:r>
            <a:r>
              <a:rPr lang="it-IT" i="1" dirty="0"/>
              <a:t> and </a:t>
            </a:r>
            <a:r>
              <a:rPr lang="it-IT" i="1" dirty="0" err="1"/>
              <a:t>organized</a:t>
            </a:r>
            <a:r>
              <a:rPr lang="it-IT" i="1" dirty="0"/>
              <a:t> </a:t>
            </a:r>
            <a:r>
              <a:rPr lang="it-IT" i="1" dirty="0" err="1"/>
              <a:t>armed</a:t>
            </a:r>
            <a:r>
              <a:rPr lang="it-IT" i="1" dirty="0"/>
              <a:t> </a:t>
            </a:r>
            <a:r>
              <a:rPr lang="it-IT" i="1" dirty="0" err="1"/>
              <a:t>groups</a:t>
            </a:r>
            <a:r>
              <a:rPr lang="it-IT" i="1" dirty="0"/>
              <a:t> or </a:t>
            </a:r>
            <a:r>
              <a:rPr lang="it-IT" i="1" dirty="0" err="1"/>
              <a:t>between</a:t>
            </a:r>
            <a:r>
              <a:rPr lang="it-IT" i="1" dirty="0"/>
              <a:t> </a:t>
            </a:r>
            <a:r>
              <a:rPr lang="it-IT" i="1" dirty="0" err="1"/>
              <a:t>such</a:t>
            </a:r>
            <a:r>
              <a:rPr lang="it-IT" i="1" dirty="0"/>
              <a:t> </a:t>
            </a:r>
            <a:r>
              <a:rPr lang="it-IT" i="1" dirty="0" err="1"/>
              <a:t>groups</a:t>
            </a:r>
            <a:r>
              <a:rPr lang="it-IT" i="1" dirty="0"/>
              <a:t> </a:t>
            </a:r>
            <a:r>
              <a:rPr lang="it-IT" i="1" dirty="0" err="1"/>
              <a:t>within</a:t>
            </a:r>
            <a:r>
              <a:rPr lang="it-IT" i="1" dirty="0"/>
              <a:t> a </a:t>
            </a:r>
            <a:r>
              <a:rPr lang="it-IT" i="1" dirty="0" smtClean="0"/>
              <a:t>State</a:t>
            </a:r>
            <a:r>
              <a:rPr lang="it-IT" dirty="0" smtClean="0"/>
              <a:t>’</a:t>
            </a:r>
          </a:p>
          <a:p>
            <a:r>
              <a:rPr lang="it-IT" dirty="0" smtClean="0"/>
              <a:t>‘</a:t>
            </a:r>
            <a:r>
              <a:rPr lang="it-IT" i="1" dirty="0" err="1" smtClean="0"/>
              <a:t>Silent</a:t>
            </a:r>
            <a:r>
              <a:rPr lang="it-IT" i="1" dirty="0" smtClean="0"/>
              <a:t> </a:t>
            </a:r>
            <a:r>
              <a:rPr lang="it-IT" i="1" dirty="0" err="1"/>
              <a:t>enim</a:t>
            </a:r>
            <a:r>
              <a:rPr lang="it-IT" i="1" dirty="0"/>
              <a:t> </a:t>
            </a:r>
            <a:r>
              <a:rPr lang="it-IT" i="1" dirty="0" err="1"/>
              <a:t>leges</a:t>
            </a:r>
            <a:r>
              <a:rPr lang="it-IT" i="1" dirty="0"/>
              <a:t> inter </a:t>
            </a:r>
            <a:r>
              <a:rPr lang="it-IT" i="1" dirty="0" smtClean="0"/>
              <a:t>arma</a:t>
            </a:r>
            <a:r>
              <a:rPr lang="it-IT" dirty="0" smtClean="0"/>
              <a:t>’?</a:t>
            </a:r>
            <a:endParaRPr lang="it-IT" dirty="0"/>
          </a:p>
        </p:txBody>
      </p:sp>
    </p:spTree>
    <p:extLst>
      <p:ext uri="{BB962C8B-B14F-4D97-AF65-F5344CB8AC3E}">
        <p14:creationId xmlns:p14="http://schemas.microsoft.com/office/powerpoint/2010/main" val="81094967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R2P: </a:t>
            </a:r>
            <a:r>
              <a:rPr lang="it-IT" dirty="0" smtClean="0"/>
              <a:t>il rapporto del SG ONU</a:t>
            </a:r>
            <a:endParaRPr lang="it-IT" dirty="0"/>
          </a:p>
        </p:txBody>
      </p:sp>
      <p:sp>
        <p:nvSpPr>
          <p:cNvPr id="3" name="Segnaposto contenuto 2"/>
          <p:cNvSpPr>
            <a:spLocks noGrp="1"/>
          </p:cNvSpPr>
          <p:nvPr>
            <p:ph idx="1"/>
          </p:nvPr>
        </p:nvSpPr>
        <p:spPr>
          <a:xfrm>
            <a:off x="463422" y="1527337"/>
            <a:ext cx="8307266" cy="4976715"/>
          </a:xfrm>
        </p:spPr>
        <p:txBody>
          <a:bodyPr>
            <a:normAutofit lnSpcReduction="10000"/>
          </a:bodyPr>
          <a:lstStyle/>
          <a:p>
            <a:r>
              <a:rPr lang="it-IT" dirty="0" smtClean="0"/>
              <a:t> </a:t>
            </a:r>
            <a:r>
              <a:rPr lang="it-IT" dirty="0"/>
              <a:t>Lo Stato ha la responsabilità primaria di proteggere la popolazione da genocidi, crimini di guerra, crimini contro l'umanità e pulizia etnica, così come dall'istigazione a questi crimini.</a:t>
            </a:r>
          </a:p>
          <a:p>
            <a:r>
              <a:rPr lang="it-IT" dirty="0" smtClean="0"/>
              <a:t>La </a:t>
            </a:r>
            <a:r>
              <a:rPr lang="it-IT" dirty="0"/>
              <a:t>comunità internazionale deve incoraggiare ed assistere gli stati nell’assunzione di tale responsabilità.</a:t>
            </a:r>
          </a:p>
          <a:p>
            <a:r>
              <a:rPr lang="it-IT" dirty="0" smtClean="0"/>
              <a:t>La </a:t>
            </a:r>
            <a:r>
              <a:rPr lang="it-IT" dirty="0"/>
              <a:t>comunità internazionale </a:t>
            </a:r>
            <a:r>
              <a:rPr lang="it-IT" u="sng" dirty="0"/>
              <a:t>ha la responsabilità </a:t>
            </a:r>
            <a:r>
              <a:rPr lang="it-IT" dirty="0"/>
              <a:t>di utilizzare appropriati mezzi diplomatici, umanitari </a:t>
            </a:r>
            <a:r>
              <a:rPr lang="it-IT" u="sng" dirty="0"/>
              <a:t>ed altri </a:t>
            </a:r>
            <a:r>
              <a:rPr lang="it-IT" dirty="0"/>
              <a:t>per proteggere le popolazioni da questi crimini. Se uno stato</a:t>
            </a:r>
            <a:r>
              <a:rPr lang="it-IT" u="sng" dirty="0"/>
              <a:t> fallisce </a:t>
            </a:r>
            <a:r>
              <a:rPr lang="it-IT" dirty="0"/>
              <a:t>manifestamente nel compito di proteggere la sua popolazione, la comunità internazionale deve essere preparata ad </a:t>
            </a:r>
            <a:r>
              <a:rPr lang="it-IT" u="sng" dirty="0"/>
              <a:t>intraprendere azioni collettive per proteggere la popolazione </a:t>
            </a:r>
            <a:r>
              <a:rPr lang="it-IT" dirty="0"/>
              <a:t>stessa, in accordo con la Carta dell'ONU.</a:t>
            </a:r>
            <a:endParaRPr lang="it-IT" dirty="0"/>
          </a:p>
        </p:txBody>
      </p:sp>
    </p:spTree>
    <p:extLst>
      <p:ext uri="{BB962C8B-B14F-4D97-AF65-F5344CB8AC3E}">
        <p14:creationId xmlns:p14="http://schemas.microsoft.com/office/powerpoint/2010/main" val="145830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a:t>
            </a:r>
            <a:r>
              <a:rPr lang="it-IT" dirty="0" smtClean="0"/>
              <a:t>opo WWII</a:t>
            </a:r>
            <a:r>
              <a:rPr lang="it-IT" i="1" dirty="0" smtClean="0"/>
              <a:t/>
            </a:r>
            <a:br>
              <a:rPr lang="it-IT" i="1" dirty="0" smtClean="0"/>
            </a:br>
            <a:r>
              <a:rPr lang="it-IT" i="1" dirty="0" err="1" smtClean="0"/>
              <a:t>J</a:t>
            </a:r>
            <a:r>
              <a:rPr lang="it-IT" i="1" dirty="0" err="1" smtClean="0"/>
              <a:t>us</a:t>
            </a:r>
            <a:r>
              <a:rPr lang="it-IT" i="1" dirty="0" smtClean="0"/>
              <a:t> </a:t>
            </a:r>
            <a:r>
              <a:rPr lang="it-IT" i="1" dirty="0" smtClean="0"/>
              <a:t>in bello</a:t>
            </a:r>
            <a:r>
              <a:rPr lang="it-IT" dirty="0" smtClean="0"/>
              <a:t>: dall’</a:t>
            </a:r>
            <a:r>
              <a:rPr lang="it-IT" dirty="0" err="1" smtClean="0"/>
              <a:t>Aja</a:t>
            </a:r>
            <a:r>
              <a:rPr lang="it-IT" dirty="0" smtClean="0"/>
              <a:t> a Ginevra</a:t>
            </a:r>
            <a:endParaRPr lang="it-IT" dirty="0"/>
          </a:p>
        </p:txBody>
      </p:sp>
      <p:sp>
        <p:nvSpPr>
          <p:cNvPr id="3" name="Segnaposto contenuto 2"/>
          <p:cNvSpPr>
            <a:spLocks noGrp="1"/>
          </p:cNvSpPr>
          <p:nvPr>
            <p:ph idx="1"/>
          </p:nvPr>
        </p:nvSpPr>
        <p:spPr/>
        <p:txBody>
          <a:bodyPr/>
          <a:lstStyle/>
          <a:p>
            <a:r>
              <a:rPr lang="it-IT" dirty="0" smtClean="0"/>
              <a:t>Le 4 Convenzioni di Ginevra del 1949</a:t>
            </a:r>
          </a:p>
          <a:p>
            <a:r>
              <a:rPr lang="it-IT" dirty="0" smtClean="0"/>
              <a:t>Due protocolli addizionali del 1977</a:t>
            </a:r>
          </a:p>
          <a:p>
            <a:pPr lvl="1"/>
            <a:r>
              <a:rPr lang="it-IT" dirty="0" smtClean="0"/>
              <a:t>Conflitti armati internazionali (I PA)</a:t>
            </a:r>
          </a:p>
          <a:p>
            <a:pPr lvl="1"/>
            <a:r>
              <a:rPr lang="it-IT" dirty="0" smtClean="0"/>
              <a:t>Guerre di liberazione nazionale (autodeterminazione)</a:t>
            </a:r>
          </a:p>
          <a:p>
            <a:pPr lvl="1"/>
            <a:r>
              <a:rPr lang="it-IT" dirty="0" smtClean="0"/>
              <a:t>Conflitti armati non-internazionali (II PA)</a:t>
            </a:r>
          </a:p>
          <a:p>
            <a:r>
              <a:rPr lang="it-IT" dirty="0" smtClean="0"/>
              <a:t>Le convenzioni in materia di non-proliferazione e disarmo</a:t>
            </a:r>
          </a:p>
        </p:txBody>
      </p:sp>
    </p:spTree>
    <p:extLst>
      <p:ext uri="{BB962C8B-B14F-4D97-AF65-F5344CB8AC3E}">
        <p14:creationId xmlns:p14="http://schemas.microsoft.com/office/powerpoint/2010/main" val="2983483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474482"/>
            <a:ext cx="7313613" cy="868362"/>
          </a:xfrm>
        </p:spPr>
        <p:txBody>
          <a:bodyPr/>
          <a:lstStyle/>
          <a:p>
            <a:r>
              <a:rPr lang="it-IT" i="1" dirty="0" err="1" smtClean="0"/>
              <a:t>Jus</a:t>
            </a:r>
            <a:r>
              <a:rPr lang="it-IT" i="1" dirty="0" smtClean="0"/>
              <a:t> in bello</a:t>
            </a:r>
            <a:r>
              <a:rPr lang="it-IT" dirty="0" smtClean="0"/>
              <a:t>: principi fondamentali</a:t>
            </a:r>
            <a:endParaRPr lang="it-IT" dirty="0"/>
          </a:p>
        </p:txBody>
      </p:sp>
      <p:sp>
        <p:nvSpPr>
          <p:cNvPr id="3" name="Segnaposto contenuto 2"/>
          <p:cNvSpPr>
            <a:spLocks noGrp="1"/>
          </p:cNvSpPr>
          <p:nvPr>
            <p:ph idx="1"/>
          </p:nvPr>
        </p:nvSpPr>
        <p:spPr/>
        <p:txBody>
          <a:bodyPr>
            <a:normAutofit/>
          </a:bodyPr>
          <a:lstStyle/>
          <a:p>
            <a:r>
              <a:rPr lang="it-IT" dirty="0" smtClean="0"/>
              <a:t>Principio di distinzione tra civili e combattenti</a:t>
            </a:r>
          </a:p>
          <a:p>
            <a:pPr lvl="1"/>
            <a:r>
              <a:rPr lang="it-IT" dirty="0"/>
              <a:t>Solo i combattenti legittimi hanno il privilegio di partecipare alle ostilità</a:t>
            </a:r>
          </a:p>
          <a:p>
            <a:pPr lvl="1"/>
            <a:r>
              <a:rPr lang="it-IT" dirty="0"/>
              <a:t>I civili non posso essere </a:t>
            </a:r>
            <a:r>
              <a:rPr lang="it-IT" dirty="0" smtClean="0"/>
              <a:t>attaccati</a:t>
            </a:r>
          </a:p>
          <a:p>
            <a:pPr lvl="1"/>
            <a:r>
              <a:rPr lang="it-IT" dirty="0" smtClean="0"/>
              <a:t>Divieto di attacchi indiscriminati</a:t>
            </a:r>
          </a:p>
          <a:p>
            <a:r>
              <a:rPr lang="it-IT" dirty="0" smtClean="0"/>
              <a:t>Divieto di usare mezzi e metodi di guerra che causino danni superflui e sofferenze non necessarie ai combattenti</a:t>
            </a:r>
          </a:p>
        </p:txBody>
      </p:sp>
    </p:spTree>
    <p:extLst>
      <p:ext uri="{BB962C8B-B14F-4D97-AF65-F5344CB8AC3E}">
        <p14:creationId xmlns:p14="http://schemas.microsoft.com/office/powerpoint/2010/main" val="2939300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03238"/>
            <a:ext cx="7551541" cy="868362"/>
          </a:xfrm>
        </p:spPr>
        <p:txBody>
          <a:bodyPr/>
          <a:lstStyle/>
          <a:p>
            <a:r>
              <a:rPr lang="it-IT" dirty="0"/>
              <a:t>i</a:t>
            </a:r>
            <a:r>
              <a:rPr lang="it-IT" dirty="0" smtClean="0"/>
              <a:t>l </a:t>
            </a:r>
            <a:r>
              <a:rPr lang="it-IT" dirty="0" smtClean="0"/>
              <a:t>danno </a:t>
            </a:r>
            <a:r>
              <a:rPr lang="it-IT" dirty="0" smtClean="0"/>
              <a:t>collaterale: art. 57 PA1</a:t>
            </a:r>
            <a:endParaRPr lang="it-IT" dirty="0"/>
          </a:p>
        </p:txBody>
      </p:sp>
      <p:sp>
        <p:nvSpPr>
          <p:cNvPr id="3" name="Segnaposto contenuto 2"/>
          <p:cNvSpPr>
            <a:spLocks noGrp="1"/>
          </p:cNvSpPr>
          <p:nvPr>
            <p:ph idx="1"/>
          </p:nvPr>
        </p:nvSpPr>
        <p:spPr>
          <a:xfrm>
            <a:off x="914400" y="1355921"/>
            <a:ext cx="7313613" cy="5245320"/>
          </a:xfrm>
        </p:spPr>
        <p:txBody>
          <a:bodyPr>
            <a:normAutofit fontScale="85000" lnSpcReduction="10000"/>
          </a:bodyPr>
          <a:lstStyle/>
          <a:p>
            <a:pPr marL="0" indent="0">
              <a:spcBef>
                <a:spcPts val="200"/>
              </a:spcBef>
              <a:buNone/>
            </a:pPr>
            <a:r>
              <a:rPr lang="it-IT" dirty="0"/>
              <a:t>1.  Le operazioni militari saranno condotte curando costantemente di risparmiare la popolazione civile, le persone civili e i beni di carattere civile.</a:t>
            </a:r>
          </a:p>
          <a:p>
            <a:pPr marL="0" indent="0">
              <a:spcBef>
                <a:spcPts val="200"/>
              </a:spcBef>
              <a:buNone/>
            </a:pPr>
            <a:r>
              <a:rPr lang="it-IT" dirty="0"/>
              <a:t>2.  Per quanto riguarda gli attacchi, saranno prese le seguenti precauzioni:</a:t>
            </a:r>
          </a:p>
          <a:p>
            <a:pPr marL="0" indent="0">
              <a:spcBef>
                <a:spcPts val="200"/>
              </a:spcBef>
              <a:buNone/>
            </a:pPr>
            <a:r>
              <a:rPr lang="it-IT" dirty="0"/>
              <a:t>a</a:t>
            </a:r>
            <a:r>
              <a:rPr lang="it-IT" dirty="0" smtClean="0"/>
              <a:t>)  coloro </a:t>
            </a:r>
            <a:r>
              <a:rPr lang="it-IT" dirty="0"/>
              <a:t>che preparano o decidono un attacco dovranno:</a:t>
            </a:r>
          </a:p>
          <a:p>
            <a:pPr marL="0" indent="0">
              <a:spcBef>
                <a:spcPts val="200"/>
              </a:spcBef>
              <a:buNone/>
            </a:pPr>
            <a:r>
              <a:rPr lang="it-IT" dirty="0" smtClean="0"/>
              <a:t>i) fare </a:t>
            </a:r>
            <a:r>
              <a:rPr lang="it-IT" dirty="0"/>
              <a:t>tutto ciò che è praticamente possibile per accertare che gli obiettivi da attaccare non sono persone civili né beni di carattere </a:t>
            </a:r>
            <a:r>
              <a:rPr lang="it-IT" dirty="0" smtClean="0"/>
              <a:t>civile</a:t>
            </a:r>
          </a:p>
          <a:p>
            <a:pPr marL="0" indent="0">
              <a:spcBef>
                <a:spcPts val="200"/>
              </a:spcBef>
              <a:buNone/>
            </a:pPr>
            <a:r>
              <a:rPr lang="it-IT" dirty="0" smtClean="0"/>
              <a:t>ii) prendere </a:t>
            </a:r>
            <a:r>
              <a:rPr lang="it-IT" dirty="0"/>
              <a:t>tutte le precauzioni praticamente possibili nella scelta dei mezzi e metodi di attacco, allo scopo di evitare o, almeno di ridurre al minimo il numero di morti e di feriti tra la popolazione civile, nonché i danni ai beni di carattere civile che potrebbero essere incidentalmente causati;</a:t>
            </a:r>
          </a:p>
          <a:p>
            <a:pPr marL="0" indent="0">
              <a:spcBef>
                <a:spcPts val="200"/>
              </a:spcBef>
              <a:buNone/>
            </a:pPr>
            <a:r>
              <a:rPr lang="it-IT" dirty="0"/>
              <a:t>iii</a:t>
            </a:r>
            <a:r>
              <a:rPr lang="it-IT" dirty="0" smtClean="0"/>
              <a:t>) astenersi </a:t>
            </a:r>
            <a:r>
              <a:rPr lang="it-IT" dirty="0"/>
              <a:t>dal lanciare un attacco da cui ci si può attendere che provochi incidentalmente morti e feriti fra la popolazione civile, danni ai beni civili, o una combinazione di perdite umane e danni, che risulterebbero eccessivi rispetto al vantaggio militare concreto e diretto previsto</a:t>
            </a:r>
            <a:r>
              <a:rPr lang="it-IT" dirty="0" smtClean="0"/>
              <a:t>;</a:t>
            </a:r>
          </a:p>
        </p:txBody>
      </p:sp>
    </p:spTree>
    <p:extLst>
      <p:ext uri="{BB962C8B-B14F-4D97-AF65-F5344CB8AC3E}">
        <p14:creationId xmlns:p14="http://schemas.microsoft.com/office/powerpoint/2010/main" val="2822128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CIG: </a:t>
            </a:r>
            <a:r>
              <a:rPr lang="it-IT" i="1" dirty="0" smtClean="0"/>
              <a:t>parere consultivo sulla liceità dell’arma nucleare</a:t>
            </a:r>
            <a:r>
              <a:rPr lang="it-IT" dirty="0" smtClean="0"/>
              <a:t> (1996) </a:t>
            </a:r>
            <a:endParaRPr lang="it-IT" dirty="0"/>
          </a:p>
        </p:txBody>
      </p:sp>
      <p:sp>
        <p:nvSpPr>
          <p:cNvPr id="3" name="Segnaposto contenuto 2"/>
          <p:cNvSpPr>
            <a:spLocks noGrp="1"/>
          </p:cNvSpPr>
          <p:nvPr>
            <p:ph idx="1"/>
          </p:nvPr>
        </p:nvSpPr>
        <p:spPr>
          <a:xfrm>
            <a:off x="308949" y="1735138"/>
            <a:ext cx="8513230" cy="4631626"/>
          </a:xfrm>
        </p:spPr>
        <p:txBody>
          <a:bodyPr>
            <a:normAutofit/>
          </a:bodyPr>
          <a:lstStyle/>
          <a:p>
            <a:pPr marL="0" indent="0" algn="ctr">
              <a:lnSpc>
                <a:spcPct val="110000"/>
              </a:lnSpc>
              <a:buNone/>
            </a:pPr>
            <a:r>
              <a:rPr lang="en-GB" i="1" dirty="0" smtClean="0"/>
              <a:t>‘</a:t>
            </a:r>
            <a:r>
              <a:rPr lang="en-GB" i="1" dirty="0" smtClean="0"/>
              <a:t>methods </a:t>
            </a:r>
            <a:r>
              <a:rPr lang="en-GB" i="1" dirty="0"/>
              <a:t>and means of warfare, </a:t>
            </a:r>
            <a:r>
              <a:rPr lang="en-GB" i="1" u="sng" dirty="0"/>
              <a:t>which would preclude any distinction between civilian and military targets, or which would result in unnecessary suffering to combatant</a:t>
            </a:r>
            <a:r>
              <a:rPr lang="en-GB" i="1" dirty="0"/>
              <a:t>s, are prohibited. In view of the unique characteristics of nuclear weapons, to which the Court has referred above, the use of such weapons in fact seems scarcely reconcilable with respect for such requirements. Nevertheless, the Court considers that </a:t>
            </a:r>
            <a:r>
              <a:rPr lang="en-GB" i="1" u="sng" dirty="0"/>
              <a:t>it does not have sufficient elements to enable it to conclude with certainty that the use of nuclear weapons would necessarily be at variance with the principles and rules of law applicable in armed conflict in any circumstance</a:t>
            </a:r>
            <a:r>
              <a:rPr lang="en-GB" i="1" dirty="0" smtClean="0"/>
              <a:t>.</a:t>
            </a:r>
            <a:r>
              <a:rPr lang="en-GB" i="1" dirty="0" smtClean="0"/>
              <a:t>’</a:t>
            </a:r>
            <a:endParaRPr lang="it-IT" i="1" dirty="0"/>
          </a:p>
        </p:txBody>
      </p:sp>
    </p:spTree>
    <p:extLst>
      <p:ext uri="{BB962C8B-B14F-4D97-AF65-F5344CB8AC3E}">
        <p14:creationId xmlns:p14="http://schemas.microsoft.com/office/powerpoint/2010/main" val="1371775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3422" y="859926"/>
            <a:ext cx="8255775" cy="4425693"/>
          </a:xfrm>
        </p:spPr>
        <p:txBody>
          <a:bodyPr>
            <a:noAutofit/>
          </a:bodyPr>
          <a:lstStyle/>
          <a:p>
            <a:pPr marL="0" indent="0" algn="ctr">
              <a:buNone/>
            </a:pPr>
            <a:r>
              <a:rPr lang="en-GB" sz="3200" i="1" dirty="0" smtClean="0"/>
              <a:t>“</a:t>
            </a:r>
            <a:r>
              <a:rPr lang="en-GB" sz="3200" i="1" dirty="0"/>
              <a:t>It follows t</a:t>
            </a:r>
            <a:r>
              <a:rPr lang="en-GB" sz="3200" i="1" dirty="0" smtClean="0"/>
              <a:t>hat </a:t>
            </a:r>
            <a:r>
              <a:rPr lang="en-GB" sz="3200" i="1" dirty="0"/>
              <a:t>the threat or use of nuclear weapons would </a:t>
            </a:r>
            <a:r>
              <a:rPr lang="en-GB" sz="3200" i="1" u="sng" dirty="0"/>
              <a:t>generally be contrary</a:t>
            </a:r>
            <a:r>
              <a:rPr lang="en-GB" sz="3200" i="1" dirty="0"/>
              <a:t> to the rules of international law applicable in armed conflict, and in particular the principles and rules of humanitarian law; However, in view of the current state of international law, and of the elements of fact at its disposal, </a:t>
            </a:r>
            <a:r>
              <a:rPr lang="en-GB" sz="3200" i="1" u="sng" dirty="0"/>
              <a:t>the Court cannot conclude definitively whether the threat or use of nuclear weapons would be lawful or unlawful in an extreme circumstance of self-defence, in which the very survival of a State would be at stake</a:t>
            </a:r>
            <a:r>
              <a:rPr lang="en-GB" sz="3200" i="1" dirty="0" smtClean="0"/>
              <a:t>;</a:t>
            </a:r>
            <a:endParaRPr lang="it-IT" sz="3200" i="1" dirty="0"/>
          </a:p>
        </p:txBody>
      </p:sp>
    </p:spTree>
    <p:extLst>
      <p:ext uri="{BB962C8B-B14F-4D97-AF65-F5344CB8AC3E}">
        <p14:creationId xmlns:p14="http://schemas.microsoft.com/office/powerpoint/2010/main" val="1946302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Dopo Norimberga</a:t>
            </a:r>
            <a:endParaRPr lang="it-IT" dirty="0"/>
          </a:p>
        </p:txBody>
      </p:sp>
      <p:sp>
        <p:nvSpPr>
          <p:cNvPr id="3" name="Segnaposto contenuto 2"/>
          <p:cNvSpPr>
            <a:spLocks noGrp="1"/>
          </p:cNvSpPr>
          <p:nvPr>
            <p:ph idx="1"/>
          </p:nvPr>
        </p:nvSpPr>
        <p:spPr/>
        <p:txBody>
          <a:bodyPr>
            <a:normAutofit lnSpcReduction="10000"/>
          </a:bodyPr>
          <a:lstStyle/>
          <a:p>
            <a:r>
              <a:rPr lang="it-IT" dirty="0" smtClean="0"/>
              <a:t>I tribunali penali internazionali ad hoc per la ex-Jugoslavia e per il Ruanda</a:t>
            </a:r>
          </a:p>
          <a:p>
            <a:r>
              <a:rPr lang="it-IT" dirty="0" smtClean="0"/>
              <a:t>Le corti penali internazionalizzate (Sierra Leone, Cambogia)</a:t>
            </a:r>
          </a:p>
          <a:p>
            <a:r>
              <a:rPr lang="it-IT" dirty="0" smtClean="0"/>
              <a:t>La Corte penale internazionale</a:t>
            </a:r>
          </a:p>
          <a:p>
            <a:pPr lvl="1"/>
            <a:r>
              <a:rPr lang="it-IT" dirty="0" smtClean="0"/>
              <a:t>Aggressione</a:t>
            </a:r>
          </a:p>
          <a:p>
            <a:pPr lvl="1"/>
            <a:r>
              <a:rPr lang="it-IT" dirty="0" smtClean="0"/>
              <a:t>Genocidio</a:t>
            </a:r>
          </a:p>
          <a:p>
            <a:pPr lvl="1"/>
            <a:r>
              <a:rPr lang="it-IT" dirty="0" smtClean="0"/>
              <a:t>Crimini di guerra</a:t>
            </a:r>
          </a:p>
          <a:p>
            <a:pPr lvl="1"/>
            <a:r>
              <a:rPr lang="it-IT" dirty="0" smtClean="0"/>
              <a:t>Crimini contro l’umanità</a:t>
            </a:r>
            <a:endParaRPr lang="it-IT" dirty="0"/>
          </a:p>
        </p:txBody>
      </p:sp>
    </p:spTree>
    <p:extLst>
      <p:ext uri="{BB962C8B-B14F-4D97-AF65-F5344CB8AC3E}">
        <p14:creationId xmlns:p14="http://schemas.microsoft.com/office/powerpoint/2010/main" val="13876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a:t>
            </a:r>
            <a:r>
              <a:rPr lang="it-IT" dirty="0" smtClean="0"/>
              <a:t>uerra tra Stati (o eserciti…) o guerra totale?</a:t>
            </a:r>
            <a:endParaRPr lang="it-IT" dirty="0"/>
          </a:p>
        </p:txBody>
      </p:sp>
      <p:sp>
        <p:nvSpPr>
          <p:cNvPr id="3" name="Segnaposto contenuto 2"/>
          <p:cNvSpPr>
            <a:spLocks noGrp="1"/>
          </p:cNvSpPr>
          <p:nvPr>
            <p:ph idx="1"/>
          </p:nvPr>
        </p:nvSpPr>
        <p:spPr/>
        <p:txBody>
          <a:bodyPr/>
          <a:lstStyle/>
          <a:p>
            <a:r>
              <a:rPr lang="it-IT" dirty="0" smtClean="0"/>
              <a:t>Guglielmo </a:t>
            </a:r>
            <a:r>
              <a:rPr lang="it-IT" dirty="0"/>
              <a:t>di Prussia (1870): </a:t>
            </a:r>
            <a:r>
              <a:rPr lang="it-IT" dirty="0" smtClean="0"/>
              <a:t>‘</a:t>
            </a:r>
            <a:r>
              <a:rPr lang="it-IT" i="1" dirty="0" smtClean="0"/>
              <a:t>Io </a:t>
            </a:r>
            <a:r>
              <a:rPr lang="it-IT" i="1" dirty="0"/>
              <a:t>faccio la guerra ai soldati francesi e non ai cittadini della Francia. Questi continueranno a godere una completa sicurezza per le loro persone </a:t>
            </a:r>
            <a:r>
              <a:rPr lang="it-IT" i="1" dirty="0" smtClean="0"/>
              <a:t>e i loro beni</a:t>
            </a:r>
            <a:r>
              <a:rPr lang="it-IT" dirty="0" smtClean="0"/>
              <a:t>’</a:t>
            </a:r>
          </a:p>
          <a:p>
            <a:r>
              <a:rPr lang="it-IT" dirty="0" smtClean="0"/>
              <a:t>Carl von </a:t>
            </a:r>
            <a:r>
              <a:rPr lang="it-IT" dirty="0" err="1" smtClean="0"/>
              <a:t>Clausewitz</a:t>
            </a:r>
            <a:r>
              <a:rPr lang="it-IT" dirty="0" smtClean="0"/>
              <a:t> (1832): ‘</a:t>
            </a:r>
            <a:r>
              <a:rPr lang="it-IT" i="1" dirty="0" smtClean="0"/>
              <a:t>abbattere il nemico … Se </a:t>
            </a:r>
            <a:r>
              <a:rPr lang="it-IT" i="1" dirty="0"/>
              <a:t>il nemico deve sottostare alla nostra volontà, dobbiamo metterlo in una condizione che gli è più svantaggiosa del sacrificio che gli </a:t>
            </a:r>
            <a:r>
              <a:rPr lang="it-IT" i="1" dirty="0" smtClean="0"/>
              <a:t>chiediamo</a:t>
            </a:r>
            <a:r>
              <a:rPr lang="it-IT" dirty="0" smtClean="0"/>
              <a:t>’ </a:t>
            </a:r>
            <a:endParaRPr lang="it-IT" dirty="0"/>
          </a:p>
        </p:txBody>
      </p:sp>
    </p:spTree>
    <p:extLst>
      <p:ext uri="{BB962C8B-B14F-4D97-AF65-F5344CB8AC3E}">
        <p14:creationId xmlns:p14="http://schemas.microsoft.com/office/powerpoint/2010/main" val="19441384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può fare il diritto?</a:t>
            </a:r>
            <a:endParaRPr lang="it-IT" dirty="0"/>
          </a:p>
        </p:txBody>
      </p:sp>
      <p:sp>
        <p:nvSpPr>
          <p:cNvPr id="3" name="Segnaposto contenuto 2"/>
          <p:cNvSpPr>
            <a:spLocks noGrp="1"/>
          </p:cNvSpPr>
          <p:nvPr>
            <p:ph idx="1"/>
          </p:nvPr>
        </p:nvSpPr>
        <p:spPr/>
        <p:txBody>
          <a:bodyPr/>
          <a:lstStyle/>
          <a:p>
            <a:r>
              <a:rPr lang="it-IT" dirty="0" smtClean="0"/>
              <a:t>Cos’è il diritto internazionale?</a:t>
            </a:r>
          </a:p>
          <a:p>
            <a:r>
              <a:rPr lang="it-IT" i="1" dirty="0" err="1" smtClean="0"/>
              <a:t>Jus</a:t>
            </a:r>
            <a:r>
              <a:rPr lang="it-IT" i="1" dirty="0" smtClean="0"/>
              <a:t> ad </a:t>
            </a:r>
            <a:r>
              <a:rPr lang="it-IT" i="1" dirty="0" err="1" smtClean="0"/>
              <a:t>bellum</a:t>
            </a:r>
            <a:endParaRPr lang="it-IT" i="1" dirty="0" smtClean="0"/>
          </a:p>
          <a:p>
            <a:r>
              <a:rPr lang="it-IT" i="1" dirty="0" err="1" smtClean="0"/>
              <a:t>Jus</a:t>
            </a:r>
            <a:r>
              <a:rPr lang="it-IT" i="1" dirty="0" smtClean="0"/>
              <a:t> in bello</a:t>
            </a:r>
          </a:p>
          <a:p>
            <a:r>
              <a:rPr lang="it-IT" i="1" dirty="0" err="1" smtClean="0"/>
              <a:t>Jus</a:t>
            </a:r>
            <a:r>
              <a:rPr lang="it-IT" i="1" dirty="0" smtClean="0"/>
              <a:t> post </a:t>
            </a:r>
            <a:r>
              <a:rPr lang="it-IT" i="1" dirty="0" err="1" smtClean="0"/>
              <a:t>bellum</a:t>
            </a:r>
            <a:r>
              <a:rPr lang="it-IT" i="1" dirty="0" smtClean="0"/>
              <a:t>?</a:t>
            </a:r>
          </a:p>
          <a:p>
            <a:r>
              <a:rPr lang="it-IT" dirty="0" smtClean="0"/>
              <a:t>Evoluzione della relazione guerra-diritto sia come </a:t>
            </a:r>
            <a:r>
              <a:rPr lang="it-IT" u="sng" dirty="0" smtClean="0"/>
              <a:t>sviluppo normativo</a:t>
            </a:r>
            <a:r>
              <a:rPr lang="it-IT" dirty="0" smtClean="0"/>
              <a:t> sia come </a:t>
            </a:r>
            <a:r>
              <a:rPr lang="it-IT" u="sng" dirty="0" smtClean="0"/>
              <a:t>storia del pensiero giuridico-filosofico</a:t>
            </a:r>
          </a:p>
          <a:p>
            <a:endParaRPr lang="it-IT" dirty="0"/>
          </a:p>
        </p:txBody>
      </p:sp>
    </p:spTree>
    <p:extLst>
      <p:ext uri="{BB962C8B-B14F-4D97-AF65-F5344CB8AC3E}">
        <p14:creationId xmlns:p14="http://schemas.microsoft.com/office/powerpoint/2010/main" val="22039567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03238"/>
            <a:ext cx="7641389" cy="868362"/>
          </a:xfrm>
        </p:spPr>
        <p:txBody>
          <a:bodyPr/>
          <a:lstStyle/>
          <a:p>
            <a:r>
              <a:rPr lang="it-IT" dirty="0" smtClean="0"/>
              <a:t>I </a:t>
            </a:r>
            <a:r>
              <a:rPr lang="it-IT" i="1" dirty="0" smtClean="0"/>
              <a:t>padri</a:t>
            </a:r>
            <a:r>
              <a:rPr lang="it-IT" dirty="0" smtClean="0"/>
              <a:t> del diritto internazionale e </a:t>
            </a:r>
            <a:r>
              <a:rPr lang="it-IT" i="1" dirty="0" err="1" smtClean="0"/>
              <a:t>bellum</a:t>
            </a:r>
            <a:r>
              <a:rPr lang="it-IT" i="1" dirty="0" smtClean="0"/>
              <a:t> </a:t>
            </a:r>
            <a:r>
              <a:rPr lang="it-IT" i="1" dirty="0" err="1" smtClean="0"/>
              <a:t>justum</a:t>
            </a:r>
            <a:endParaRPr lang="it-IT" i="1" dirty="0"/>
          </a:p>
        </p:txBody>
      </p:sp>
      <p:sp>
        <p:nvSpPr>
          <p:cNvPr id="3" name="Segnaposto contenuto 2"/>
          <p:cNvSpPr>
            <a:spLocks noGrp="1"/>
          </p:cNvSpPr>
          <p:nvPr>
            <p:ph idx="1"/>
          </p:nvPr>
        </p:nvSpPr>
        <p:spPr>
          <a:xfrm>
            <a:off x="914400" y="1735137"/>
            <a:ext cx="7313613" cy="4842125"/>
          </a:xfrm>
        </p:spPr>
        <p:txBody>
          <a:bodyPr>
            <a:normAutofit fontScale="92500" lnSpcReduction="10000"/>
          </a:bodyPr>
          <a:lstStyle/>
          <a:p>
            <a:r>
              <a:rPr lang="it-IT" dirty="0" smtClean="0"/>
              <a:t>Tommaso d’Aquino, requisiti della guerra giusta:</a:t>
            </a:r>
          </a:p>
          <a:p>
            <a:pPr lvl="1"/>
            <a:r>
              <a:rPr lang="it-IT" i="1" dirty="0" err="1"/>
              <a:t>a</a:t>
            </a:r>
            <a:r>
              <a:rPr lang="it-IT" i="1" dirty="0" err="1" smtClean="0"/>
              <a:t>uctoritas</a:t>
            </a:r>
            <a:r>
              <a:rPr lang="it-IT" i="1" dirty="0" smtClean="0"/>
              <a:t> </a:t>
            </a:r>
            <a:r>
              <a:rPr lang="it-IT" i="1" dirty="0" err="1" smtClean="0"/>
              <a:t>principis</a:t>
            </a:r>
            <a:endParaRPr lang="it-IT" i="1" dirty="0" smtClean="0"/>
          </a:p>
          <a:p>
            <a:pPr lvl="1"/>
            <a:r>
              <a:rPr lang="it-IT" i="1" dirty="0"/>
              <a:t>c</a:t>
            </a:r>
            <a:r>
              <a:rPr lang="it-IT" i="1" dirty="0" smtClean="0"/>
              <a:t>ausa </a:t>
            </a:r>
            <a:r>
              <a:rPr lang="it-IT" i="1" dirty="0" err="1" smtClean="0"/>
              <a:t>justa</a:t>
            </a:r>
            <a:endParaRPr lang="it-IT" i="1" dirty="0" smtClean="0"/>
          </a:p>
          <a:p>
            <a:pPr lvl="1"/>
            <a:r>
              <a:rPr lang="it-IT" i="1" dirty="0" err="1"/>
              <a:t>i</a:t>
            </a:r>
            <a:r>
              <a:rPr lang="it-IT" i="1" dirty="0" err="1" smtClean="0"/>
              <a:t>ntentio</a:t>
            </a:r>
            <a:r>
              <a:rPr lang="it-IT" i="1" dirty="0" smtClean="0"/>
              <a:t> </a:t>
            </a:r>
            <a:r>
              <a:rPr lang="it-IT" i="1" dirty="0" err="1" smtClean="0"/>
              <a:t>recta</a:t>
            </a:r>
            <a:endParaRPr lang="it-IT" i="1" dirty="0"/>
          </a:p>
          <a:p>
            <a:pPr marL="0" lvl="1" indent="0">
              <a:buNone/>
            </a:pPr>
            <a:r>
              <a:rPr lang="it-IT" u="sng" dirty="0" smtClean="0"/>
              <a:t>Francisco de Vitoria, </a:t>
            </a:r>
            <a:r>
              <a:rPr lang="it-IT" i="1" u="sng" dirty="0" err="1" smtClean="0"/>
              <a:t>relectio</a:t>
            </a:r>
            <a:r>
              <a:rPr lang="it-IT" i="1" u="sng" dirty="0" smtClean="0"/>
              <a:t> de </a:t>
            </a:r>
            <a:r>
              <a:rPr lang="it-IT" i="1" u="sng" dirty="0" err="1"/>
              <a:t>Indis</a:t>
            </a:r>
            <a:r>
              <a:rPr lang="it-IT" i="1" u="sng" dirty="0"/>
              <a:t> </a:t>
            </a:r>
            <a:r>
              <a:rPr lang="it-IT" u="sng" dirty="0"/>
              <a:t>(1538</a:t>
            </a:r>
            <a:r>
              <a:rPr lang="it-IT" u="sng" dirty="0" smtClean="0"/>
              <a:t>) </a:t>
            </a:r>
            <a:r>
              <a:rPr lang="it-IT" u="sng" dirty="0"/>
              <a:t>e </a:t>
            </a:r>
            <a:r>
              <a:rPr lang="it-IT" i="1" u="sng" dirty="0" err="1" smtClean="0"/>
              <a:t>relectio</a:t>
            </a:r>
            <a:r>
              <a:rPr lang="it-IT" i="1" u="sng" dirty="0" smtClean="0"/>
              <a:t> </a:t>
            </a:r>
            <a:r>
              <a:rPr lang="it-IT" i="1" u="sng" dirty="0"/>
              <a:t>de </a:t>
            </a:r>
            <a:r>
              <a:rPr lang="it-IT" i="1" u="sng" dirty="0" err="1"/>
              <a:t>Jure</a:t>
            </a:r>
            <a:r>
              <a:rPr lang="it-IT" i="1" u="sng" dirty="0"/>
              <a:t> Belli</a:t>
            </a:r>
            <a:r>
              <a:rPr lang="it-IT" u="sng" dirty="0"/>
              <a:t> (1539)</a:t>
            </a:r>
            <a:r>
              <a:rPr lang="it-IT" dirty="0"/>
              <a:t>: ‘Se i barbari volessero proibire agli spagnoli di fare le cose sopra citate - che appartengono al diritto delle genti, tali come il libero commercio e le altre cose di cui abbiamo parlato - gli spagnoli devono, in primo luogo con la ragione e la persuasione rimuovere questo impedimento/ostacolo e mostrare con tutte le ragioni e gli argomenti che essi non sono venuti per fare loro del </a:t>
            </a:r>
            <a:r>
              <a:rPr lang="it-IT" dirty="0" smtClean="0"/>
              <a:t>male. […] </a:t>
            </a:r>
            <a:r>
              <a:rPr lang="it-IT" dirty="0"/>
              <a:t>Solo in seguito se i barbari, nonostante le ragioni addotte, non volessero consentire, ma reagissero con la forza, gli spagnoli possono difendersi e fare tutto ciò che conviene alla loro sicurezza di accordo con la massima che è lecito respingere la forza con la forza</a:t>
            </a:r>
            <a:r>
              <a:rPr lang="it-IT" dirty="0" smtClean="0"/>
              <a:t>.’</a:t>
            </a:r>
            <a:endParaRPr lang="it-IT" dirty="0"/>
          </a:p>
        </p:txBody>
      </p:sp>
    </p:spTree>
    <p:extLst>
      <p:ext uri="{BB962C8B-B14F-4D97-AF65-F5344CB8AC3E}">
        <p14:creationId xmlns:p14="http://schemas.microsoft.com/office/powerpoint/2010/main" val="597833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Machiavelli</a:t>
            </a:r>
            <a:endParaRPr lang="it-IT" dirty="0"/>
          </a:p>
        </p:txBody>
      </p:sp>
      <p:sp>
        <p:nvSpPr>
          <p:cNvPr id="3" name="Segnaposto contenuto 2"/>
          <p:cNvSpPr>
            <a:spLocks noGrp="1"/>
          </p:cNvSpPr>
          <p:nvPr>
            <p:ph idx="1"/>
          </p:nvPr>
        </p:nvSpPr>
        <p:spPr/>
        <p:txBody>
          <a:bodyPr>
            <a:normAutofit/>
          </a:bodyPr>
          <a:lstStyle/>
          <a:p>
            <a:pPr marL="0" indent="0" algn="ctr">
              <a:buNone/>
            </a:pPr>
            <a:endParaRPr lang="it-IT" sz="3600" i="1" dirty="0" smtClean="0"/>
          </a:p>
          <a:p>
            <a:pPr marL="0" indent="0" algn="ctr">
              <a:buNone/>
            </a:pPr>
            <a:r>
              <a:rPr lang="it-IT" sz="3600" i="1" dirty="0" smtClean="0"/>
              <a:t>“Quella guerra è giusta, che è necessaria”</a:t>
            </a:r>
            <a:endParaRPr lang="it-IT" sz="3600" i="1" dirty="0"/>
          </a:p>
        </p:txBody>
      </p:sp>
    </p:spTree>
    <p:extLst>
      <p:ext uri="{BB962C8B-B14F-4D97-AF65-F5344CB8AC3E}">
        <p14:creationId xmlns:p14="http://schemas.microsoft.com/office/powerpoint/2010/main" val="1531912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03238"/>
            <a:ext cx="7654758" cy="868362"/>
          </a:xfrm>
        </p:spPr>
        <p:txBody>
          <a:bodyPr/>
          <a:lstStyle/>
          <a:p>
            <a:r>
              <a:rPr lang="it-IT" dirty="0" smtClean="0"/>
              <a:t>Guerra giusta da ambo le parti?</a:t>
            </a:r>
            <a:endParaRPr lang="it-IT" dirty="0"/>
          </a:p>
        </p:txBody>
      </p:sp>
      <p:sp>
        <p:nvSpPr>
          <p:cNvPr id="3" name="Segnaposto contenuto 2"/>
          <p:cNvSpPr>
            <a:spLocks noGrp="1"/>
          </p:cNvSpPr>
          <p:nvPr>
            <p:ph idx="1"/>
          </p:nvPr>
        </p:nvSpPr>
        <p:spPr/>
        <p:txBody>
          <a:bodyPr>
            <a:normAutofit fontScale="92500"/>
          </a:bodyPr>
          <a:lstStyle/>
          <a:p>
            <a:r>
              <a:rPr lang="it-IT" dirty="0"/>
              <a:t>De Vitoria: </a:t>
            </a:r>
            <a:r>
              <a:rPr lang="it-IT" dirty="0" smtClean="0"/>
              <a:t>‘</a:t>
            </a:r>
            <a:r>
              <a:rPr lang="it-IT" i="1" dirty="0" smtClean="0"/>
              <a:t>ex </a:t>
            </a:r>
            <a:r>
              <a:rPr lang="it-IT" i="1" dirty="0"/>
              <a:t>una parte est </a:t>
            </a:r>
            <a:r>
              <a:rPr lang="it-IT" i="1" dirty="0" err="1"/>
              <a:t>ius</a:t>
            </a:r>
            <a:r>
              <a:rPr lang="it-IT" i="1" dirty="0"/>
              <a:t> et ex altera </a:t>
            </a:r>
            <a:r>
              <a:rPr lang="it-IT" i="1" dirty="0" err="1"/>
              <a:t>ignorantia</a:t>
            </a:r>
            <a:r>
              <a:rPr lang="it-IT" i="1" dirty="0"/>
              <a:t> </a:t>
            </a:r>
            <a:r>
              <a:rPr lang="it-IT" i="1" dirty="0" err="1" smtClean="0"/>
              <a:t>invincibilis</a:t>
            </a:r>
            <a:r>
              <a:rPr lang="it-IT" dirty="0" smtClean="0"/>
              <a:t>’ (giustificato timore davanti agli spagnoli)</a:t>
            </a:r>
            <a:endParaRPr lang="it-IT" dirty="0" smtClean="0"/>
          </a:p>
          <a:p>
            <a:r>
              <a:rPr lang="it-IT" dirty="0"/>
              <a:t>Alberico </a:t>
            </a:r>
            <a:r>
              <a:rPr lang="it-IT" dirty="0" smtClean="0"/>
              <a:t>Gentili, </a:t>
            </a:r>
            <a:r>
              <a:rPr lang="it-IT" i="1" dirty="0" smtClean="0"/>
              <a:t>De </a:t>
            </a:r>
            <a:r>
              <a:rPr lang="it-IT" i="1" dirty="0" err="1" smtClean="0"/>
              <a:t>jure</a:t>
            </a:r>
            <a:r>
              <a:rPr lang="it-IT" i="1" dirty="0" smtClean="0"/>
              <a:t> belli</a:t>
            </a:r>
            <a:r>
              <a:rPr lang="it-IT" dirty="0" smtClean="0"/>
              <a:t> (1598): </a:t>
            </a:r>
            <a:r>
              <a:rPr lang="it-IT" dirty="0"/>
              <a:t>‘</a:t>
            </a:r>
            <a:r>
              <a:rPr lang="it-IT" i="1" dirty="0"/>
              <a:t>E’ nella natura della guerra il fatto che entrambe le parti affermino che esse stanno sostenendo una causa giusta. In generale può essere vero in quasi ogni tipo di disputa che nessuno dei due contendenti sia </a:t>
            </a:r>
            <a:r>
              <a:rPr lang="it-IT" i="1" dirty="0" smtClean="0"/>
              <a:t>ingiusto</a:t>
            </a:r>
            <a:r>
              <a:rPr lang="it-IT" dirty="0" smtClean="0"/>
              <a:t>’ </a:t>
            </a:r>
          </a:p>
          <a:p>
            <a:r>
              <a:rPr lang="it-IT" dirty="0" smtClean="0"/>
              <a:t>E. de </a:t>
            </a:r>
            <a:r>
              <a:rPr lang="it-IT" dirty="0" err="1" smtClean="0"/>
              <a:t>Vattel</a:t>
            </a:r>
            <a:r>
              <a:rPr lang="it-IT" dirty="0"/>
              <a:t> (1758): ‘</a:t>
            </a:r>
            <a:r>
              <a:rPr lang="it-IT" i="1" dirty="0"/>
              <a:t>La prima regola di questo diritto, nell’ambito di cui stiamo trattando, è che la guerra regolare, quanto ai suoi effetti, deve essere considerata giusta da entrambe le </a:t>
            </a:r>
            <a:r>
              <a:rPr lang="it-IT" i="1" dirty="0" err="1" smtClean="0"/>
              <a:t>parti</a:t>
            </a:r>
            <a:r>
              <a:rPr lang="it-IT" dirty="0" err="1" smtClean="0"/>
              <a:t>’</a:t>
            </a:r>
            <a:endParaRPr lang="it-IT" dirty="0"/>
          </a:p>
        </p:txBody>
      </p:sp>
    </p:spTree>
    <p:extLst>
      <p:ext uri="{BB962C8B-B14F-4D97-AF65-F5344CB8AC3E}">
        <p14:creationId xmlns:p14="http://schemas.microsoft.com/office/powerpoint/2010/main" val="401415474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alamaio">
  <a:themeElements>
    <a:clrScheme name="Calamaio">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Calamaio">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Calamaio">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Calamaio.thmx</Template>
  <TotalTime>473</TotalTime>
  <Words>2870</Words>
  <Application>Microsoft Macintosh PowerPoint</Application>
  <PresentationFormat>Presentazione su schermo (4:3)</PresentationFormat>
  <Paragraphs>168</Paragraphs>
  <Slides>46</Slides>
  <Notes>0</Notes>
  <HiddenSlides>0</HiddenSlides>
  <MMClips>0</MMClips>
  <ScaleCrop>false</ScaleCrop>
  <HeadingPairs>
    <vt:vector size="4" baseType="variant">
      <vt:variant>
        <vt:lpstr>Tema</vt:lpstr>
      </vt:variant>
      <vt:variant>
        <vt:i4>1</vt:i4>
      </vt:variant>
      <vt:variant>
        <vt:lpstr>Titoli diapositive</vt:lpstr>
      </vt:variant>
      <vt:variant>
        <vt:i4>46</vt:i4>
      </vt:variant>
    </vt:vector>
  </HeadingPairs>
  <TitlesOfParts>
    <vt:vector size="47" baseType="lpstr">
      <vt:lpstr>Calamaio</vt:lpstr>
      <vt:lpstr>Guerra e diritto</vt:lpstr>
      <vt:lpstr>Le domande fondamentali</vt:lpstr>
      <vt:lpstr>Perché la guerra?</vt:lpstr>
      <vt:lpstr>Cos’è la guerra?</vt:lpstr>
      <vt:lpstr>guerra tra Stati (o eserciti…) o guerra totale?</vt:lpstr>
      <vt:lpstr>Cosa può fare il diritto?</vt:lpstr>
      <vt:lpstr>I padri del diritto internazionale e bellum justum</vt:lpstr>
      <vt:lpstr>Machiavelli</vt:lpstr>
      <vt:lpstr>Guerra giusta da ambo le parti?</vt:lpstr>
      <vt:lpstr>Grozio, De jure belli ac pacis</vt:lpstr>
      <vt:lpstr>Hans Kelsen</vt:lpstr>
      <vt:lpstr>Kelsen, Holmes Lectures, 1941-2</vt:lpstr>
      <vt:lpstr>Carl Schmitt</vt:lpstr>
      <vt:lpstr>Torniamo al 1648 </vt:lpstr>
      <vt:lpstr>Trattati di Osnabrück e Münster</vt:lpstr>
      <vt:lpstr>Congresso di Vienna</vt:lpstr>
      <vt:lpstr>La Battaglia di Solferino</vt:lpstr>
      <vt:lpstr>Da San Pietroburgo…</vt:lpstr>
      <vt:lpstr>…all’Aja</vt:lpstr>
      <vt:lpstr>Conferenze della Pace 1899-1907</vt:lpstr>
      <vt:lpstr>La Grande Guerra</vt:lpstr>
      <vt:lpstr>La Società delle Nazioni </vt:lpstr>
      <vt:lpstr>Il Patto della Società delle Nazioni</vt:lpstr>
      <vt:lpstr>55 Divisione britannica: effetti del gas (1918)</vt:lpstr>
      <vt:lpstr>Jus in bello: mettere al bando  veleno e gas asfissianti</vt:lpstr>
      <vt:lpstr>Patto Kellogg-Briand (1928)</vt:lpstr>
      <vt:lpstr>Elementi essenziali del Patto</vt:lpstr>
      <vt:lpstr>La II Guerra Mondiale</vt:lpstr>
      <vt:lpstr>Accordo di Londra istitutivo del Tribunale di Norimberga (8/8/45)</vt:lpstr>
      <vt:lpstr>La Carta delle Nazioni Unite</vt:lpstr>
      <vt:lpstr>Jus ad bellum: Art. 2 (4) della Carta ONU</vt:lpstr>
      <vt:lpstr>Le eccezioni al divieto</vt:lpstr>
      <vt:lpstr>Jus ad bellum: legittima difesa art. 51 della Carta ONU</vt:lpstr>
      <vt:lpstr>Le domande fondamentali</vt:lpstr>
      <vt:lpstr>L’art. 43 della Carta ONU</vt:lpstr>
      <vt:lpstr>jus ad bellum: autorizzazioni del CdS</vt:lpstr>
      <vt:lpstr>Libia: UNSC Res. 1973 (2011)</vt:lpstr>
      <vt:lpstr>Kosovo 1999</vt:lpstr>
      <vt:lpstr>La responsabilità di proteggere (R2P)</vt:lpstr>
      <vt:lpstr>R2P: il rapporto del SG ONU</vt:lpstr>
      <vt:lpstr>dopo WWII Jus in bello: dall’Aja a Ginevra</vt:lpstr>
      <vt:lpstr>Jus in bello: principi fondamentali</vt:lpstr>
      <vt:lpstr>il danno collaterale: art. 57 PA1</vt:lpstr>
      <vt:lpstr>CIG: parere consultivo sulla liceità dell’arma nucleare (1996) </vt:lpstr>
      <vt:lpstr>Presentazione di PowerPoint</vt:lpstr>
      <vt:lpstr>Dopo Norimberga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Guerra e diritto</dc:title>
  <dc:creator>Mirko</dc:creator>
  <cp:lastModifiedBy>Mirko</cp:lastModifiedBy>
  <cp:revision>41</cp:revision>
  <dcterms:created xsi:type="dcterms:W3CDTF">2014-01-30T08:46:58Z</dcterms:created>
  <dcterms:modified xsi:type="dcterms:W3CDTF">2014-02-02T10:20:04Z</dcterms:modified>
</cp:coreProperties>
</file>